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2" r:id="rId2"/>
    <p:sldMasterId id="2147483693" r:id="rId3"/>
  </p:sldMasterIdLst>
  <p:notesMasterIdLst>
    <p:notesMasterId r:id="rId85"/>
  </p:notesMasterIdLst>
  <p:handoutMasterIdLst>
    <p:handoutMasterId r:id="rId86"/>
  </p:handoutMasterIdLst>
  <p:sldIdLst>
    <p:sldId id="1232" r:id="rId4"/>
    <p:sldId id="1339" r:id="rId5"/>
    <p:sldId id="1412" r:id="rId6"/>
    <p:sldId id="1316" r:id="rId7"/>
    <p:sldId id="1317" r:id="rId8"/>
    <p:sldId id="1466" r:id="rId9"/>
    <p:sldId id="1321" r:id="rId10"/>
    <p:sldId id="1461" r:id="rId11"/>
    <p:sldId id="1413" r:id="rId12"/>
    <p:sldId id="1446" r:id="rId13"/>
    <p:sldId id="1426" r:id="rId14"/>
    <p:sldId id="1425" r:id="rId15"/>
    <p:sldId id="1431" r:id="rId16"/>
    <p:sldId id="1415" r:id="rId17"/>
    <p:sldId id="1438" r:id="rId18"/>
    <p:sldId id="1434" r:id="rId19"/>
    <p:sldId id="1427" r:id="rId20"/>
    <p:sldId id="1454" r:id="rId21"/>
    <p:sldId id="1429" r:id="rId22"/>
    <p:sldId id="1417" r:id="rId23"/>
    <p:sldId id="1455" r:id="rId24"/>
    <p:sldId id="1436" r:id="rId25"/>
    <p:sldId id="1459" r:id="rId26"/>
    <p:sldId id="1435" r:id="rId27"/>
    <p:sldId id="1460" r:id="rId28"/>
    <p:sldId id="1467" r:id="rId29"/>
    <p:sldId id="1421" r:id="rId30"/>
    <p:sldId id="1422" r:id="rId31"/>
    <p:sldId id="1462" r:id="rId32"/>
    <p:sldId id="1389" r:id="rId33"/>
    <p:sldId id="1390" r:id="rId34"/>
    <p:sldId id="1370" r:id="rId35"/>
    <p:sldId id="1345" r:id="rId36"/>
    <p:sldId id="1346" r:id="rId37"/>
    <p:sldId id="1323" r:id="rId38"/>
    <p:sldId id="1348" r:id="rId39"/>
    <p:sldId id="1334" r:id="rId40"/>
    <p:sldId id="1349" r:id="rId41"/>
    <p:sldId id="1326" r:id="rId42"/>
    <p:sldId id="1355" r:id="rId43"/>
    <p:sldId id="1356" r:id="rId44"/>
    <p:sldId id="1397" r:id="rId45"/>
    <p:sldId id="1353" r:id="rId46"/>
    <p:sldId id="1358" r:id="rId47"/>
    <p:sldId id="1360" r:id="rId48"/>
    <p:sldId id="1367" r:id="rId49"/>
    <p:sldId id="1366" r:id="rId50"/>
    <p:sldId id="1372" r:id="rId51"/>
    <p:sldId id="1439" r:id="rId52"/>
    <p:sldId id="1453" r:id="rId53"/>
    <p:sldId id="1364" r:id="rId54"/>
    <p:sldId id="1391" r:id="rId55"/>
    <p:sldId id="1392" r:id="rId56"/>
    <p:sldId id="1374" r:id="rId57"/>
    <p:sldId id="1373" r:id="rId58"/>
    <p:sldId id="1379" r:id="rId59"/>
    <p:sldId id="1380" r:id="rId60"/>
    <p:sldId id="1382" r:id="rId61"/>
    <p:sldId id="1383" r:id="rId62"/>
    <p:sldId id="1395" r:id="rId63"/>
    <p:sldId id="1400" r:id="rId64"/>
    <p:sldId id="1396" r:id="rId65"/>
    <p:sldId id="1399" r:id="rId66"/>
    <p:sldId id="1465" r:id="rId67"/>
    <p:sldId id="1463" r:id="rId68"/>
    <p:sldId id="1393" r:id="rId69"/>
    <p:sldId id="1385" r:id="rId70"/>
    <p:sldId id="1387" r:id="rId71"/>
    <p:sldId id="1386" r:id="rId72"/>
    <p:sldId id="1398" r:id="rId73"/>
    <p:sldId id="1464" r:id="rId74"/>
    <p:sldId id="1440" r:id="rId75"/>
    <p:sldId id="1449" r:id="rId76"/>
    <p:sldId id="1456" r:id="rId77"/>
    <p:sldId id="1442" r:id="rId78"/>
    <p:sldId id="1450" r:id="rId79"/>
    <p:sldId id="1447" r:id="rId80"/>
    <p:sldId id="1451" r:id="rId81"/>
    <p:sldId id="1448" r:id="rId82"/>
    <p:sldId id="1444" r:id="rId83"/>
    <p:sldId id="1327" r:id="rId84"/>
  </p:sldIdLst>
  <p:sldSz cx="10158413" cy="7616825"/>
  <p:notesSz cx="6858000" cy="9144000"/>
  <p:defaultTextStyle>
    <a:defPPr>
      <a:defRPr lang="en-US"/>
    </a:defPPr>
    <a:lvl1pPr marL="0" algn="l" defTabSz="1015716" rtl="0" eaLnBrk="1" latinLnBrk="0" hangingPunct="1">
      <a:defRPr sz="2000" kern="1200">
        <a:solidFill>
          <a:schemeClr val="tx1"/>
        </a:solidFill>
        <a:latin typeface="+mn-lt"/>
        <a:ea typeface="+mn-ea"/>
        <a:cs typeface="+mn-cs"/>
      </a:defRPr>
    </a:lvl1pPr>
    <a:lvl2pPr marL="507858" algn="l" defTabSz="1015716" rtl="0" eaLnBrk="1" latinLnBrk="0" hangingPunct="1">
      <a:defRPr sz="2000" kern="1200">
        <a:solidFill>
          <a:schemeClr val="tx1"/>
        </a:solidFill>
        <a:latin typeface="+mn-lt"/>
        <a:ea typeface="+mn-ea"/>
        <a:cs typeface="+mn-cs"/>
      </a:defRPr>
    </a:lvl2pPr>
    <a:lvl3pPr marL="1015716" algn="l" defTabSz="1015716" rtl="0" eaLnBrk="1" latinLnBrk="0" hangingPunct="1">
      <a:defRPr sz="2000" kern="1200">
        <a:solidFill>
          <a:schemeClr val="tx1"/>
        </a:solidFill>
        <a:latin typeface="+mn-lt"/>
        <a:ea typeface="+mn-ea"/>
        <a:cs typeface="+mn-cs"/>
      </a:defRPr>
    </a:lvl3pPr>
    <a:lvl4pPr marL="1523573" algn="l" defTabSz="1015716" rtl="0" eaLnBrk="1" latinLnBrk="0" hangingPunct="1">
      <a:defRPr sz="2000" kern="1200">
        <a:solidFill>
          <a:schemeClr val="tx1"/>
        </a:solidFill>
        <a:latin typeface="+mn-lt"/>
        <a:ea typeface="+mn-ea"/>
        <a:cs typeface="+mn-cs"/>
      </a:defRPr>
    </a:lvl4pPr>
    <a:lvl5pPr marL="2031431" algn="l" defTabSz="1015716" rtl="0" eaLnBrk="1" latinLnBrk="0" hangingPunct="1">
      <a:defRPr sz="2000" kern="1200">
        <a:solidFill>
          <a:schemeClr val="tx1"/>
        </a:solidFill>
        <a:latin typeface="+mn-lt"/>
        <a:ea typeface="+mn-ea"/>
        <a:cs typeface="+mn-cs"/>
      </a:defRPr>
    </a:lvl5pPr>
    <a:lvl6pPr marL="2539289" algn="l" defTabSz="1015716" rtl="0" eaLnBrk="1" latinLnBrk="0" hangingPunct="1">
      <a:defRPr sz="2000" kern="1200">
        <a:solidFill>
          <a:schemeClr val="tx1"/>
        </a:solidFill>
        <a:latin typeface="+mn-lt"/>
        <a:ea typeface="+mn-ea"/>
        <a:cs typeface="+mn-cs"/>
      </a:defRPr>
    </a:lvl6pPr>
    <a:lvl7pPr marL="3047147" algn="l" defTabSz="1015716" rtl="0" eaLnBrk="1" latinLnBrk="0" hangingPunct="1">
      <a:defRPr sz="2000" kern="1200">
        <a:solidFill>
          <a:schemeClr val="tx1"/>
        </a:solidFill>
        <a:latin typeface="+mn-lt"/>
        <a:ea typeface="+mn-ea"/>
        <a:cs typeface="+mn-cs"/>
      </a:defRPr>
    </a:lvl7pPr>
    <a:lvl8pPr marL="3555004" algn="l" defTabSz="1015716" rtl="0" eaLnBrk="1" latinLnBrk="0" hangingPunct="1">
      <a:defRPr sz="2000" kern="1200">
        <a:solidFill>
          <a:schemeClr val="tx1"/>
        </a:solidFill>
        <a:latin typeface="+mn-lt"/>
        <a:ea typeface="+mn-ea"/>
        <a:cs typeface="+mn-cs"/>
      </a:defRPr>
    </a:lvl8pPr>
    <a:lvl9pPr marL="4062862" algn="l" defTabSz="1015716" rtl="0" eaLnBrk="1" latinLnBrk="0" hangingPunct="1">
      <a:defRPr sz="20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297717-594E-C440-82D6-F6BDB3375904}">
          <p14:sldIdLst>
            <p14:sldId id="1232"/>
            <p14:sldId id="1339"/>
            <p14:sldId id="1412"/>
          </p14:sldIdLst>
        </p14:section>
        <p14:section name="Let's provide a little bit of context" id="{84F36A9D-54E3-744B-BD21-BCFD5068E784}">
          <p14:sldIdLst>
            <p14:sldId id="1316"/>
            <p14:sldId id="1317"/>
            <p14:sldId id="1466"/>
            <p14:sldId id="1321"/>
            <p14:sldId id="1461"/>
            <p14:sldId id="1413"/>
            <p14:sldId id="1446"/>
            <p14:sldId id="1426"/>
            <p14:sldId id="1425"/>
            <p14:sldId id="1431"/>
            <p14:sldId id="1415"/>
            <p14:sldId id="1438"/>
            <p14:sldId id="1434"/>
            <p14:sldId id="1427"/>
            <p14:sldId id="1454"/>
            <p14:sldId id="1429"/>
            <p14:sldId id="1417"/>
            <p14:sldId id="1455"/>
            <p14:sldId id="1436"/>
            <p14:sldId id="1459"/>
            <p14:sldId id="1435"/>
            <p14:sldId id="1460"/>
            <p14:sldId id="1467"/>
            <p14:sldId id="1421"/>
            <p14:sldId id="1422"/>
            <p14:sldId id="1462"/>
            <p14:sldId id="1389"/>
            <p14:sldId id="1390"/>
            <p14:sldId id="1370"/>
            <p14:sldId id="1345"/>
            <p14:sldId id="1346"/>
            <p14:sldId id="1323"/>
            <p14:sldId id="1348"/>
            <p14:sldId id="1334"/>
            <p14:sldId id="1349"/>
            <p14:sldId id="1326"/>
            <p14:sldId id="1355"/>
            <p14:sldId id="1356"/>
            <p14:sldId id="1397"/>
            <p14:sldId id="1353"/>
            <p14:sldId id="1358"/>
            <p14:sldId id="1360"/>
            <p14:sldId id="1367"/>
            <p14:sldId id="1366"/>
            <p14:sldId id="1372"/>
            <p14:sldId id="1439"/>
            <p14:sldId id="1453"/>
            <p14:sldId id="1364"/>
            <p14:sldId id="1391"/>
            <p14:sldId id="1392"/>
            <p14:sldId id="1374"/>
            <p14:sldId id="1373"/>
            <p14:sldId id="1379"/>
            <p14:sldId id="1380"/>
            <p14:sldId id="1382"/>
            <p14:sldId id="1383"/>
            <p14:sldId id="1395"/>
            <p14:sldId id="1400"/>
            <p14:sldId id="1396"/>
            <p14:sldId id="1399"/>
            <p14:sldId id="1465"/>
            <p14:sldId id="1463"/>
            <p14:sldId id="1393"/>
            <p14:sldId id="1385"/>
            <p14:sldId id="1387"/>
            <p14:sldId id="1386"/>
            <p14:sldId id="1398"/>
            <p14:sldId id="1464"/>
            <p14:sldId id="1440"/>
            <p14:sldId id="1449"/>
            <p14:sldId id="1456"/>
            <p14:sldId id="1442"/>
            <p14:sldId id="1450"/>
            <p14:sldId id="1447"/>
            <p14:sldId id="1451"/>
            <p14:sldId id="1448"/>
            <p14:sldId id="1444"/>
            <p14:sldId id="1327"/>
          </p14:sldIdLst>
        </p14:section>
      </p14:sectionLst>
    </p:ext>
    <p:ext uri="{EFAFB233-063F-42B5-8137-9DF3F51BA10A}">
      <p15:sldGuideLst xmlns:p15="http://schemas.microsoft.com/office/powerpoint/2012/main">
        <p15:guide id="1" orient="horz" pos="2399">
          <p15:clr>
            <a:srgbClr val="A4A3A4"/>
          </p15:clr>
        </p15:guide>
        <p15:guide id="2" pos="320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 Tortorici" initials="" lastIdx="3" clrIdx="0"/>
  <p:cmAuthor id="1" name="Donica Patel" initials="" lastIdx="2" clrIdx="1"/>
  <p:cmAuthor id="2" name="Helen Whelan" initials="" lastIdx="31" clrIdx="2"/>
  <p:cmAuthor id="3" name="Erika Muelle" initials="" lastIdx="9"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858"/>
    <a:srgbClr val="616161"/>
    <a:srgbClr val="C3C3C3"/>
    <a:srgbClr val="B3B3B3"/>
    <a:srgbClr val="BBBBBB"/>
    <a:srgbClr val="B8B8B8"/>
    <a:srgbClr val="C2C2C2"/>
    <a:srgbClr val="B5B5B5"/>
    <a:srgbClr val="D8D8D8"/>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23" autoAdjust="0"/>
    <p:restoredTop sz="86448" autoAdjust="0"/>
  </p:normalViewPr>
  <p:slideViewPr>
    <p:cSldViewPr snapToGrid="0">
      <p:cViewPr varScale="1">
        <p:scale>
          <a:sx n="88" d="100"/>
          <a:sy n="88" d="100"/>
        </p:scale>
        <p:origin x="1008" y="184"/>
      </p:cViewPr>
      <p:guideLst>
        <p:guide orient="horz" pos="2399"/>
        <p:guide pos="3200"/>
      </p:guideLst>
    </p:cSldViewPr>
  </p:slideViewPr>
  <p:outlineViewPr>
    <p:cViewPr>
      <p:scale>
        <a:sx n="33" d="100"/>
        <a:sy n="33" d="100"/>
      </p:scale>
      <p:origin x="0" y="0"/>
    </p:cViewPr>
  </p:outlineViewPr>
  <p:notesTextViewPr>
    <p:cViewPr>
      <p:scale>
        <a:sx n="1" d="1"/>
        <a:sy n="1" d="1"/>
      </p:scale>
      <p:origin x="0" y="0"/>
    </p:cViewPr>
  </p:notesTextViewPr>
  <p:sorterViewPr>
    <p:cViewPr>
      <p:scale>
        <a:sx n="95" d="100"/>
        <a:sy n="95" d="100"/>
      </p:scale>
      <p:origin x="0" y="1536"/>
    </p:cViewPr>
  </p:sorterViewPr>
  <p:notesViewPr>
    <p:cSldViewPr snapToGrid="0" snapToObjects="1">
      <p:cViewPr varScale="1">
        <p:scale>
          <a:sx n="75" d="100"/>
          <a:sy n="75" d="100"/>
        </p:scale>
        <p:origin x="-297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commentAuthors" Target="commentAuthor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4CD5D-EBB0-6A43-9146-7C593FD0DB86}" type="doc">
      <dgm:prSet loTypeId="urn:microsoft.com/office/officeart/2005/8/layout/cycle1" loCatId="" qsTypeId="urn:microsoft.com/office/officeart/2005/8/quickstyle/simple1" qsCatId="simple" csTypeId="urn:microsoft.com/office/officeart/2005/8/colors/colorful4" csCatId="colorful" phldr="1"/>
      <dgm:spPr/>
      <dgm:t>
        <a:bodyPr/>
        <a:lstStyle/>
        <a:p>
          <a:endParaRPr lang="en-US"/>
        </a:p>
      </dgm:t>
    </dgm:pt>
    <dgm:pt modelId="{07A4F514-9B48-A947-93C8-915BDB6150CE}">
      <dgm:prSet phldrT="[Text]"/>
      <dgm:spPr/>
      <dgm:t>
        <a:bodyPr/>
        <a:lstStyle/>
        <a:p>
          <a:r>
            <a:rPr lang="en-US" dirty="0" err="1"/>
            <a:t>Dev</a:t>
          </a:r>
          <a:r>
            <a:rPr lang="en-US" dirty="0"/>
            <a:t> Team</a:t>
          </a:r>
        </a:p>
      </dgm:t>
    </dgm:pt>
    <dgm:pt modelId="{547CD042-F138-3B42-9249-B4EAF32AFE8D}" type="parTrans" cxnId="{34291A98-3505-4A46-8B29-05828DFC1BA2}">
      <dgm:prSet/>
      <dgm:spPr/>
      <dgm:t>
        <a:bodyPr/>
        <a:lstStyle/>
        <a:p>
          <a:endParaRPr lang="en-US"/>
        </a:p>
      </dgm:t>
    </dgm:pt>
    <dgm:pt modelId="{CBE92258-EE03-D349-A3DC-8703714A226E}" type="sibTrans" cxnId="{34291A98-3505-4A46-8B29-05828DFC1BA2}">
      <dgm:prSet/>
      <dgm:spPr/>
      <dgm:t>
        <a:bodyPr/>
        <a:lstStyle/>
        <a:p>
          <a:endParaRPr lang="en-US"/>
        </a:p>
      </dgm:t>
    </dgm:pt>
    <dgm:pt modelId="{37EC7614-73F6-6142-B4E1-EB20F58FF363}">
      <dgm:prSet phldrT="[Text]"/>
      <dgm:spPr/>
      <dgm:t>
        <a:bodyPr/>
        <a:lstStyle/>
        <a:p>
          <a:r>
            <a:rPr lang="en-US" dirty="0"/>
            <a:t>Source Code</a:t>
          </a:r>
        </a:p>
      </dgm:t>
    </dgm:pt>
    <dgm:pt modelId="{BB9F9E4D-73E0-6D4E-8B89-2C974BB62C75}" type="parTrans" cxnId="{5FB50FED-695D-034D-BD48-EBD344DFB2F0}">
      <dgm:prSet/>
      <dgm:spPr/>
      <dgm:t>
        <a:bodyPr/>
        <a:lstStyle/>
        <a:p>
          <a:endParaRPr lang="en-US"/>
        </a:p>
      </dgm:t>
    </dgm:pt>
    <dgm:pt modelId="{40B5082F-5292-F640-8C1A-B12A49433B50}" type="sibTrans" cxnId="{5FB50FED-695D-034D-BD48-EBD344DFB2F0}">
      <dgm:prSet/>
      <dgm:spPr/>
      <dgm:t>
        <a:bodyPr/>
        <a:lstStyle/>
        <a:p>
          <a:endParaRPr lang="en-US"/>
        </a:p>
      </dgm:t>
    </dgm:pt>
    <dgm:pt modelId="{81FBC4A9-833E-8042-B86E-0512932BD426}">
      <dgm:prSet phldrT="[Text]"/>
      <dgm:spPr/>
      <dgm:t>
        <a:bodyPr/>
        <a:lstStyle/>
        <a:p>
          <a:r>
            <a:rPr lang="en-US" dirty="0"/>
            <a:t>Version Control</a:t>
          </a:r>
        </a:p>
      </dgm:t>
    </dgm:pt>
    <dgm:pt modelId="{432573DD-B36E-9F4A-84B1-9D308502B636}" type="parTrans" cxnId="{C2E3155E-4A4E-8C4A-BB00-6A792FDC99B0}">
      <dgm:prSet/>
      <dgm:spPr/>
      <dgm:t>
        <a:bodyPr/>
        <a:lstStyle/>
        <a:p>
          <a:endParaRPr lang="en-US"/>
        </a:p>
      </dgm:t>
    </dgm:pt>
    <dgm:pt modelId="{C6CBEDBC-99D1-3042-BE86-21C91EEC913C}" type="sibTrans" cxnId="{C2E3155E-4A4E-8C4A-BB00-6A792FDC99B0}">
      <dgm:prSet/>
      <dgm:spPr/>
      <dgm:t>
        <a:bodyPr/>
        <a:lstStyle/>
        <a:p>
          <a:endParaRPr lang="en-US"/>
        </a:p>
      </dgm:t>
    </dgm:pt>
    <dgm:pt modelId="{B1355A04-2270-8B49-A2D5-BA251E834BE2}">
      <dgm:prSet phldrT="[Text]"/>
      <dgm:spPr/>
      <dgm:t>
        <a:bodyPr/>
        <a:lstStyle/>
        <a:p>
          <a:r>
            <a:rPr lang="en-US" dirty="0"/>
            <a:t>API Job is triggered</a:t>
          </a:r>
        </a:p>
      </dgm:t>
    </dgm:pt>
    <dgm:pt modelId="{5351C9C8-F523-A346-B2FE-2B84E8AA40E7}" type="parTrans" cxnId="{5D34D11F-C82D-7C47-9036-C5B4AD2BF4D4}">
      <dgm:prSet/>
      <dgm:spPr/>
      <dgm:t>
        <a:bodyPr/>
        <a:lstStyle/>
        <a:p>
          <a:endParaRPr lang="en-US"/>
        </a:p>
      </dgm:t>
    </dgm:pt>
    <dgm:pt modelId="{2530F812-9B1B-8346-BD9C-0432135DF874}" type="sibTrans" cxnId="{5D34D11F-C82D-7C47-9036-C5B4AD2BF4D4}">
      <dgm:prSet/>
      <dgm:spPr/>
      <dgm:t>
        <a:bodyPr/>
        <a:lstStyle/>
        <a:p>
          <a:endParaRPr lang="en-US"/>
        </a:p>
      </dgm:t>
    </dgm:pt>
    <dgm:pt modelId="{D7AC48CA-4B73-6D44-8DA7-CCBEDD1C9D0E}">
      <dgm:prSet phldrT="[Text]"/>
      <dgm:spPr/>
      <dgm:t>
        <a:bodyPr/>
        <a:lstStyle/>
        <a:p>
          <a:r>
            <a:rPr lang="en-US" i="1" dirty="0">
              <a:solidFill>
                <a:srgbClr val="FF6600"/>
              </a:solidFill>
            </a:rPr>
            <a:t>Static Code Analysis</a:t>
          </a:r>
        </a:p>
      </dgm:t>
    </dgm:pt>
    <dgm:pt modelId="{BE5B477D-9A84-EC4A-8F97-5FC29AD526EA}" type="parTrans" cxnId="{0A49D22B-B0ED-E647-9292-ED8E4239AEEE}">
      <dgm:prSet/>
      <dgm:spPr/>
      <dgm:t>
        <a:bodyPr/>
        <a:lstStyle/>
        <a:p>
          <a:endParaRPr lang="en-US"/>
        </a:p>
      </dgm:t>
    </dgm:pt>
    <dgm:pt modelId="{A54DD3CA-A65E-3E4E-AFCC-B3308848C156}" type="sibTrans" cxnId="{0A49D22B-B0ED-E647-9292-ED8E4239AEEE}">
      <dgm:prSet/>
      <dgm:spPr/>
      <dgm:t>
        <a:bodyPr/>
        <a:lstStyle/>
        <a:p>
          <a:endParaRPr lang="en-US"/>
        </a:p>
      </dgm:t>
    </dgm:pt>
    <dgm:pt modelId="{3C0E27D9-04F7-0C4E-B1D1-72AA98A22080}">
      <dgm:prSet phldrT="[Text]"/>
      <dgm:spPr/>
      <dgm:t>
        <a:bodyPr/>
        <a:lstStyle/>
        <a:p>
          <a:r>
            <a:rPr lang="en-US" i="1" dirty="0">
              <a:solidFill>
                <a:srgbClr val="FF6600"/>
              </a:solidFill>
            </a:rPr>
            <a:t>Code coverage analysis</a:t>
          </a:r>
        </a:p>
      </dgm:t>
    </dgm:pt>
    <dgm:pt modelId="{AD80DF52-0729-C845-BC03-2DAB9D94CCE4}" type="parTrans" cxnId="{A05EB6F2-92A0-9D46-9F4B-B85B4A5DE5A4}">
      <dgm:prSet/>
      <dgm:spPr/>
      <dgm:t>
        <a:bodyPr/>
        <a:lstStyle/>
        <a:p>
          <a:endParaRPr lang="en-US"/>
        </a:p>
      </dgm:t>
    </dgm:pt>
    <dgm:pt modelId="{6F433CB8-236C-4547-A93D-9BE15EABD3E5}" type="sibTrans" cxnId="{A05EB6F2-92A0-9D46-9F4B-B85B4A5DE5A4}">
      <dgm:prSet/>
      <dgm:spPr/>
      <dgm:t>
        <a:bodyPr/>
        <a:lstStyle/>
        <a:p>
          <a:endParaRPr lang="en-US"/>
        </a:p>
      </dgm:t>
    </dgm:pt>
    <dgm:pt modelId="{9EB2E3D0-FA43-834D-834D-DDF86B86CAE0}">
      <dgm:prSet phldrT="[Text]"/>
      <dgm:spPr/>
      <dgm:t>
        <a:bodyPr/>
        <a:lstStyle/>
        <a:p>
          <a:r>
            <a:rPr lang="en-US" dirty="0"/>
            <a:t>Deploy API Bundle</a:t>
          </a:r>
        </a:p>
      </dgm:t>
    </dgm:pt>
    <dgm:pt modelId="{087D1E3C-37A7-0241-BB77-D9A6F0FA2366}" type="parTrans" cxnId="{8B8C8961-7186-B449-BB17-E6E8F9DDCD9A}">
      <dgm:prSet/>
      <dgm:spPr/>
      <dgm:t>
        <a:bodyPr/>
        <a:lstStyle/>
        <a:p>
          <a:endParaRPr lang="en-US"/>
        </a:p>
      </dgm:t>
    </dgm:pt>
    <dgm:pt modelId="{86E0D9D9-34F9-E745-B174-436FE439EC5C}" type="sibTrans" cxnId="{8B8C8961-7186-B449-BB17-E6E8F9DDCD9A}">
      <dgm:prSet/>
      <dgm:spPr/>
      <dgm:t>
        <a:bodyPr/>
        <a:lstStyle/>
        <a:p>
          <a:endParaRPr lang="en-US"/>
        </a:p>
      </dgm:t>
    </dgm:pt>
    <dgm:pt modelId="{C398E752-074F-A048-B2FE-05A02B60E17A}">
      <dgm:prSet phldrT="[Text]"/>
      <dgm:spPr/>
      <dgm:t>
        <a:bodyPr/>
        <a:lstStyle/>
        <a:p>
          <a:r>
            <a:rPr lang="en-US" dirty="0"/>
            <a:t>Pull Request or Merge</a:t>
          </a:r>
        </a:p>
      </dgm:t>
    </dgm:pt>
    <dgm:pt modelId="{A4730F77-FC21-9C44-80F6-438470D3C397}" type="parTrans" cxnId="{85310B81-885A-6145-A86E-3287C98E93A3}">
      <dgm:prSet/>
      <dgm:spPr/>
      <dgm:t>
        <a:bodyPr/>
        <a:lstStyle/>
        <a:p>
          <a:endParaRPr lang="en-US"/>
        </a:p>
      </dgm:t>
    </dgm:pt>
    <dgm:pt modelId="{01AD8D73-4E55-7F47-BE07-8DAE5813CF55}" type="sibTrans" cxnId="{85310B81-885A-6145-A86E-3287C98E93A3}">
      <dgm:prSet/>
      <dgm:spPr/>
      <dgm:t>
        <a:bodyPr/>
        <a:lstStyle/>
        <a:p>
          <a:endParaRPr lang="en-US"/>
        </a:p>
      </dgm:t>
    </dgm:pt>
    <dgm:pt modelId="{8323D59D-ACB1-8941-A7F7-162EF13766C4}">
      <dgm:prSet phldrT="[Text]"/>
      <dgm:spPr/>
      <dgm:t>
        <a:bodyPr/>
        <a:lstStyle/>
        <a:p>
          <a:r>
            <a:rPr lang="en-US" dirty="0"/>
            <a:t>Run Unit, </a:t>
          </a:r>
          <a:r>
            <a:rPr lang="en-US" i="1" dirty="0">
              <a:solidFill>
                <a:schemeClr val="accent4"/>
              </a:solidFill>
            </a:rPr>
            <a:t>Functional, and Performance Tests</a:t>
          </a:r>
        </a:p>
      </dgm:t>
    </dgm:pt>
    <dgm:pt modelId="{1F715467-F128-004B-BC28-A183942A19D4}" type="parTrans" cxnId="{78079997-C51A-2F4A-AABB-80D830B5D3C7}">
      <dgm:prSet/>
      <dgm:spPr/>
      <dgm:t>
        <a:bodyPr/>
        <a:lstStyle/>
        <a:p>
          <a:endParaRPr lang="en-US"/>
        </a:p>
      </dgm:t>
    </dgm:pt>
    <dgm:pt modelId="{1F413640-BD7B-1447-B721-03076071E73D}" type="sibTrans" cxnId="{78079997-C51A-2F4A-AABB-80D830B5D3C7}">
      <dgm:prSet/>
      <dgm:spPr/>
      <dgm:t>
        <a:bodyPr/>
        <a:lstStyle/>
        <a:p>
          <a:endParaRPr lang="en-US"/>
        </a:p>
      </dgm:t>
    </dgm:pt>
    <dgm:pt modelId="{4AC4B387-34FC-9542-87A9-62A178F9C5D0}">
      <dgm:prSet phldrT="[Text]"/>
      <dgm:spPr/>
      <dgm:t>
        <a:bodyPr/>
        <a:lstStyle/>
        <a:p>
          <a:r>
            <a:rPr lang="en-US" dirty="0"/>
            <a:t>Publish Reports</a:t>
          </a:r>
        </a:p>
      </dgm:t>
    </dgm:pt>
    <dgm:pt modelId="{087EE88D-6277-7247-9CCC-125DF29305FD}" type="parTrans" cxnId="{00F5D7BC-071B-2640-B194-920085DCAC55}">
      <dgm:prSet/>
      <dgm:spPr/>
      <dgm:t>
        <a:bodyPr/>
        <a:lstStyle/>
        <a:p>
          <a:endParaRPr lang="en-US"/>
        </a:p>
      </dgm:t>
    </dgm:pt>
    <dgm:pt modelId="{62E86F15-2CFF-8D40-B182-4F6E758DEA6F}" type="sibTrans" cxnId="{00F5D7BC-071B-2640-B194-920085DCAC55}">
      <dgm:prSet/>
      <dgm:spPr/>
      <dgm:t>
        <a:bodyPr/>
        <a:lstStyle/>
        <a:p>
          <a:endParaRPr lang="en-US"/>
        </a:p>
      </dgm:t>
    </dgm:pt>
    <dgm:pt modelId="{BC44BABD-18E6-F246-80E1-EBF1B5A659CF}">
      <dgm:prSet phldrT="[Text]"/>
      <dgm:spPr/>
      <dgm:t>
        <a:bodyPr/>
        <a:lstStyle/>
        <a:p>
          <a:r>
            <a:rPr lang="en-US" dirty="0"/>
            <a:t>Update Docs</a:t>
          </a:r>
        </a:p>
      </dgm:t>
    </dgm:pt>
    <dgm:pt modelId="{CB531653-8CFA-1343-9295-64A6B9A98950}" type="parTrans" cxnId="{202FC01A-1CA7-E646-B6D4-E42154B0003B}">
      <dgm:prSet/>
      <dgm:spPr/>
      <dgm:t>
        <a:bodyPr/>
        <a:lstStyle/>
        <a:p>
          <a:endParaRPr lang="en-US"/>
        </a:p>
      </dgm:t>
    </dgm:pt>
    <dgm:pt modelId="{F761E5D9-9CE8-F04B-897B-A0E65E83597C}" type="sibTrans" cxnId="{202FC01A-1CA7-E646-B6D4-E42154B0003B}">
      <dgm:prSet/>
      <dgm:spPr/>
      <dgm:t>
        <a:bodyPr/>
        <a:lstStyle/>
        <a:p>
          <a:endParaRPr lang="en-US"/>
        </a:p>
      </dgm:t>
    </dgm:pt>
    <dgm:pt modelId="{2A4EE555-3114-CE49-8563-485EC3D40B71}" type="pres">
      <dgm:prSet presAssocID="{76A4CD5D-EBB0-6A43-9146-7C593FD0DB86}" presName="cycle" presStyleCnt="0">
        <dgm:presLayoutVars>
          <dgm:dir/>
          <dgm:resizeHandles val="exact"/>
        </dgm:presLayoutVars>
      </dgm:prSet>
      <dgm:spPr/>
    </dgm:pt>
    <dgm:pt modelId="{642C83B0-7A61-504B-B4F9-BB73FCD86EE6}" type="pres">
      <dgm:prSet presAssocID="{07A4F514-9B48-A947-93C8-915BDB6150CE}" presName="dummy" presStyleCnt="0"/>
      <dgm:spPr/>
    </dgm:pt>
    <dgm:pt modelId="{B39F7F32-C947-F647-88C2-90E881DD98D8}" type="pres">
      <dgm:prSet presAssocID="{07A4F514-9B48-A947-93C8-915BDB6150CE}" presName="node" presStyleLbl="revTx" presStyleIdx="0" presStyleCnt="11">
        <dgm:presLayoutVars>
          <dgm:bulletEnabled val="1"/>
        </dgm:presLayoutVars>
      </dgm:prSet>
      <dgm:spPr/>
    </dgm:pt>
    <dgm:pt modelId="{6E41E764-1E9B-9E4A-A255-06D67874532D}" type="pres">
      <dgm:prSet presAssocID="{CBE92258-EE03-D349-A3DC-8703714A226E}" presName="sibTrans" presStyleLbl="node1" presStyleIdx="0" presStyleCnt="11" custLinFactNeighborX="-550"/>
      <dgm:spPr/>
    </dgm:pt>
    <dgm:pt modelId="{17CE5C2C-170A-D34B-ACBF-59997C612841}" type="pres">
      <dgm:prSet presAssocID="{37EC7614-73F6-6142-B4E1-EB20F58FF363}" presName="dummy" presStyleCnt="0"/>
      <dgm:spPr/>
    </dgm:pt>
    <dgm:pt modelId="{7C1C5AC6-0CEC-E841-8668-415DEFDC3595}" type="pres">
      <dgm:prSet presAssocID="{37EC7614-73F6-6142-B4E1-EB20F58FF363}" presName="node" presStyleLbl="revTx" presStyleIdx="1" presStyleCnt="11">
        <dgm:presLayoutVars>
          <dgm:bulletEnabled val="1"/>
        </dgm:presLayoutVars>
      </dgm:prSet>
      <dgm:spPr/>
    </dgm:pt>
    <dgm:pt modelId="{DA3476F8-BA2F-9542-9FA3-A5159926AF00}" type="pres">
      <dgm:prSet presAssocID="{40B5082F-5292-F640-8C1A-B12A49433B50}" presName="sibTrans" presStyleLbl="node1" presStyleIdx="1" presStyleCnt="11"/>
      <dgm:spPr/>
    </dgm:pt>
    <dgm:pt modelId="{16BB985C-5EF6-E84B-B29D-CD7A6C82A1EF}" type="pres">
      <dgm:prSet presAssocID="{81FBC4A9-833E-8042-B86E-0512932BD426}" presName="dummy" presStyleCnt="0"/>
      <dgm:spPr/>
    </dgm:pt>
    <dgm:pt modelId="{4DD906FB-7FCF-A442-A263-12027626370D}" type="pres">
      <dgm:prSet presAssocID="{81FBC4A9-833E-8042-B86E-0512932BD426}" presName="node" presStyleLbl="revTx" presStyleIdx="2" presStyleCnt="11">
        <dgm:presLayoutVars>
          <dgm:bulletEnabled val="1"/>
        </dgm:presLayoutVars>
      </dgm:prSet>
      <dgm:spPr/>
    </dgm:pt>
    <dgm:pt modelId="{9BD29EAE-458B-1C4F-B7A0-56AC10FDAE0B}" type="pres">
      <dgm:prSet presAssocID="{C6CBEDBC-99D1-3042-BE86-21C91EEC913C}" presName="sibTrans" presStyleLbl="node1" presStyleIdx="2" presStyleCnt="11"/>
      <dgm:spPr/>
    </dgm:pt>
    <dgm:pt modelId="{46F4E0C2-9997-A742-A906-6DC7FB403A47}" type="pres">
      <dgm:prSet presAssocID="{C398E752-074F-A048-B2FE-05A02B60E17A}" presName="dummy" presStyleCnt="0"/>
      <dgm:spPr/>
    </dgm:pt>
    <dgm:pt modelId="{B605D87A-A705-3E44-B250-069738C25D6C}" type="pres">
      <dgm:prSet presAssocID="{C398E752-074F-A048-B2FE-05A02B60E17A}" presName="node" presStyleLbl="revTx" presStyleIdx="3" presStyleCnt="11">
        <dgm:presLayoutVars>
          <dgm:bulletEnabled val="1"/>
        </dgm:presLayoutVars>
      </dgm:prSet>
      <dgm:spPr/>
    </dgm:pt>
    <dgm:pt modelId="{5580C480-FCB7-C84C-BA03-1DB058D13240}" type="pres">
      <dgm:prSet presAssocID="{01AD8D73-4E55-7F47-BE07-8DAE5813CF55}" presName="sibTrans" presStyleLbl="node1" presStyleIdx="3" presStyleCnt="11"/>
      <dgm:spPr/>
    </dgm:pt>
    <dgm:pt modelId="{B29592EA-3E97-A241-B739-26D0E20722E3}" type="pres">
      <dgm:prSet presAssocID="{B1355A04-2270-8B49-A2D5-BA251E834BE2}" presName="dummy" presStyleCnt="0"/>
      <dgm:spPr/>
    </dgm:pt>
    <dgm:pt modelId="{663FD119-02D5-9041-8F51-212880D0EE8D}" type="pres">
      <dgm:prSet presAssocID="{B1355A04-2270-8B49-A2D5-BA251E834BE2}" presName="node" presStyleLbl="revTx" presStyleIdx="4" presStyleCnt="11">
        <dgm:presLayoutVars>
          <dgm:bulletEnabled val="1"/>
        </dgm:presLayoutVars>
      </dgm:prSet>
      <dgm:spPr/>
    </dgm:pt>
    <dgm:pt modelId="{DFAF2A90-E31D-A043-A2C0-21285C579105}" type="pres">
      <dgm:prSet presAssocID="{2530F812-9B1B-8346-BD9C-0432135DF874}" presName="sibTrans" presStyleLbl="node1" presStyleIdx="4" presStyleCnt="11"/>
      <dgm:spPr/>
    </dgm:pt>
    <dgm:pt modelId="{2CE5BEC3-84EC-1045-8102-9B2EA42A8530}" type="pres">
      <dgm:prSet presAssocID="{D7AC48CA-4B73-6D44-8DA7-CCBEDD1C9D0E}" presName="dummy" presStyleCnt="0"/>
      <dgm:spPr/>
    </dgm:pt>
    <dgm:pt modelId="{284B8F8A-107B-224E-A070-7A752D33A44E}" type="pres">
      <dgm:prSet presAssocID="{D7AC48CA-4B73-6D44-8DA7-CCBEDD1C9D0E}" presName="node" presStyleLbl="revTx" presStyleIdx="5" presStyleCnt="11">
        <dgm:presLayoutVars>
          <dgm:bulletEnabled val="1"/>
        </dgm:presLayoutVars>
      </dgm:prSet>
      <dgm:spPr/>
    </dgm:pt>
    <dgm:pt modelId="{4722E90A-8EE6-5140-BB9F-A1389C8F37AC}" type="pres">
      <dgm:prSet presAssocID="{A54DD3CA-A65E-3E4E-AFCC-B3308848C156}" presName="sibTrans" presStyleLbl="node1" presStyleIdx="5" presStyleCnt="11"/>
      <dgm:spPr/>
    </dgm:pt>
    <dgm:pt modelId="{B71DA57C-F831-A347-9F88-F125AC5EBC9D}" type="pres">
      <dgm:prSet presAssocID="{3C0E27D9-04F7-0C4E-B1D1-72AA98A22080}" presName="dummy" presStyleCnt="0"/>
      <dgm:spPr/>
    </dgm:pt>
    <dgm:pt modelId="{F2F6A3EF-0238-6044-B9C5-DDBEC847DE6F}" type="pres">
      <dgm:prSet presAssocID="{3C0E27D9-04F7-0C4E-B1D1-72AA98A22080}" presName="node" presStyleLbl="revTx" presStyleIdx="6" presStyleCnt="11">
        <dgm:presLayoutVars>
          <dgm:bulletEnabled val="1"/>
        </dgm:presLayoutVars>
      </dgm:prSet>
      <dgm:spPr/>
    </dgm:pt>
    <dgm:pt modelId="{F1A0DFE5-E2F3-7843-A279-DB70D4BC5C9A}" type="pres">
      <dgm:prSet presAssocID="{6F433CB8-236C-4547-A93D-9BE15EABD3E5}" presName="sibTrans" presStyleLbl="node1" presStyleIdx="6" presStyleCnt="11"/>
      <dgm:spPr/>
    </dgm:pt>
    <dgm:pt modelId="{ABE8569C-82B5-264B-AF79-73782B55AC9D}" type="pres">
      <dgm:prSet presAssocID="{9EB2E3D0-FA43-834D-834D-DDF86B86CAE0}" presName="dummy" presStyleCnt="0"/>
      <dgm:spPr/>
    </dgm:pt>
    <dgm:pt modelId="{87A728ED-9B91-DB40-81B5-B6447F81B7FC}" type="pres">
      <dgm:prSet presAssocID="{9EB2E3D0-FA43-834D-834D-DDF86B86CAE0}" presName="node" presStyleLbl="revTx" presStyleIdx="7" presStyleCnt="11">
        <dgm:presLayoutVars>
          <dgm:bulletEnabled val="1"/>
        </dgm:presLayoutVars>
      </dgm:prSet>
      <dgm:spPr/>
    </dgm:pt>
    <dgm:pt modelId="{96E708E7-6E7F-D34D-AC51-1D5EA95FA85F}" type="pres">
      <dgm:prSet presAssocID="{86E0D9D9-34F9-E745-B174-436FE439EC5C}" presName="sibTrans" presStyleLbl="node1" presStyleIdx="7" presStyleCnt="11"/>
      <dgm:spPr/>
    </dgm:pt>
    <dgm:pt modelId="{BEBC36B1-BF3D-1F43-9413-514717B0349C}" type="pres">
      <dgm:prSet presAssocID="{8323D59D-ACB1-8941-A7F7-162EF13766C4}" presName="dummy" presStyleCnt="0"/>
      <dgm:spPr/>
    </dgm:pt>
    <dgm:pt modelId="{9BF6D74C-88E3-C24E-AED7-DCC101A62373}" type="pres">
      <dgm:prSet presAssocID="{8323D59D-ACB1-8941-A7F7-162EF13766C4}" presName="node" presStyleLbl="revTx" presStyleIdx="8" presStyleCnt="11">
        <dgm:presLayoutVars>
          <dgm:bulletEnabled val="1"/>
        </dgm:presLayoutVars>
      </dgm:prSet>
      <dgm:spPr/>
    </dgm:pt>
    <dgm:pt modelId="{B21A86A3-F5C0-9148-98D1-2E9EA5E877B9}" type="pres">
      <dgm:prSet presAssocID="{1F413640-BD7B-1447-B721-03076071E73D}" presName="sibTrans" presStyleLbl="node1" presStyleIdx="8" presStyleCnt="11"/>
      <dgm:spPr/>
    </dgm:pt>
    <dgm:pt modelId="{D80F3636-A6C1-EC4A-B8EE-25DC08AB5FB0}" type="pres">
      <dgm:prSet presAssocID="{4AC4B387-34FC-9542-87A9-62A178F9C5D0}" presName="dummy" presStyleCnt="0"/>
      <dgm:spPr/>
    </dgm:pt>
    <dgm:pt modelId="{1C361571-CF1B-274C-8096-140302CCA3A1}" type="pres">
      <dgm:prSet presAssocID="{4AC4B387-34FC-9542-87A9-62A178F9C5D0}" presName="node" presStyleLbl="revTx" presStyleIdx="9" presStyleCnt="11">
        <dgm:presLayoutVars>
          <dgm:bulletEnabled val="1"/>
        </dgm:presLayoutVars>
      </dgm:prSet>
      <dgm:spPr/>
    </dgm:pt>
    <dgm:pt modelId="{BD29BE85-E331-494B-ACE2-3A97921BAE6E}" type="pres">
      <dgm:prSet presAssocID="{62E86F15-2CFF-8D40-B182-4F6E758DEA6F}" presName="sibTrans" presStyleLbl="node1" presStyleIdx="9" presStyleCnt="11"/>
      <dgm:spPr/>
    </dgm:pt>
    <dgm:pt modelId="{B404A75C-0DA2-C849-8A3B-EBB9EDC85A71}" type="pres">
      <dgm:prSet presAssocID="{BC44BABD-18E6-F246-80E1-EBF1B5A659CF}" presName="dummy" presStyleCnt="0"/>
      <dgm:spPr/>
    </dgm:pt>
    <dgm:pt modelId="{60FDA24A-35FC-8D49-BE80-2A942DB60B5B}" type="pres">
      <dgm:prSet presAssocID="{BC44BABD-18E6-F246-80E1-EBF1B5A659CF}" presName="node" presStyleLbl="revTx" presStyleIdx="10" presStyleCnt="11">
        <dgm:presLayoutVars>
          <dgm:bulletEnabled val="1"/>
        </dgm:presLayoutVars>
      </dgm:prSet>
      <dgm:spPr/>
    </dgm:pt>
    <dgm:pt modelId="{E38031E8-FE33-594A-84D4-FCF48F732C7E}" type="pres">
      <dgm:prSet presAssocID="{F761E5D9-9CE8-F04B-897B-A0E65E83597C}" presName="sibTrans" presStyleLbl="node1" presStyleIdx="10" presStyleCnt="11"/>
      <dgm:spPr/>
    </dgm:pt>
  </dgm:ptLst>
  <dgm:cxnLst>
    <dgm:cxn modelId="{DFC3B101-4B69-1B4C-8752-6C80CCFA68FC}" type="presOf" srcId="{37EC7614-73F6-6142-B4E1-EB20F58FF363}" destId="{7C1C5AC6-0CEC-E841-8668-415DEFDC3595}" srcOrd="0" destOrd="0" presId="urn:microsoft.com/office/officeart/2005/8/layout/cycle1"/>
    <dgm:cxn modelId="{71EDB114-BDDA-344A-8EF6-DFF2ED8C6E1F}" type="presOf" srcId="{3C0E27D9-04F7-0C4E-B1D1-72AA98A22080}" destId="{F2F6A3EF-0238-6044-B9C5-DDBEC847DE6F}" srcOrd="0" destOrd="0" presId="urn:microsoft.com/office/officeart/2005/8/layout/cycle1"/>
    <dgm:cxn modelId="{202FC01A-1CA7-E646-B6D4-E42154B0003B}" srcId="{76A4CD5D-EBB0-6A43-9146-7C593FD0DB86}" destId="{BC44BABD-18E6-F246-80E1-EBF1B5A659CF}" srcOrd="10" destOrd="0" parTransId="{CB531653-8CFA-1343-9295-64A6B9A98950}" sibTransId="{F761E5D9-9CE8-F04B-897B-A0E65E83597C}"/>
    <dgm:cxn modelId="{5D34D11F-C82D-7C47-9036-C5B4AD2BF4D4}" srcId="{76A4CD5D-EBB0-6A43-9146-7C593FD0DB86}" destId="{B1355A04-2270-8B49-A2D5-BA251E834BE2}" srcOrd="4" destOrd="0" parTransId="{5351C9C8-F523-A346-B2FE-2B84E8AA40E7}" sibTransId="{2530F812-9B1B-8346-BD9C-0432135DF874}"/>
    <dgm:cxn modelId="{0A49D22B-B0ED-E647-9292-ED8E4239AEEE}" srcId="{76A4CD5D-EBB0-6A43-9146-7C593FD0DB86}" destId="{D7AC48CA-4B73-6D44-8DA7-CCBEDD1C9D0E}" srcOrd="5" destOrd="0" parTransId="{BE5B477D-9A84-EC4A-8F97-5FC29AD526EA}" sibTransId="{A54DD3CA-A65E-3E4E-AFCC-B3308848C156}"/>
    <dgm:cxn modelId="{D7A63D3C-0D54-ED4D-93F9-47519C5DCD7C}" type="presOf" srcId="{9EB2E3D0-FA43-834D-834D-DDF86B86CAE0}" destId="{87A728ED-9B91-DB40-81B5-B6447F81B7FC}" srcOrd="0" destOrd="0" presId="urn:microsoft.com/office/officeart/2005/8/layout/cycle1"/>
    <dgm:cxn modelId="{B4E2D340-654E-494B-BE33-C6AD97696F73}" type="presOf" srcId="{F761E5D9-9CE8-F04B-897B-A0E65E83597C}" destId="{E38031E8-FE33-594A-84D4-FCF48F732C7E}" srcOrd="0" destOrd="0" presId="urn:microsoft.com/office/officeart/2005/8/layout/cycle1"/>
    <dgm:cxn modelId="{C2F2105C-EC04-1C47-B828-29E4B5D4A1F8}" type="presOf" srcId="{A54DD3CA-A65E-3E4E-AFCC-B3308848C156}" destId="{4722E90A-8EE6-5140-BB9F-A1389C8F37AC}" srcOrd="0" destOrd="0" presId="urn:microsoft.com/office/officeart/2005/8/layout/cycle1"/>
    <dgm:cxn modelId="{C2E3155E-4A4E-8C4A-BB00-6A792FDC99B0}" srcId="{76A4CD5D-EBB0-6A43-9146-7C593FD0DB86}" destId="{81FBC4A9-833E-8042-B86E-0512932BD426}" srcOrd="2" destOrd="0" parTransId="{432573DD-B36E-9F4A-84B1-9D308502B636}" sibTransId="{C6CBEDBC-99D1-3042-BE86-21C91EEC913C}"/>
    <dgm:cxn modelId="{8B8C8961-7186-B449-BB17-E6E8F9DDCD9A}" srcId="{76A4CD5D-EBB0-6A43-9146-7C593FD0DB86}" destId="{9EB2E3D0-FA43-834D-834D-DDF86B86CAE0}" srcOrd="7" destOrd="0" parTransId="{087D1E3C-37A7-0241-BB77-D9A6F0FA2366}" sibTransId="{86E0D9D9-34F9-E745-B174-436FE439EC5C}"/>
    <dgm:cxn modelId="{C4624674-CE20-F341-B73B-C526547AEE47}" type="presOf" srcId="{B1355A04-2270-8B49-A2D5-BA251E834BE2}" destId="{663FD119-02D5-9041-8F51-212880D0EE8D}" srcOrd="0" destOrd="0" presId="urn:microsoft.com/office/officeart/2005/8/layout/cycle1"/>
    <dgm:cxn modelId="{3DD9317E-8129-9040-A414-8DD9A3A61934}" type="presOf" srcId="{07A4F514-9B48-A947-93C8-915BDB6150CE}" destId="{B39F7F32-C947-F647-88C2-90E881DD98D8}" srcOrd="0" destOrd="0" presId="urn:microsoft.com/office/officeart/2005/8/layout/cycle1"/>
    <dgm:cxn modelId="{85310B81-885A-6145-A86E-3287C98E93A3}" srcId="{76A4CD5D-EBB0-6A43-9146-7C593FD0DB86}" destId="{C398E752-074F-A048-B2FE-05A02B60E17A}" srcOrd="3" destOrd="0" parTransId="{A4730F77-FC21-9C44-80F6-438470D3C397}" sibTransId="{01AD8D73-4E55-7F47-BE07-8DAE5813CF55}"/>
    <dgm:cxn modelId="{35A33684-A93C-8D49-AEBF-A49B6D5FC792}" type="presOf" srcId="{C6CBEDBC-99D1-3042-BE86-21C91EEC913C}" destId="{9BD29EAE-458B-1C4F-B7A0-56AC10FDAE0B}" srcOrd="0" destOrd="0" presId="urn:microsoft.com/office/officeart/2005/8/layout/cycle1"/>
    <dgm:cxn modelId="{75858285-9A18-6B45-ADC2-71FA90CB1808}" type="presOf" srcId="{1F413640-BD7B-1447-B721-03076071E73D}" destId="{B21A86A3-F5C0-9148-98D1-2E9EA5E877B9}" srcOrd="0" destOrd="0" presId="urn:microsoft.com/office/officeart/2005/8/layout/cycle1"/>
    <dgm:cxn modelId="{78079997-C51A-2F4A-AABB-80D830B5D3C7}" srcId="{76A4CD5D-EBB0-6A43-9146-7C593FD0DB86}" destId="{8323D59D-ACB1-8941-A7F7-162EF13766C4}" srcOrd="8" destOrd="0" parTransId="{1F715467-F128-004B-BC28-A183942A19D4}" sibTransId="{1F413640-BD7B-1447-B721-03076071E73D}"/>
    <dgm:cxn modelId="{34291A98-3505-4A46-8B29-05828DFC1BA2}" srcId="{76A4CD5D-EBB0-6A43-9146-7C593FD0DB86}" destId="{07A4F514-9B48-A947-93C8-915BDB6150CE}" srcOrd="0" destOrd="0" parTransId="{547CD042-F138-3B42-9249-B4EAF32AFE8D}" sibTransId="{CBE92258-EE03-D349-A3DC-8703714A226E}"/>
    <dgm:cxn modelId="{66E4E2A7-220D-D148-BB02-35EAD195712A}" type="presOf" srcId="{6F433CB8-236C-4547-A93D-9BE15EABD3E5}" destId="{F1A0DFE5-E2F3-7843-A279-DB70D4BC5C9A}" srcOrd="0" destOrd="0" presId="urn:microsoft.com/office/officeart/2005/8/layout/cycle1"/>
    <dgm:cxn modelId="{8E4482A9-589F-8448-BE64-12FE8A91AA06}" type="presOf" srcId="{CBE92258-EE03-D349-A3DC-8703714A226E}" destId="{6E41E764-1E9B-9E4A-A255-06D67874532D}" srcOrd="0" destOrd="0" presId="urn:microsoft.com/office/officeart/2005/8/layout/cycle1"/>
    <dgm:cxn modelId="{6E5550AF-6956-3A43-9C2F-0FE49F6ABA1F}" type="presOf" srcId="{76A4CD5D-EBB0-6A43-9146-7C593FD0DB86}" destId="{2A4EE555-3114-CE49-8563-485EC3D40B71}" srcOrd="0" destOrd="0" presId="urn:microsoft.com/office/officeart/2005/8/layout/cycle1"/>
    <dgm:cxn modelId="{A817FBAF-BE4F-7C4D-ABD4-4528C9430BDB}" type="presOf" srcId="{C398E752-074F-A048-B2FE-05A02B60E17A}" destId="{B605D87A-A705-3E44-B250-069738C25D6C}" srcOrd="0" destOrd="0" presId="urn:microsoft.com/office/officeart/2005/8/layout/cycle1"/>
    <dgm:cxn modelId="{00F5D7BC-071B-2640-B194-920085DCAC55}" srcId="{76A4CD5D-EBB0-6A43-9146-7C593FD0DB86}" destId="{4AC4B387-34FC-9542-87A9-62A178F9C5D0}" srcOrd="9" destOrd="0" parTransId="{087EE88D-6277-7247-9CCC-125DF29305FD}" sibTransId="{62E86F15-2CFF-8D40-B182-4F6E758DEA6F}"/>
    <dgm:cxn modelId="{6A9BC6C1-0CF0-174C-8203-B32DDAEB6A1B}" type="presOf" srcId="{81FBC4A9-833E-8042-B86E-0512932BD426}" destId="{4DD906FB-7FCF-A442-A263-12027626370D}" srcOrd="0" destOrd="0" presId="urn:microsoft.com/office/officeart/2005/8/layout/cycle1"/>
    <dgm:cxn modelId="{CCC926D3-70FC-1F40-9A71-CAA21DFD7778}" type="presOf" srcId="{2530F812-9B1B-8346-BD9C-0432135DF874}" destId="{DFAF2A90-E31D-A043-A2C0-21285C579105}" srcOrd="0" destOrd="0" presId="urn:microsoft.com/office/officeart/2005/8/layout/cycle1"/>
    <dgm:cxn modelId="{C9F62CD5-B08D-454D-A96C-1A7E1AE86785}" type="presOf" srcId="{40B5082F-5292-F640-8C1A-B12A49433B50}" destId="{DA3476F8-BA2F-9542-9FA3-A5159926AF00}" srcOrd="0" destOrd="0" presId="urn:microsoft.com/office/officeart/2005/8/layout/cycle1"/>
    <dgm:cxn modelId="{A9F77CD6-7530-AA47-A55E-C08EBF3B7501}" type="presOf" srcId="{86E0D9D9-34F9-E745-B174-436FE439EC5C}" destId="{96E708E7-6E7F-D34D-AC51-1D5EA95FA85F}" srcOrd="0" destOrd="0" presId="urn:microsoft.com/office/officeart/2005/8/layout/cycle1"/>
    <dgm:cxn modelId="{11ABC1D7-6282-CC46-9AAD-F8CAF9DB5859}" type="presOf" srcId="{4AC4B387-34FC-9542-87A9-62A178F9C5D0}" destId="{1C361571-CF1B-274C-8096-140302CCA3A1}" srcOrd="0" destOrd="0" presId="urn:microsoft.com/office/officeart/2005/8/layout/cycle1"/>
    <dgm:cxn modelId="{0D0A87E4-79CB-B247-A5F8-40CDED80BFDC}" type="presOf" srcId="{D7AC48CA-4B73-6D44-8DA7-CCBEDD1C9D0E}" destId="{284B8F8A-107B-224E-A070-7A752D33A44E}" srcOrd="0" destOrd="0" presId="urn:microsoft.com/office/officeart/2005/8/layout/cycle1"/>
    <dgm:cxn modelId="{5FB50FED-695D-034D-BD48-EBD344DFB2F0}" srcId="{76A4CD5D-EBB0-6A43-9146-7C593FD0DB86}" destId="{37EC7614-73F6-6142-B4E1-EB20F58FF363}" srcOrd="1" destOrd="0" parTransId="{BB9F9E4D-73E0-6D4E-8B89-2C974BB62C75}" sibTransId="{40B5082F-5292-F640-8C1A-B12A49433B50}"/>
    <dgm:cxn modelId="{02A2D5ED-E660-9247-A262-6031B23873FE}" type="presOf" srcId="{01AD8D73-4E55-7F47-BE07-8DAE5813CF55}" destId="{5580C480-FCB7-C84C-BA03-1DB058D13240}" srcOrd="0" destOrd="0" presId="urn:microsoft.com/office/officeart/2005/8/layout/cycle1"/>
    <dgm:cxn modelId="{A05EB6F2-92A0-9D46-9F4B-B85B4A5DE5A4}" srcId="{76A4CD5D-EBB0-6A43-9146-7C593FD0DB86}" destId="{3C0E27D9-04F7-0C4E-B1D1-72AA98A22080}" srcOrd="6" destOrd="0" parTransId="{AD80DF52-0729-C845-BC03-2DAB9D94CCE4}" sibTransId="{6F433CB8-236C-4547-A93D-9BE15EABD3E5}"/>
    <dgm:cxn modelId="{80937CFB-8597-094A-AFF4-EFA7390368FE}" type="presOf" srcId="{BC44BABD-18E6-F246-80E1-EBF1B5A659CF}" destId="{60FDA24A-35FC-8D49-BE80-2A942DB60B5B}" srcOrd="0" destOrd="0" presId="urn:microsoft.com/office/officeart/2005/8/layout/cycle1"/>
    <dgm:cxn modelId="{3C8F3FFE-0590-A241-BC92-C6A799F1FF6B}" type="presOf" srcId="{62E86F15-2CFF-8D40-B182-4F6E758DEA6F}" destId="{BD29BE85-E331-494B-ACE2-3A97921BAE6E}" srcOrd="0" destOrd="0" presId="urn:microsoft.com/office/officeart/2005/8/layout/cycle1"/>
    <dgm:cxn modelId="{3CDF9CFF-2CC6-0647-97F5-B686C6272F55}" type="presOf" srcId="{8323D59D-ACB1-8941-A7F7-162EF13766C4}" destId="{9BF6D74C-88E3-C24E-AED7-DCC101A62373}" srcOrd="0" destOrd="0" presId="urn:microsoft.com/office/officeart/2005/8/layout/cycle1"/>
    <dgm:cxn modelId="{B88FACA3-E6C7-CA4D-AEC4-D10F35BD2735}" type="presParOf" srcId="{2A4EE555-3114-CE49-8563-485EC3D40B71}" destId="{642C83B0-7A61-504B-B4F9-BB73FCD86EE6}" srcOrd="0" destOrd="0" presId="urn:microsoft.com/office/officeart/2005/8/layout/cycle1"/>
    <dgm:cxn modelId="{9E532631-792E-3542-8E88-8B11BAE6F596}" type="presParOf" srcId="{2A4EE555-3114-CE49-8563-485EC3D40B71}" destId="{B39F7F32-C947-F647-88C2-90E881DD98D8}" srcOrd="1" destOrd="0" presId="urn:microsoft.com/office/officeart/2005/8/layout/cycle1"/>
    <dgm:cxn modelId="{9A5BFBBD-1E38-D449-B23B-79619B8DCDB0}" type="presParOf" srcId="{2A4EE555-3114-CE49-8563-485EC3D40B71}" destId="{6E41E764-1E9B-9E4A-A255-06D67874532D}" srcOrd="2" destOrd="0" presId="urn:microsoft.com/office/officeart/2005/8/layout/cycle1"/>
    <dgm:cxn modelId="{9CE28CF8-D3A2-904A-92E6-8C9F813A116F}" type="presParOf" srcId="{2A4EE555-3114-CE49-8563-485EC3D40B71}" destId="{17CE5C2C-170A-D34B-ACBF-59997C612841}" srcOrd="3" destOrd="0" presId="urn:microsoft.com/office/officeart/2005/8/layout/cycle1"/>
    <dgm:cxn modelId="{F969E1D2-E548-364B-8401-C7F562B4BA23}" type="presParOf" srcId="{2A4EE555-3114-CE49-8563-485EC3D40B71}" destId="{7C1C5AC6-0CEC-E841-8668-415DEFDC3595}" srcOrd="4" destOrd="0" presId="urn:microsoft.com/office/officeart/2005/8/layout/cycle1"/>
    <dgm:cxn modelId="{AED45759-1497-0945-8E65-DDBFD366E2D3}" type="presParOf" srcId="{2A4EE555-3114-CE49-8563-485EC3D40B71}" destId="{DA3476F8-BA2F-9542-9FA3-A5159926AF00}" srcOrd="5" destOrd="0" presId="urn:microsoft.com/office/officeart/2005/8/layout/cycle1"/>
    <dgm:cxn modelId="{B5643E76-3A25-5C4D-8556-77B85594D101}" type="presParOf" srcId="{2A4EE555-3114-CE49-8563-485EC3D40B71}" destId="{16BB985C-5EF6-E84B-B29D-CD7A6C82A1EF}" srcOrd="6" destOrd="0" presId="urn:microsoft.com/office/officeart/2005/8/layout/cycle1"/>
    <dgm:cxn modelId="{A11F11FA-55E1-214C-A5C5-F2695DB81695}" type="presParOf" srcId="{2A4EE555-3114-CE49-8563-485EC3D40B71}" destId="{4DD906FB-7FCF-A442-A263-12027626370D}" srcOrd="7" destOrd="0" presId="urn:microsoft.com/office/officeart/2005/8/layout/cycle1"/>
    <dgm:cxn modelId="{CC26591F-8C4E-DE44-8761-E9BE43E29289}" type="presParOf" srcId="{2A4EE555-3114-CE49-8563-485EC3D40B71}" destId="{9BD29EAE-458B-1C4F-B7A0-56AC10FDAE0B}" srcOrd="8" destOrd="0" presId="urn:microsoft.com/office/officeart/2005/8/layout/cycle1"/>
    <dgm:cxn modelId="{2BB83EFA-D72F-094B-BF3E-749BCD40AA97}" type="presParOf" srcId="{2A4EE555-3114-CE49-8563-485EC3D40B71}" destId="{46F4E0C2-9997-A742-A906-6DC7FB403A47}" srcOrd="9" destOrd="0" presId="urn:microsoft.com/office/officeart/2005/8/layout/cycle1"/>
    <dgm:cxn modelId="{87F30D85-DE37-684F-AA4E-38D666C36759}" type="presParOf" srcId="{2A4EE555-3114-CE49-8563-485EC3D40B71}" destId="{B605D87A-A705-3E44-B250-069738C25D6C}" srcOrd="10" destOrd="0" presId="urn:microsoft.com/office/officeart/2005/8/layout/cycle1"/>
    <dgm:cxn modelId="{8E2024B4-E324-4B4A-A1D6-A180E75A3D71}" type="presParOf" srcId="{2A4EE555-3114-CE49-8563-485EC3D40B71}" destId="{5580C480-FCB7-C84C-BA03-1DB058D13240}" srcOrd="11" destOrd="0" presId="urn:microsoft.com/office/officeart/2005/8/layout/cycle1"/>
    <dgm:cxn modelId="{88278DD8-5FE2-7348-8885-38E2C54777AB}" type="presParOf" srcId="{2A4EE555-3114-CE49-8563-485EC3D40B71}" destId="{B29592EA-3E97-A241-B739-26D0E20722E3}" srcOrd="12" destOrd="0" presId="urn:microsoft.com/office/officeart/2005/8/layout/cycle1"/>
    <dgm:cxn modelId="{3B15EAD0-AC2A-F447-9651-51060F6EF20A}" type="presParOf" srcId="{2A4EE555-3114-CE49-8563-485EC3D40B71}" destId="{663FD119-02D5-9041-8F51-212880D0EE8D}" srcOrd="13" destOrd="0" presId="urn:microsoft.com/office/officeart/2005/8/layout/cycle1"/>
    <dgm:cxn modelId="{525A74A5-E52C-024C-83D7-A8D21D4C47C3}" type="presParOf" srcId="{2A4EE555-3114-CE49-8563-485EC3D40B71}" destId="{DFAF2A90-E31D-A043-A2C0-21285C579105}" srcOrd="14" destOrd="0" presId="urn:microsoft.com/office/officeart/2005/8/layout/cycle1"/>
    <dgm:cxn modelId="{7EB023EC-D9DD-BC4B-AD12-AA406EDC81E3}" type="presParOf" srcId="{2A4EE555-3114-CE49-8563-485EC3D40B71}" destId="{2CE5BEC3-84EC-1045-8102-9B2EA42A8530}" srcOrd="15" destOrd="0" presId="urn:microsoft.com/office/officeart/2005/8/layout/cycle1"/>
    <dgm:cxn modelId="{A9BA03D5-F1E9-474A-A62C-F2019ED44FE3}" type="presParOf" srcId="{2A4EE555-3114-CE49-8563-485EC3D40B71}" destId="{284B8F8A-107B-224E-A070-7A752D33A44E}" srcOrd="16" destOrd="0" presId="urn:microsoft.com/office/officeart/2005/8/layout/cycle1"/>
    <dgm:cxn modelId="{6B152AEB-4B01-2849-84B0-010B4AF2F019}" type="presParOf" srcId="{2A4EE555-3114-CE49-8563-485EC3D40B71}" destId="{4722E90A-8EE6-5140-BB9F-A1389C8F37AC}" srcOrd="17" destOrd="0" presId="urn:microsoft.com/office/officeart/2005/8/layout/cycle1"/>
    <dgm:cxn modelId="{EA624B12-9212-F745-B2DA-56B98D3A458D}" type="presParOf" srcId="{2A4EE555-3114-CE49-8563-485EC3D40B71}" destId="{B71DA57C-F831-A347-9F88-F125AC5EBC9D}" srcOrd="18" destOrd="0" presId="urn:microsoft.com/office/officeart/2005/8/layout/cycle1"/>
    <dgm:cxn modelId="{E5DA1538-BA6A-384D-B51D-FA33BA02FF26}" type="presParOf" srcId="{2A4EE555-3114-CE49-8563-485EC3D40B71}" destId="{F2F6A3EF-0238-6044-B9C5-DDBEC847DE6F}" srcOrd="19" destOrd="0" presId="urn:microsoft.com/office/officeart/2005/8/layout/cycle1"/>
    <dgm:cxn modelId="{5ECD4AC4-EC28-F84C-88F3-1C3AC804C4EE}" type="presParOf" srcId="{2A4EE555-3114-CE49-8563-485EC3D40B71}" destId="{F1A0DFE5-E2F3-7843-A279-DB70D4BC5C9A}" srcOrd="20" destOrd="0" presId="urn:microsoft.com/office/officeart/2005/8/layout/cycle1"/>
    <dgm:cxn modelId="{2701E00E-D6E8-4E45-A6F0-593EAC0CF193}" type="presParOf" srcId="{2A4EE555-3114-CE49-8563-485EC3D40B71}" destId="{ABE8569C-82B5-264B-AF79-73782B55AC9D}" srcOrd="21" destOrd="0" presId="urn:microsoft.com/office/officeart/2005/8/layout/cycle1"/>
    <dgm:cxn modelId="{DEA79745-CC64-BA44-8030-823CE795DC70}" type="presParOf" srcId="{2A4EE555-3114-CE49-8563-485EC3D40B71}" destId="{87A728ED-9B91-DB40-81B5-B6447F81B7FC}" srcOrd="22" destOrd="0" presId="urn:microsoft.com/office/officeart/2005/8/layout/cycle1"/>
    <dgm:cxn modelId="{48BEFFA2-3EC6-244C-9A02-326360278396}" type="presParOf" srcId="{2A4EE555-3114-CE49-8563-485EC3D40B71}" destId="{96E708E7-6E7F-D34D-AC51-1D5EA95FA85F}" srcOrd="23" destOrd="0" presId="urn:microsoft.com/office/officeart/2005/8/layout/cycle1"/>
    <dgm:cxn modelId="{2526E3C1-6AC3-F94C-8425-C9CE463F8272}" type="presParOf" srcId="{2A4EE555-3114-CE49-8563-485EC3D40B71}" destId="{BEBC36B1-BF3D-1F43-9413-514717B0349C}" srcOrd="24" destOrd="0" presId="urn:microsoft.com/office/officeart/2005/8/layout/cycle1"/>
    <dgm:cxn modelId="{C42FB558-53E7-874B-AEFE-C8B0DA3A2BE6}" type="presParOf" srcId="{2A4EE555-3114-CE49-8563-485EC3D40B71}" destId="{9BF6D74C-88E3-C24E-AED7-DCC101A62373}" srcOrd="25" destOrd="0" presId="urn:microsoft.com/office/officeart/2005/8/layout/cycle1"/>
    <dgm:cxn modelId="{D8274D47-AA80-2146-96F2-8C04FB839D0A}" type="presParOf" srcId="{2A4EE555-3114-CE49-8563-485EC3D40B71}" destId="{B21A86A3-F5C0-9148-98D1-2E9EA5E877B9}" srcOrd="26" destOrd="0" presId="urn:microsoft.com/office/officeart/2005/8/layout/cycle1"/>
    <dgm:cxn modelId="{DF80BBC6-8E6F-E64B-9CD9-832130F9F585}" type="presParOf" srcId="{2A4EE555-3114-CE49-8563-485EC3D40B71}" destId="{D80F3636-A6C1-EC4A-B8EE-25DC08AB5FB0}" srcOrd="27" destOrd="0" presId="urn:microsoft.com/office/officeart/2005/8/layout/cycle1"/>
    <dgm:cxn modelId="{68C3916B-02F5-2349-90BF-01EA957592E6}" type="presParOf" srcId="{2A4EE555-3114-CE49-8563-485EC3D40B71}" destId="{1C361571-CF1B-274C-8096-140302CCA3A1}" srcOrd="28" destOrd="0" presId="urn:microsoft.com/office/officeart/2005/8/layout/cycle1"/>
    <dgm:cxn modelId="{21FB2F35-E6D1-9B40-9669-049016E2BEB9}" type="presParOf" srcId="{2A4EE555-3114-CE49-8563-485EC3D40B71}" destId="{BD29BE85-E331-494B-ACE2-3A97921BAE6E}" srcOrd="29" destOrd="0" presId="urn:microsoft.com/office/officeart/2005/8/layout/cycle1"/>
    <dgm:cxn modelId="{CB0C10F7-3E7D-544B-9619-48EBAE15C9B5}" type="presParOf" srcId="{2A4EE555-3114-CE49-8563-485EC3D40B71}" destId="{B404A75C-0DA2-C849-8A3B-EBB9EDC85A71}" srcOrd="30" destOrd="0" presId="urn:microsoft.com/office/officeart/2005/8/layout/cycle1"/>
    <dgm:cxn modelId="{4C0D532E-B8F1-5146-BD7B-A5050D4C2C65}" type="presParOf" srcId="{2A4EE555-3114-CE49-8563-485EC3D40B71}" destId="{60FDA24A-35FC-8D49-BE80-2A942DB60B5B}" srcOrd="31" destOrd="0" presId="urn:microsoft.com/office/officeart/2005/8/layout/cycle1"/>
    <dgm:cxn modelId="{BADCB892-40C2-284A-A8D5-2E9E3B056934}" type="presParOf" srcId="{2A4EE555-3114-CE49-8563-485EC3D40B71}" destId="{E38031E8-FE33-594A-84D4-FCF48F732C7E}" srcOrd="32" destOrd="0" presId="urn:microsoft.com/office/officeart/2005/8/layout/cycle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F7F32-C947-F647-88C2-90E881DD98D8}">
      <dsp:nvSpPr>
        <dsp:cNvPr id="0" name=""/>
        <dsp:cNvSpPr/>
      </dsp:nvSpPr>
      <dsp:spPr>
        <a:xfrm>
          <a:off x="4554643" y="1096"/>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err="1"/>
            <a:t>Dev</a:t>
          </a:r>
          <a:r>
            <a:rPr lang="en-US" sz="800" kern="1200" dirty="0"/>
            <a:t> Team</a:t>
          </a:r>
        </a:p>
      </dsp:txBody>
      <dsp:txXfrm>
        <a:off x="4554643" y="1096"/>
        <a:ext cx="633819" cy="633819"/>
      </dsp:txXfrm>
    </dsp:sp>
    <dsp:sp modelId="{6E41E764-1E9B-9E4A-A255-06D67874532D}">
      <dsp:nvSpPr>
        <dsp:cNvPr id="0" name=""/>
        <dsp:cNvSpPr/>
      </dsp:nvSpPr>
      <dsp:spPr>
        <a:xfrm>
          <a:off x="1596477" y="85731"/>
          <a:ext cx="5125266" cy="5125266"/>
        </a:xfrm>
        <a:prstGeom prst="circularArrow">
          <a:avLst>
            <a:gd name="adj1" fmla="val 2411"/>
            <a:gd name="adj2" fmla="val 145796"/>
            <a:gd name="adj3" fmla="val 18376308"/>
            <a:gd name="adj4" fmla="val 17660646"/>
            <a:gd name="adj5" fmla="val 2813"/>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C5AC6-0CEC-E841-8668-415DEFDC3595}">
      <dsp:nvSpPr>
        <dsp:cNvPr id="0" name=""/>
        <dsp:cNvSpPr/>
      </dsp:nvSpPr>
      <dsp:spPr>
        <a:xfrm>
          <a:off x="5705907" y="740968"/>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Source Code</a:t>
          </a:r>
        </a:p>
      </dsp:txBody>
      <dsp:txXfrm>
        <a:off x="5705907" y="740968"/>
        <a:ext cx="633819" cy="633819"/>
      </dsp:txXfrm>
    </dsp:sp>
    <dsp:sp modelId="{DA3476F8-BA2F-9542-9FA3-A5159926AF00}">
      <dsp:nvSpPr>
        <dsp:cNvPr id="0" name=""/>
        <dsp:cNvSpPr/>
      </dsp:nvSpPr>
      <dsp:spPr>
        <a:xfrm>
          <a:off x="1624665" y="85731"/>
          <a:ext cx="5125266" cy="5125266"/>
        </a:xfrm>
        <a:prstGeom prst="circularArrow">
          <a:avLst>
            <a:gd name="adj1" fmla="val 2411"/>
            <a:gd name="adj2" fmla="val 145796"/>
            <a:gd name="adj3" fmla="val 20504354"/>
            <a:gd name="adj4" fmla="val 19702420"/>
            <a:gd name="adj5" fmla="val 2813"/>
          </a:avLst>
        </a:prstGeom>
        <a:solidFill>
          <a:schemeClr val="accent4">
            <a:hueOff val="1196128"/>
            <a:satOff val="7686"/>
            <a:lumOff val="1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D906FB-7FCF-A442-A263-12027626370D}">
      <dsp:nvSpPr>
        <dsp:cNvPr id="0" name=""/>
        <dsp:cNvSpPr/>
      </dsp:nvSpPr>
      <dsp:spPr>
        <a:xfrm>
          <a:off x="6274406" y="1985808"/>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Version Control</a:t>
          </a:r>
        </a:p>
      </dsp:txBody>
      <dsp:txXfrm>
        <a:off x="6274406" y="1985808"/>
        <a:ext cx="633819" cy="633819"/>
      </dsp:txXfrm>
    </dsp:sp>
    <dsp:sp modelId="{9BD29EAE-458B-1C4F-B7A0-56AC10FDAE0B}">
      <dsp:nvSpPr>
        <dsp:cNvPr id="0" name=""/>
        <dsp:cNvSpPr/>
      </dsp:nvSpPr>
      <dsp:spPr>
        <a:xfrm>
          <a:off x="1624665" y="85731"/>
          <a:ext cx="5125266" cy="5125266"/>
        </a:xfrm>
        <a:prstGeom prst="circularArrow">
          <a:avLst>
            <a:gd name="adj1" fmla="val 2411"/>
            <a:gd name="adj2" fmla="val 145796"/>
            <a:gd name="adj3" fmla="val 847490"/>
            <a:gd name="adj4" fmla="val 21559325"/>
            <a:gd name="adj5" fmla="val 2813"/>
          </a:avLst>
        </a:prstGeom>
        <a:solidFill>
          <a:schemeClr val="accent4">
            <a:hueOff val="2392256"/>
            <a:satOff val="15372"/>
            <a:lumOff val="37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05D87A-A705-3E44-B250-069738C25D6C}">
      <dsp:nvSpPr>
        <dsp:cNvPr id="0" name=""/>
        <dsp:cNvSpPr/>
      </dsp:nvSpPr>
      <dsp:spPr>
        <a:xfrm>
          <a:off x="6079647" y="3340388"/>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Pull Request or Merge</a:t>
          </a:r>
        </a:p>
      </dsp:txBody>
      <dsp:txXfrm>
        <a:off x="6079647" y="3340388"/>
        <a:ext cx="633819" cy="633819"/>
      </dsp:txXfrm>
    </dsp:sp>
    <dsp:sp modelId="{5580C480-FCB7-C84C-BA03-1DB058D13240}">
      <dsp:nvSpPr>
        <dsp:cNvPr id="0" name=""/>
        <dsp:cNvSpPr/>
      </dsp:nvSpPr>
      <dsp:spPr>
        <a:xfrm>
          <a:off x="1624665" y="85731"/>
          <a:ext cx="5125266" cy="5125266"/>
        </a:xfrm>
        <a:prstGeom prst="circularArrow">
          <a:avLst>
            <a:gd name="adj1" fmla="val 2411"/>
            <a:gd name="adj2" fmla="val 145796"/>
            <a:gd name="adj3" fmla="val 2724971"/>
            <a:gd name="adj4" fmla="val 1985164"/>
            <a:gd name="adj5" fmla="val 2813"/>
          </a:avLst>
        </a:prstGeom>
        <a:solidFill>
          <a:schemeClr val="accent4">
            <a:hueOff val="3588384"/>
            <a:satOff val="23059"/>
            <a:lumOff val="5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3FD119-02D5-9041-8F51-212880D0EE8D}">
      <dsp:nvSpPr>
        <dsp:cNvPr id="0" name=""/>
        <dsp:cNvSpPr/>
      </dsp:nvSpPr>
      <dsp:spPr>
        <a:xfrm>
          <a:off x="5183464" y="4374639"/>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API Job is triggered</a:t>
          </a:r>
        </a:p>
      </dsp:txBody>
      <dsp:txXfrm>
        <a:off x="5183464" y="4374639"/>
        <a:ext cx="633819" cy="633819"/>
      </dsp:txXfrm>
    </dsp:sp>
    <dsp:sp modelId="{DFAF2A90-E31D-A043-A2C0-21285C579105}">
      <dsp:nvSpPr>
        <dsp:cNvPr id="0" name=""/>
        <dsp:cNvSpPr/>
      </dsp:nvSpPr>
      <dsp:spPr>
        <a:xfrm>
          <a:off x="1624665" y="85731"/>
          <a:ext cx="5125266" cy="5125266"/>
        </a:xfrm>
        <a:prstGeom prst="circularArrow">
          <a:avLst>
            <a:gd name="adj1" fmla="val 2411"/>
            <a:gd name="adj2" fmla="val 145796"/>
            <a:gd name="adj3" fmla="val 4804353"/>
            <a:gd name="adj4" fmla="val 3947116"/>
            <a:gd name="adj5" fmla="val 2813"/>
          </a:avLst>
        </a:prstGeom>
        <a:solidFill>
          <a:schemeClr val="accent4">
            <a:hueOff val="4784511"/>
            <a:satOff val="30745"/>
            <a:lumOff val="7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4B8F8A-107B-224E-A070-7A752D33A44E}">
      <dsp:nvSpPr>
        <dsp:cNvPr id="0" name=""/>
        <dsp:cNvSpPr/>
      </dsp:nvSpPr>
      <dsp:spPr>
        <a:xfrm>
          <a:off x="3870389" y="4760192"/>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rgbClr val="FF6600"/>
              </a:solidFill>
            </a:rPr>
            <a:t>Static Code Analysis</a:t>
          </a:r>
        </a:p>
      </dsp:txBody>
      <dsp:txXfrm>
        <a:off x="3870389" y="4760192"/>
        <a:ext cx="633819" cy="633819"/>
      </dsp:txXfrm>
    </dsp:sp>
    <dsp:sp modelId="{4722E90A-8EE6-5140-BB9F-A1389C8F37AC}">
      <dsp:nvSpPr>
        <dsp:cNvPr id="0" name=""/>
        <dsp:cNvSpPr/>
      </dsp:nvSpPr>
      <dsp:spPr>
        <a:xfrm>
          <a:off x="1624665" y="85731"/>
          <a:ext cx="5125266" cy="5125266"/>
        </a:xfrm>
        <a:prstGeom prst="circularArrow">
          <a:avLst>
            <a:gd name="adj1" fmla="val 2411"/>
            <a:gd name="adj2" fmla="val 145796"/>
            <a:gd name="adj3" fmla="val 6707088"/>
            <a:gd name="adj4" fmla="val 5849851"/>
            <a:gd name="adj5" fmla="val 2813"/>
          </a:avLst>
        </a:prstGeom>
        <a:solidFill>
          <a:schemeClr val="accent4">
            <a:hueOff val="5980639"/>
            <a:satOff val="38431"/>
            <a:lumOff val="94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F6A3EF-0238-6044-B9C5-DDBEC847DE6F}">
      <dsp:nvSpPr>
        <dsp:cNvPr id="0" name=""/>
        <dsp:cNvSpPr/>
      </dsp:nvSpPr>
      <dsp:spPr>
        <a:xfrm>
          <a:off x="2557313" y="4374639"/>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i="1" kern="1200" dirty="0">
              <a:solidFill>
                <a:srgbClr val="FF6600"/>
              </a:solidFill>
            </a:rPr>
            <a:t>Code coverage analysis</a:t>
          </a:r>
        </a:p>
      </dsp:txBody>
      <dsp:txXfrm>
        <a:off x="2557313" y="4374639"/>
        <a:ext cx="633819" cy="633819"/>
      </dsp:txXfrm>
    </dsp:sp>
    <dsp:sp modelId="{F1A0DFE5-E2F3-7843-A279-DB70D4BC5C9A}">
      <dsp:nvSpPr>
        <dsp:cNvPr id="0" name=""/>
        <dsp:cNvSpPr/>
      </dsp:nvSpPr>
      <dsp:spPr>
        <a:xfrm>
          <a:off x="1624665" y="85731"/>
          <a:ext cx="5125266" cy="5125266"/>
        </a:xfrm>
        <a:prstGeom prst="circularArrow">
          <a:avLst>
            <a:gd name="adj1" fmla="val 2411"/>
            <a:gd name="adj2" fmla="val 145796"/>
            <a:gd name="adj3" fmla="val 8669040"/>
            <a:gd name="adj4" fmla="val 7929233"/>
            <a:gd name="adj5" fmla="val 2813"/>
          </a:avLst>
        </a:prstGeom>
        <a:solidFill>
          <a:schemeClr val="accent4">
            <a:hueOff val="7176767"/>
            <a:satOff val="46117"/>
            <a:lumOff val="112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A728ED-9B91-DB40-81B5-B6447F81B7FC}">
      <dsp:nvSpPr>
        <dsp:cNvPr id="0" name=""/>
        <dsp:cNvSpPr/>
      </dsp:nvSpPr>
      <dsp:spPr>
        <a:xfrm>
          <a:off x="1661130" y="3340388"/>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Deploy API Bundle</a:t>
          </a:r>
        </a:p>
      </dsp:txBody>
      <dsp:txXfrm>
        <a:off x="1661130" y="3340388"/>
        <a:ext cx="633819" cy="633819"/>
      </dsp:txXfrm>
    </dsp:sp>
    <dsp:sp modelId="{96E708E7-6E7F-D34D-AC51-1D5EA95FA85F}">
      <dsp:nvSpPr>
        <dsp:cNvPr id="0" name=""/>
        <dsp:cNvSpPr/>
      </dsp:nvSpPr>
      <dsp:spPr>
        <a:xfrm>
          <a:off x="1624665" y="85731"/>
          <a:ext cx="5125266" cy="5125266"/>
        </a:xfrm>
        <a:prstGeom prst="circularArrow">
          <a:avLst>
            <a:gd name="adj1" fmla="val 2411"/>
            <a:gd name="adj2" fmla="val 145796"/>
            <a:gd name="adj3" fmla="val 10694879"/>
            <a:gd name="adj4" fmla="val 9806714"/>
            <a:gd name="adj5" fmla="val 2813"/>
          </a:avLst>
        </a:prstGeom>
        <a:solidFill>
          <a:schemeClr val="accent4">
            <a:hueOff val="8372894"/>
            <a:satOff val="53803"/>
            <a:lumOff val="131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F6D74C-88E3-C24E-AED7-DCC101A62373}">
      <dsp:nvSpPr>
        <dsp:cNvPr id="0" name=""/>
        <dsp:cNvSpPr/>
      </dsp:nvSpPr>
      <dsp:spPr>
        <a:xfrm>
          <a:off x="1466371" y="1985808"/>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Run Unit, </a:t>
          </a:r>
          <a:r>
            <a:rPr lang="en-US" sz="800" i="1" kern="1200" dirty="0">
              <a:solidFill>
                <a:schemeClr val="accent4"/>
              </a:solidFill>
            </a:rPr>
            <a:t>Functional, and Performance Tests</a:t>
          </a:r>
        </a:p>
      </dsp:txBody>
      <dsp:txXfrm>
        <a:off x="1466371" y="1985808"/>
        <a:ext cx="633819" cy="633819"/>
      </dsp:txXfrm>
    </dsp:sp>
    <dsp:sp modelId="{B21A86A3-F5C0-9148-98D1-2E9EA5E877B9}">
      <dsp:nvSpPr>
        <dsp:cNvPr id="0" name=""/>
        <dsp:cNvSpPr/>
      </dsp:nvSpPr>
      <dsp:spPr>
        <a:xfrm>
          <a:off x="1624665" y="85731"/>
          <a:ext cx="5125266" cy="5125266"/>
        </a:xfrm>
        <a:prstGeom prst="circularArrow">
          <a:avLst>
            <a:gd name="adj1" fmla="val 2411"/>
            <a:gd name="adj2" fmla="val 145796"/>
            <a:gd name="adj3" fmla="val 12551785"/>
            <a:gd name="adj4" fmla="val 11749850"/>
            <a:gd name="adj5" fmla="val 2813"/>
          </a:avLst>
        </a:prstGeom>
        <a:solidFill>
          <a:schemeClr val="accent4">
            <a:hueOff val="9569022"/>
            <a:satOff val="61490"/>
            <a:lumOff val="150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361571-CF1B-274C-8096-140302CCA3A1}">
      <dsp:nvSpPr>
        <dsp:cNvPr id="0" name=""/>
        <dsp:cNvSpPr/>
      </dsp:nvSpPr>
      <dsp:spPr>
        <a:xfrm>
          <a:off x="2034870" y="740968"/>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Publish Reports</a:t>
          </a:r>
        </a:p>
      </dsp:txBody>
      <dsp:txXfrm>
        <a:off x="2034870" y="740968"/>
        <a:ext cx="633819" cy="633819"/>
      </dsp:txXfrm>
    </dsp:sp>
    <dsp:sp modelId="{BD29BE85-E331-494B-ACE2-3A97921BAE6E}">
      <dsp:nvSpPr>
        <dsp:cNvPr id="0" name=""/>
        <dsp:cNvSpPr/>
      </dsp:nvSpPr>
      <dsp:spPr>
        <a:xfrm>
          <a:off x="1624665" y="85731"/>
          <a:ext cx="5125266" cy="5125266"/>
        </a:xfrm>
        <a:prstGeom prst="circularArrow">
          <a:avLst>
            <a:gd name="adj1" fmla="val 2411"/>
            <a:gd name="adj2" fmla="val 145796"/>
            <a:gd name="adj3" fmla="val 14593558"/>
            <a:gd name="adj4" fmla="val 13877896"/>
            <a:gd name="adj5" fmla="val 2813"/>
          </a:avLst>
        </a:prstGeom>
        <a:solidFill>
          <a:schemeClr val="accent4">
            <a:hueOff val="10765150"/>
            <a:satOff val="69176"/>
            <a:lumOff val="169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FDA24A-35FC-8D49-BE80-2A942DB60B5B}">
      <dsp:nvSpPr>
        <dsp:cNvPr id="0" name=""/>
        <dsp:cNvSpPr/>
      </dsp:nvSpPr>
      <dsp:spPr>
        <a:xfrm>
          <a:off x="3186134" y="1096"/>
          <a:ext cx="633819" cy="63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Update Docs</a:t>
          </a:r>
        </a:p>
      </dsp:txBody>
      <dsp:txXfrm>
        <a:off x="3186134" y="1096"/>
        <a:ext cx="633819" cy="633819"/>
      </dsp:txXfrm>
    </dsp:sp>
    <dsp:sp modelId="{E38031E8-FE33-594A-84D4-FCF48F732C7E}">
      <dsp:nvSpPr>
        <dsp:cNvPr id="0" name=""/>
        <dsp:cNvSpPr/>
      </dsp:nvSpPr>
      <dsp:spPr>
        <a:xfrm>
          <a:off x="1624665" y="85731"/>
          <a:ext cx="5125266" cy="5125266"/>
        </a:xfrm>
        <a:prstGeom prst="circularArrow">
          <a:avLst>
            <a:gd name="adj1" fmla="val 2411"/>
            <a:gd name="adj2" fmla="val 145796"/>
            <a:gd name="adj3" fmla="val 16576164"/>
            <a:gd name="adj4" fmla="val 15678040"/>
            <a:gd name="adj5" fmla="val 2813"/>
          </a:avLst>
        </a:prstGeom>
        <a:solidFill>
          <a:schemeClr val="accent4">
            <a:hueOff val="11961278"/>
            <a:satOff val="76862"/>
            <a:lumOff val="188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F305C1-9E7A-4BA7-A23B-0917D4C6926A}" type="datetimeFigureOut">
              <a:rPr lang="en-US" smtClean="0"/>
              <a:t>11/9/18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63AD4BE-30B0-43B6-9551-2A574B7AFA81}" type="slidenum">
              <a:rPr lang="en-US" smtClean="0"/>
              <a:t>‹#›</a:t>
            </a:fld>
            <a:endParaRPr lang="en-US"/>
          </a:p>
        </p:txBody>
      </p:sp>
    </p:spTree>
    <p:extLst>
      <p:ext uri="{BB962C8B-B14F-4D97-AF65-F5344CB8AC3E}">
        <p14:creationId xmlns:p14="http://schemas.microsoft.com/office/powerpoint/2010/main" val="3517093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9E1641-8BA9-4040-AD70-EE464858E697}" type="datetimeFigureOut">
              <a:rPr lang="en-US" smtClean="0"/>
              <a:t>11/9/18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698923-3131-4052-9FBD-B94C5F60994A}" type="slidenum">
              <a:rPr lang="en-US" smtClean="0"/>
              <a:t>‹#›</a:t>
            </a:fld>
            <a:endParaRPr lang="en-US"/>
          </a:p>
        </p:txBody>
      </p:sp>
    </p:spTree>
    <p:extLst>
      <p:ext uri="{BB962C8B-B14F-4D97-AF65-F5344CB8AC3E}">
        <p14:creationId xmlns:p14="http://schemas.microsoft.com/office/powerpoint/2010/main" val="70939212"/>
      </p:ext>
    </p:extLst>
  </p:cSld>
  <p:clrMap bg1="lt1" tx1="dk1" bg2="lt2" tx2="dk2" accent1="accent1" accent2="accent2" accent3="accent3" accent4="accent4" accent5="accent5" accent6="accent6" hlink="hlink" folHlink="folHlink"/>
  <p:notesStyle>
    <a:lvl1pPr marL="0" algn="l" defTabSz="1015716" rtl="0" eaLnBrk="1" latinLnBrk="0" hangingPunct="1">
      <a:defRPr sz="1300" kern="1200">
        <a:solidFill>
          <a:schemeClr val="tx1"/>
        </a:solidFill>
        <a:latin typeface="+mn-lt"/>
        <a:ea typeface="+mn-ea"/>
        <a:cs typeface="+mn-cs"/>
      </a:defRPr>
    </a:lvl1pPr>
    <a:lvl2pPr marL="507858" algn="l" defTabSz="1015716" rtl="0" eaLnBrk="1" latinLnBrk="0" hangingPunct="1">
      <a:defRPr sz="1300" kern="1200">
        <a:solidFill>
          <a:schemeClr val="tx1"/>
        </a:solidFill>
        <a:latin typeface="+mn-lt"/>
        <a:ea typeface="+mn-ea"/>
        <a:cs typeface="+mn-cs"/>
      </a:defRPr>
    </a:lvl2pPr>
    <a:lvl3pPr marL="1015716" algn="l" defTabSz="1015716" rtl="0" eaLnBrk="1" latinLnBrk="0" hangingPunct="1">
      <a:defRPr sz="1300" kern="1200">
        <a:solidFill>
          <a:schemeClr val="tx1"/>
        </a:solidFill>
        <a:latin typeface="+mn-lt"/>
        <a:ea typeface="+mn-ea"/>
        <a:cs typeface="+mn-cs"/>
      </a:defRPr>
    </a:lvl3pPr>
    <a:lvl4pPr marL="1523573" algn="l" defTabSz="1015716" rtl="0" eaLnBrk="1" latinLnBrk="0" hangingPunct="1">
      <a:defRPr sz="1300" kern="1200">
        <a:solidFill>
          <a:schemeClr val="tx1"/>
        </a:solidFill>
        <a:latin typeface="+mn-lt"/>
        <a:ea typeface="+mn-ea"/>
        <a:cs typeface="+mn-cs"/>
      </a:defRPr>
    </a:lvl4pPr>
    <a:lvl5pPr marL="2031431" algn="l" defTabSz="1015716" rtl="0" eaLnBrk="1" latinLnBrk="0" hangingPunct="1">
      <a:defRPr sz="1300" kern="1200">
        <a:solidFill>
          <a:schemeClr val="tx1"/>
        </a:solidFill>
        <a:latin typeface="+mn-lt"/>
        <a:ea typeface="+mn-ea"/>
        <a:cs typeface="+mn-cs"/>
      </a:defRPr>
    </a:lvl5pPr>
    <a:lvl6pPr marL="2539289" algn="l" defTabSz="1015716" rtl="0" eaLnBrk="1" latinLnBrk="0" hangingPunct="1">
      <a:defRPr sz="1300" kern="1200">
        <a:solidFill>
          <a:schemeClr val="tx1"/>
        </a:solidFill>
        <a:latin typeface="+mn-lt"/>
        <a:ea typeface="+mn-ea"/>
        <a:cs typeface="+mn-cs"/>
      </a:defRPr>
    </a:lvl6pPr>
    <a:lvl7pPr marL="3047147" algn="l" defTabSz="1015716" rtl="0" eaLnBrk="1" latinLnBrk="0" hangingPunct="1">
      <a:defRPr sz="1300" kern="1200">
        <a:solidFill>
          <a:schemeClr val="tx1"/>
        </a:solidFill>
        <a:latin typeface="+mn-lt"/>
        <a:ea typeface="+mn-ea"/>
        <a:cs typeface="+mn-cs"/>
      </a:defRPr>
    </a:lvl7pPr>
    <a:lvl8pPr marL="3555004" algn="l" defTabSz="1015716" rtl="0" eaLnBrk="1" latinLnBrk="0" hangingPunct="1">
      <a:defRPr sz="1300" kern="1200">
        <a:solidFill>
          <a:schemeClr val="tx1"/>
        </a:solidFill>
        <a:latin typeface="+mn-lt"/>
        <a:ea typeface="+mn-ea"/>
        <a:cs typeface="+mn-cs"/>
      </a:defRPr>
    </a:lvl8pPr>
    <a:lvl9pPr marL="4062862" algn="l" defTabSz="1015716"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a:t>
            </a:fld>
            <a:endParaRPr lang="en-US"/>
          </a:p>
        </p:txBody>
      </p:sp>
    </p:spTree>
    <p:extLst>
      <p:ext uri="{BB962C8B-B14F-4D97-AF65-F5344CB8AC3E}">
        <p14:creationId xmlns:p14="http://schemas.microsoft.com/office/powerpoint/2010/main" val="2404968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A7CA4-13D9-2945-AC9A-62282DAA150D}" type="slidenum">
              <a:rPr lang="en-US" smtClean="0"/>
              <a:t>14</a:t>
            </a:fld>
            <a:endParaRPr lang="en-US"/>
          </a:p>
        </p:txBody>
      </p:sp>
    </p:spTree>
    <p:extLst>
      <p:ext uri="{BB962C8B-B14F-4D97-AF65-F5344CB8AC3E}">
        <p14:creationId xmlns:p14="http://schemas.microsoft.com/office/powerpoint/2010/main" val="2032063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Demo with no </a:t>
            </a:r>
            <a:r>
              <a:rPr lang="en-US" dirty="0" err="1"/>
              <a:t>skipTests</a:t>
            </a:r>
            <a:r>
              <a:rPr lang="en-US" dirty="0"/>
              <a:t> arguments</a:t>
            </a:r>
          </a:p>
          <a:p>
            <a:pPr marL="793608" lvl="1" indent="-285750">
              <a:buFont typeface="Arial"/>
              <a:buChar char="•"/>
            </a:pPr>
            <a:r>
              <a:rPr lang="en-US" dirty="0"/>
              <a:t>Notice passing username</a:t>
            </a:r>
            <a:r>
              <a:rPr lang="en-US" baseline="0" dirty="0"/>
              <a:t> and password as environment variables. You don’t want to expose your credentials storing them in you source control repository</a:t>
            </a:r>
          </a:p>
          <a:p>
            <a:pPr marL="793608" lvl="1" indent="-285750">
              <a:buFont typeface="Arial"/>
              <a:buChar char="•"/>
            </a:pPr>
            <a:r>
              <a:rPr lang="en-US" baseline="0" dirty="0"/>
              <a:t>Notice I passed –</a:t>
            </a:r>
            <a:r>
              <a:rPr lang="en-US" baseline="0" dirty="0" err="1"/>
              <a:t>Dorg</a:t>
            </a:r>
            <a:r>
              <a:rPr lang="en-US" baseline="0" dirty="0"/>
              <a:t>=</a:t>
            </a:r>
            <a:r>
              <a:rPr lang="en-US" baseline="0" dirty="0" err="1"/>
              <a:t>testmyapi</a:t>
            </a:r>
            <a:r>
              <a:rPr lang="en-US" baseline="0" dirty="0"/>
              <a:t>, in case you want to target an organization different than the default one specified in </a:t>
            </a:r>
            <a:r>
              <a:rPr lang="en-US" baseline="0" dirty="0" err="1"/>
              <a:t>pom.xml</a:t>
            </a:r>
            <a:endParaRPr lang="en-US" dirty="0"/>
          </a:p>
          <a:p>
            <a:pPr marL="285750" indent="-285750">
              <a:buFont typeface="Arial"/>
              <a:buChar char="•"/>
            </a:pPr>
            <a:r>
              <a:rPr lang="en-US" dirty="0" err="1"/>
              <a:t>Config.json</a:t>
            </a:r>
            <a:r>
              <a:rPr lang="en-US" dirty="0"/>
              <a:t> to be explained in the</a:t>
            </a:r>
            <a:r>
              <a:rPr lang="en-US" baseline="0" dirty="0"/>
              <a:t> next steps</a:t>
            </a:r>
          </a:p>
          <a:p>
            <a:pPr marL="285750" indent="-285750">
              <a:buFont typeface="Arial"/>
              <a:buChar char="•"/>
            </a:pPr>
            <a:r>
              <a:rPr lang="en-US" dirty="0"/>
              <a:t>Tests with</a:t>
            </a:r>
            <a:r>
              <a:rPr lang="en-US" baseline="0" dirty="0"/>
              <a:t> </a:t>
            </a:r>
            <a:r>
              <a:rPr lang="en-US" baseline="0" dirty="0" err="1"/>
              <a:t>Jmeter</a:t>
            </a:r>
            <a:r>
              <a:rPr lang="en-US" baseline="0" dirty="0"/>
              <a:t> to be explained in the next steps</a:t>
            </a:r>
          </a:p>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16</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Demo with no </a:t>
            </a:r>
            <a:r>
              <a:rPr lang="en-US" dirty="0" err="1"/>
              <a:t>skipTests</a:t>
            </a:r>
            <a:r>
              <a:rPr lang="en-US" dirty="0"/>
              <a:t> arguments</a:t>
            </a:r>
          </a:p>
          <a:p>
            <a:pPr marL="793608" lvl="1" indent="-285750">
              <a:buFont typeface="Arial"/>
              <a:buChar char="•"/>
            </a:pPr>
            <a:r>
              <a:rPr lang="en-US" dirty="0"/>
              <a:t>Notice passing username</a:t>
            </a:r>
            <a:r>
              <a:rPr lang="en-US" baseline="0" dirty="0"/>
              <a:t> and password as environment variables. You don’t want to expose your credentials storing them in you source control repository</a:t>
            </a:r>
          </a:p>
          <a:p>
            <a:pPr marL="793608" lvl="1" indent="-285750">
              <a:buFont typeface="Arial"/>
              <a:buChar char="•"/>
            </a:pPr>
            <a:r>
              <a:rPr lang="en-US" baseline="0" dirty="0"/>
              <a:t>Notice I passed –</a:t>
            </a:r>
            <a:r>
              <a:rPr lang="en-US" baseline="0" dirty="0" err="1"/>
              <a:t>Dorg</a:t>
            </a:r>
            <a:r>
              <a:rPr lang="en-US" baseline="0" dirty="0"/>
              <a:t>=</a:t>
            </a:r>
            <a:r>
              <a:rPr lang="en-US" baseline="0" dirty="0" err="1"/>
              <a:t>testmyapi</a:t>
            </a:r>
            <a:r>
              <a:rPr lang="en-US" baseline="0" dirty="0"/>
              <a:t>, in case you want to target an organization different than the default one specified in </a:t>
            </a:r>
            <a:r>
              <a:rPr lang="en-US" baseline="0" dirty="0" err="1"/>
              <a:t>pom.xml</a:t>
            </a:r>
            <a:endParaRPr lang="en-US" dirty="0"/>
          </a:p>
          <a:p>
            <a:pPr marL="285750" indent="-285750">
              <a:buFont typeface="Arial"/>
              <a:buChar char="•"/>
            </a:pPr>
            <a:r>
              <a:rPr lang="en-US" dirty="0" err="1"/>
              <a:t>Config.json</a:t>
            </a:r>
            <a:r>
              <a:rPr lang="en-US" dirty="0"/>
              <a:t> to be explained in the</a:t>
            </a:r>
            <a:r>
              <a:rPr lang="en-US" baseline="0" dirty="0"/>
              <a:t> next steps</a:t>
            </a:r>
          </a:p>
          <a:p>
            <a:pPr marL="285750" indent="-285750">
              <a:buFont typeface="Arial"/>
              <a:buChar char="•"/>
            </a:pPr>
            <a:r>
              <a:rPr lang="en-US" dirty="0"/>
              <a:t>Tests with</a:t>
            </a:r>
            <a:r>
              <a:rPr lang="en-US" baseline="0" dirty="0"/>
              <a:t> </a:t>
            </a:r>
            <a:r>
              <a:rPr lang="en-US" baseline="0" dirty="0" err="1"/>
              <a:t>Jmeter</a:t>
            </a:r>
            <a:r>
              <a:rPr lang="en-US" baseline="0" dirty="0"/>
              <a:t> to be explained in the next steps</a:t>
            </a:r>
          </a:p>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23</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Demo with no </a:t>
            </a:r>
            <a:r>
              <a:rPr lang="en-US" dirty="0" err="1"/>
              <a:t>skipTests</a:t>
            </a:r>
            <a:r>
              <a:rPr lang="en-US" dirty="0"/>
              <a:t> arguments</a:t>
            </a:r>
          </a:p>
          <a:p>
            <a:pPr marL="793608" lvl="1" indent="-285750">
              <a:buFont typeface="Arial"/>
              <a:buChar char="•"/>
            </a:pPr>
            <a:r>
              <a:rPr lang="en-US" dirty="0"/>
              <a:t>Notice passing username</a:t>
            </a:r>
            <a:r>
              <a:rPr lang="en-US" baseline="0" dirty="0"/>
              <a:t> and password as environment variables. You don’t want to expose your credentials storing them in you source control repository</a:t>
            </a:r>
          </a:p>
          <a:p>
            <a:pPr marL="793608" lvl="1" indent="-285750">
              <a:buFont typeface="Arial"/>
              <a:buChar char="•"/>
            </a:pPr>
            <a:r>
              <a:rPr lang="en-US" baseline="0" dirty="0"/>
              <a:t>Notice I passed –</a:t>
            </a:r>
            <a:r>
              <a:rPr lang="en-US" baseline="0" dirty="0" err="1"/>
              <a:t>Dorg</a:t>
            </a:r>
            <a:r>
              <a:rPr lang="en-US" baseline="0" dirty="0"/>
              <a:t>=</a:t>
            </a:r>
            <a:r>
              <a:rPr lang="en-US" baseline="0" dirty="0" err="1"/>
              <a:t>testmyapi</a:t>
            </a:r>
            <a:r>
              <a:rPr lang="en-US" baseline="0" dirty="0"/>
              <a:t>, in case you want to target an organization different than the default one specified in </a:t>
            </a:r>
            <a:r>
              <a:rPr lang="en-US" baseline="0" dirty="0" err="1"/>
              <a:t>pom.xml</a:t>
            </a:r>
            <a:endParaRPr lang="en-US" dirty="0"/>
          </a:p>
          <a:p>
            <a:pPr marL="285750" indent="-285750">
              <a:buFont typeface="Arial"/>
              <a:buChar char="•"/>
            </a:pPr>
            <a:r>
              <a:rPr lang="en-US" dirty="0" err="1"/>
              <a:t>Config.json</a:t>
            </a:r>
            <a:r>
              <a:rPr lang="en-US" dirty="0"/>
              <a:t> to be explained in the</a:t>
            </a:r>
            <a:r>
              <a:rPr lang="en-US" baseline="0" dirty="0"/>
              <a:t> next steps</a:t>
            </a:r>
          </a:p>
          <a:p>
            <a:pPr marL="285750" indent="-285750">
              <a:buFont typeface="Arial"/>
              <a:buChar char="•"/>
            </a:pPr>
            <a:r>
              <a:rPr lang="en-US" dirty="0"/>
              <a:t>Tests with</a:t>
            </a:r>
            <a:r>
              <a:rPr lang="en-US" baseline="0" dirty="0"/>
              <a:t> </a:t>
            </a:r>
            <a:r>
              <a:rPr lang="en-US" baseline="0" dirty="0" err="1"/>
              <a:t>Jmeter</a:t>
            </a:r>
            <a:r>
              <a:rPr lang="en-US" baseline="0" dirty="0"/>
              <a:t> to be explained in the next steps</a:t>
            </a:r>
          </a:p>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25</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Demo with no </a:t>
            </a:r>
            <a:r>
              <a:rPr lang="en-US" dirty="0" err="1"/>
              <a:t>skipTests</a:t>
            </a:r>
            <a:r>
              <a:rPr lang="en-US" dirty="0"/>
              <a:t> arguments</a:t>
            </a:r>
          </a:p>
          <a:p>
            <a:pPr marL="793608" lvl="1" indent="-285750">
              <a:buFont typeface="Arial"/>
              <a:buChar char="•"/>
            </a:pPr>
            <a:r>
              <a:rPr lang="en-US" dirty="0"/>
              <a:t>Notice passing username</a:t>
            </a:r>
            <a:r>
              <a:rPr lang="en-US" baseline="0" dirty="0"/>
              <a:t> and password as environment variables. You don’t want to expose your credentials storing them in you source control repository</a:t>
            </a:r>
          </a:p>
          <a:p>
            <a:pPr marL="793608" lvl="1" indent="-285750">
              <a:buFont typeface="Arial"/>
              <a:buChar char="•"/>
            </a:pPr>
            <a:r>
              <a:rPr lang="en-US" baseline="0" dirty="0"/>
              <a:t>Notice I passed –</a:t>
            </a:r>
            <a:r>
              <a:rPr lang="en-US" baseline="0" dirty="0" err="1"/>
              <a:t>Dorg</a:t>
            </a:r>
            <a:r>
              <a:rPr lang="en-US" baseline="0" dirty="0"/>
              <a:t>=</a:t>
            </a:r>
            <a:r>
              <a:rPr lang="en-US" baseline="0" dirty="0" err="1"/>
              <a:t>testmyapi</a:t>
            </a:r>
            <a:r>
              <a:rPr lang="en-US" baseline="0" dirty="0"/>
              <a:t>, in case you want to target an organization different than the default one specified in </a:t>
            </a:r>
            <a:r>
              <a:rPr lang="en-US" baseline="0" dirty="0" err="1"/>
              <a:t>pom.xml</a:t>
            </a:r>
            <a:endParaRPr lang="en-US" dirty="0"/>
          </a:p>
          <a:p>
            <a:pPr marL="285750" indent="-285750">
              <a:buFont typeface="Arial"/>
              <a:buChar char="•"/>
            </a:pPr>
            <a:r>
              <a:rPr lang="en-US" dirty="0" err="1"/>
              <a:t>Config.json</a:t>
            </a:r>
            <a:r>
              <a:rPr lang="en-US" dirty="0"/>
              <a:t> to be explained in the</a:t>
            </a:r>
            <a:r>
              <a:rPr lang="en-US" baseline="0" dirty="0"/>
              <a:t> next steps</a:t>
            </a:r>
          </a:p>
          <a:p>
            <a:pPr marL="285750" indent="-285750">
              <a:buFont typeface="Arial"/>
              <a:buChar char="•"/>
            </a:pPr>
            <a:r>
              <a:rPr lang="en-US" dirty="0"/>
              <a:t>Tests with</a:t>
            </a:r>
            <a:r>
              <a:rPr lang="en-US" baseline="0" dirty="0"/>
              <a:t> </a:t>
            </a:r>
            <a:r>
              <a:rPr lang="en-US" baseline="0" dirty="0" err="1"/>
              <a:t>Jmeter</a:t>
            </a:r>
            <a:r>
              <a:rPr lang="en-US" baseline="0" dirty="0"/>
              <a:t> to be explained in the next steps</a:t>
            </a:r>
          </a:p>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26</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sz="1400" dirty="0">
                <a:solidFill>
                  <a:schemeClr val="tx1"/>
                </a:solidFill>
                <a:cs typeface="Century Gothic"/>
              </a:rPr>
              <a:t>First-Time setup and get to the source</a:t>
            </a:r>
          </a:p>
          <a:p>
            <a:pPr marL="850758" marR="0" lvl="2"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You had your first encounter with the Apigee Plugin by first setting up your</a:t>
            </a:r>
            <a:r>
              <a:rPr lang="en-US" baseline="0" dirty="0">
                <a:solidFill>
                  <a:schemeClr val="tx1"/>
                </a:solidFill>
                <a:cs typeface="Century Gothic"/>
              </a:rPr>
              <a:t> environment and cloning the </a:t>
            </a:r>
            <a:r>
              <a:rPr lang="en-US" baseline="0" dirty="0" err="1">
                <a:solidFill>
                  <a:schemeClr val="tx1"/>
                </a:solidFill>
                <a:cs typeface="Century Gothic"/>
              </a:rPr>
              <a:t>github</a:t>
            </a:r>
            <a:r>
              <a:rPr lang="en-US" baseline="0" dirty="0">
                <a:solidFill>
                  <a:schemeClr val="tx1"/>
                </a:solidFill>
                <a:cs typeface="Century Gothic"/>
              </a:rPr>
              <a:t> repo</a:t>
            </a:r>
            <a:endParaRPr lang="en-US" dirty="0">
              <a:solidFill>
                <a:schemeClr val="tx1"/>
              </a:solidFill>
              <a:cs typeface="Century Gothic"/>
            </a:endParaRPr>
          </a:p>
          <a:p>
            <a:pPr marL="850758" lvl="1" indent="-342900">
              <a:buFont typeface="+mj-lt"/>
              <a:buAutoNum type="arabicPeriod"/>
            </a:pPr>
            <a:r>
              <a:rPr lang="en-US" dirty="0"/>
              <a:t>As we tested there were zero dependencies with private</a:t>
            </a:r>
            <a:r>
              <a:rPr lang="en-US" baseline="0" dirty="0"/>
              <a:t> repos</a:t>
            </a:r>
          </a:p>
          <a:p>
            <a:pPr marL="342900" lvl="0" indent="-342900">
              <a:buFont typeface="+mj-lt"/>
              <a:buAutoNum type="arabicPeriod"/>
            </a:pPr>
            <a:r>
              <a:rPr lang="en-US" dirty="0">
                <a:solidFill>
                  <a:schemeClr val="tx1"/>
                </a:solidFill>
                <a:cs typeface="Century Gothic"/>
              </a:rPr>
              <a:t>Start with the right API structure</a:t>
            </a: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To identify the key elements</a:t>
            </a:r>
            <a:r>
              <a:rPr lang="en-US" baseline="0" dirty="0">
                <a:solidFill>
                  <a:schemeClr val="tx1"/>
                </a:solidFill>
                <a:cs typeface="Century Gothic"/>
              </a:rPr>
              <a:t> of the API bundle and where they reside in the folder structure</a:t>
            </a:r>
            <a:endParaRPr lang="en-US" dirty="0">
              <a:solidFill>
                <a:schemeClr val="tx1"/>
              </a:solidFill>
              <a:cs typeface="Century Gothic"/>
            </a:endParaRP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So,</a:t>
            </a:r>
            <a:r>
              <a:rPr lang="en-US" baseline="0" dirty="0">
                <a:solidFill>
                  <a:schemeClr val="tx1"/>
                </a:solidFill>
                <a:cs typeface="Century Gothic"/>
              </a:rPr>
              <a:t> you can f</a:t>
            </a:r>
            <a:r>
              <a:rPr lang="en-US" dirty="0">
                <a:solidFill>
                  <a:schemeClr val="tx1"/>
                </a:solidFill>
                <a:cs typeface="Century Gothic"/>
              </a:rPr>
              <a:t>ollow best practices by defining the API structure from the get go. Since</a:t>
            </a:r>
            <a:r>
              <a:rPr lang="en-US" baseline="0" dirty="0">
                <a:solidFill>
                  <a:schemeClr val="tx1"/>
                </a:solidFill>
                <a:cs typeface="Century Gothic"/>
              </a:rPr>
              <a:t> you’re going to use continually use this structure for multiple APIs, eventually you’ll implement more API bundles and troubleshoot them, so it highly recommended to become intimately familiar with it.</a:t>
            </a:r>
            <a:endParaRPr lang="en-US" dirty="0">
              <a:solidFill>
                <a:schemeClr val="tx1"/>
              </a:solidFill>
              <a:cs typeface="Century Gothic"/>
            </a:endParaRP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Introduced share-</a:t>
            </a:r>
            <a:r>
              <a:rPr lang="en-US" dirty="0" err="1">
                <a:solidFill>
                  <a:schemeClr val="tx1"/>
                </a:solidFill>
                <a:cs typeface="Century Gothic"/>
              </a:rPr>
              <a:t>pom.xml</a:t>
            </a:r>
            <a:r>
              <a:rPr lang="en-US" baseline="0" dirty="0">
                <a:solidFill>
                  <a:schemeClr val="tx1"/>
                </a:solidFill>
                <a:cs typeface="Century Gothic"/>
              </a:rPr>
              <a:t> to provide an example of aggregation in terms configuration, by declaring common configuration in a single place</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cs typeface="Century Gothic"/>
              </a:rPr>
              <a:t>We also introduced API </a:t>
            </a:r>
            <a:r>
              <a:rPr lang="en-US" baseline="0" dirty="0" err="1">
                <a:solidFill>
                  <a:schemeClr val="tx1"/>
                </a:solidFill>
                <a:cs typeface="Century Gothic"/>
              </a:rPr>
              <a:t>pom.xml</a:t>
            </a:r>
            <a:r>
              <a:rPr lang="en-US" baseline="0" dirty="0">
                <a:solidFill>
                  <a:schemeClr val="tx1"/>
                </a:solidFill>
                <a:cs typeface="Century Gothic"/>
              </a:rPr>
              <a:t> </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Apply inheritance</a:t>
            </a:r>
          </a:p>
          <a:p>
            <a:pPr marL="850758" lvl="1" indent="-342900">
              <a:buFont typeface="+mj-lt"/>
              <a:buAutoNum type="arabicPeriod"/>
            </a:pPr>
            <a:r>
              <a:rPr lang="en-US" dirty="0"/>
              <a:t>T</a:t>
            </a:r>
            <a:r>
              <a:rPr lang="en-US" baseline="0" dirty="0"/>
              <a:t>o avoid duplication and better maintainability</a:t>
            </a:r>
          </a:p>
          <a:p>
            <a:pPr marL="342900" lvl="0" indent="-342900">
              <a:buFont typeface="+mj-lt"/>
              <a:buAutoNum type="arabicPeriod"/>
            </a:pPr>
            <a:endParaRPr lang="en-US" baseline="0" dirty="0"/>
          </a:p>
          <a:p>
            <a:pPr marL="850758" lvl="1"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29</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30</a:t>
            </a:fld>
            <a:endParaRPr lang="en-US" dirty="0"/>
          </a:p>
        </p:txBody>
      </p:sp>
    </p:spTree>
    <p:extLst>
      <p:ext uri="{BB962C8B-B14F-4D97-AF65-F5344CB8AC3E}">
        <p14:creationId xmlns:p14="http://schemas.microsoft.com/office/powerpoint/2010/main" val="42456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698923-3131-4052-9FBD-B94C5F60994A}" type="slidenum">
              <a:rPr lang="en-US" smtClean="0"/>
              <a:t>31</a:t>
            </a:fld>
            <a:endParaRPr lang="en-US"/>
          </a:p>
        </p:txBody>
      </p:sp>
    </p:spTree>
    <p:extLst>
      <p:ext uri="{BB962C8B-B14F-4D97-AF65-F5344CB8AC3E}">
        <p14:creationId xmlns:p14="http://schemas.microsoft.com/office/powerpoint/2010/main" val="3339873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quick discussion on other tools…</a:t>
            </a:r>
          </a:p>
          <a:p>
            <a:r>
              <a:rPr lang="en-US" dirty="0"/>
              <a:t>----- Meeting Notes (6/25/14 20:26) -----</a:t>
            </a:r>
          </a:p>
          <a:p>
            <a:r>
              <a:rPr lang="en-US" dirty="0"/>
              <a:t>You should be able to improve API lifecycle without increasing complexity</a:t>
            </a:r>
          </a:p>
          <a:p>
            <a:endParaRPr lang="en-US" dirty="0"/>
          </a:p>
          <a:p>
            <a:r>
              <a:rPr lang="en-US" dirty="0"/>
              <a:t>Scripts are great to fullfill one goal. However, when you try to fullfill many goals with the same tools, complexity goes to the roof</a:t>
            </a:r>
          </a:p>
          <a:p>
            <a:r>
              <a:rPr lang="en-US" dirty="0"/>
              <a:t>  </a:t>
            </a:r>
          </a:p>
        </p:txBody>
      </p:sp>
      <p:sp>
        <p:nvSpPr>
          <p:cNvPr id="4" name="Slide Number Placeholder 3"/>
          <p:cNvSpPr>
            <a:spLocks noGrp="1"/>
          </p:cNvSpPr>
          <p:nvPr>
            <p:ph type="sldNum" sz="quarter" idx="10"/>
          </p:nvPr>
        </p:nvSpPr>
        <p:spPr/>
        <p:txBody>
          <a:bodyPr/>
          <a:lstStyle/>
          <a:p>
            <a:fld id="{5B698923-3131-4052-9FBD-B94C5F60994A}" type="slidenum">
              <a:rPr lang="en-US" smtClean="0"/>
              <a:t>32</a:t>
            </a:fld>
            <a:endParaRPr lang="en-US"/>
          </a:p>
        </p:txBody>
      </p:sp>
    </p:spTree>
    <p:extLst>
      <p:ext uri="{BB962C8B-B14F-4D97-AF65-F5344CB8AC3E}">
        <p14:creationId xmlns:p14="http://schemas.microsoft.com/office/powerpoint/2010/main" val="16988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quick discussion on other tools…</a:t>
            </a:r>
          </a:p>
          <a:p>
            <a:endParaRPr lang="en-US" dirty="0"/>
          </a:p>
          <a:p>
            <a:pPr marL="285750" indent="-285750">
              <a:buFont typeface="Arial"/>
              <a:buChar char="•"/>
            </a:pPr>
            <a:r>
              <a:rPr lang="en-US" dirty="0"/>
              <a:t>Setup </a:t>
            </a:r>
            <a:r>
              <a:rPr lang="en-US" dirty="0" err="1"/>
              <a:t>deploy.sh</a:t>
            </a:r>
            <a:r>
              <a:rPr lang="en-US" baseline="0" dirty="0"/>
              <a:t> as an alias of environment variables</a:t>
            </a:r>
            <a:endParaRPr lang="en-US" dirty="0"/>
          </a:p>
          <a:p>
            <a:pPr marL="285750" indent="-285750">
              <a:buFont typeface="Arial"/>
              <a:buChar char="•"/>
            </a:pPr>
            <a:r>
              <a:rPr lang="en-US" sz="1300" kern="1200" dirty="0">
                <a:solidFill>
                  <a:schemeClr val="tx1"/>
                </a:solidFill>
                <a:latin typeface="+mn-lt"/>
                <a:ea typeface="+mn-ea"/>
                <a:cs typeface="+mn-cs"/>
              </a:rPr>
              <a:t>/Users/</a:t>
            </a:r>
            <a:r>
              <a:rPr lang="en-US" sz="1300" kern="1200" dirty="0" err="1">
                <a:solidFill>
                  <a:schemeClr val="tx1"/>
                </a:solidFill>
                <a:latin typeface="+mn-lt"/>
                <a:ea typeface="+mn-ea"/>
                <a:cs typeface="+mn-cs"/>
              </a:rPr>
              <a:t>ApigeeCorporation</a:t>
            </a:r>
            <a:r>
              <a:rPr lang="en-US" sz="1300" kern="1200" dirty="0">
                <a:solidFill>
                  <a:schemeClr val="tx1"/>
                </a:solidFill>
                <a:latin typeface="+mn-lt"/>
                <a:ea typeface="+mn-ea"/>
                <a:cs typeface="+mn-cs"/>
              </a:rPr>
              <a:t>/Documents/tools/</a:t>
            </a:r>
            <a:r>
              <a:rPr lang="en-US" sz="1300" kern="1200" dirty="0" err="1">
                <a:solidFill>
                  <a:schemeClr val="tx1"/>
                </a:solidFill>
                <a:latin typeface="+mn-lt"/>
                <a:ea typeface="+mn-ea"/>
                <a:cs typeface="+mn-cs"/>
              </a:rPr>
              <a:t>git</a:t>
            </a:r>
            <a:r>
              <a:rPr lang="en-US" sz="1300" kern="1200" dirty="0">
                <a:solidFill>
                  <a:schemeClr val="tx1"/>
                </a:solidFill>
                <a:latin typeface="+mn-lt"/>
                <a:ea typeface="+mn-ea"/>
                <a:cs typeface="+mn-cs"/>
              </a:rPr>
              <a:t>/</a:t>
            </a:r>
            <a:r>
              <a:rPr lang="en-US" sz="1300" kern="1200" dirty="0" err="1">
                <a:solidFill>
                  <a:schemeClr val="tx1"/>
                </a:solidFill>
                <a:latin typeface="+mn-lt"/>
                <a:ea typeface="+mn-ea"/>
                <a:cs typeface="+mn-cs"/>
              </a:rPr>
              <a:t>apigee</a:t>
            </a:r>
            <a:r>
              <a:rPr lang="en-US" sz="1300" kern="1200" dirty="0">
                <a:solidFill>
                  <a:schemeClr val="tx1"/>
                </a:solidFill>
                <a:latin typeface="+mn-lt"/>
                <a:ea typeface="+mn-ea"/>
                <a:cs typeface="+mn-cs"/>
              </a:rPr>
              <a:t>-deploy-maven-plugin-official/</a:t>
            </a:r>
            <a:r>
              <a:rPr lang="en-US" sz="1300" kern="1200" dirty="0" err="1">
                <a:solidFill>
                  <a:schemeClr val="tx1"/>
                </a:solidFill>
                <a:latin typeface="+mn-lt"/>
                <a:ea typeface="+mn-ea"/>
                <a:cs typeface="+mn-cs"/>
              </a:rPr>
              <a:t>apigee</a:t>
            </a:r>
            <a:r>
              <a:rPr lang="en-US" sz="1300" kern="1200" dirty="0">
                <a:solidFill>
                  <a:schemeClr val="tx1"/>
                </a:solidFill>
                <a:latin typeface="+mn-lt"/>
                <a:ea typeface="+mn-ea"/>
                <a:cs typeface="+mn-cs"/>
              </a:rPr>
              <a:t>-deploy-maven-plugin/samples/</a:t>
            </a:r>
            <a:r>
              <a:rPr lang="en-US" sz="1300" kern="1200" dirty="0" err="1">
                <a:solidFill>
                  <a:schemeClr val="tx1"/>
                </a:solidFill>
                <a:latin typeface="+mn-lt"/>
                <a:ea typeface="+mn-ea"/>
                <a:cs typeface="+mn-cs"/>
              </a:rPr>
              <a:t>forecastweatherapi</a:t>
            </a:r>
            <a:r>
              <a:rPr lang="en-US" sz="1300" kern="1200" dirty="0">
                <a:solidFill>
                  <a:schemeClr val="tx1"/>
                </a:solidFill>
                <a:latin typeface="+mn-lt"/>
                <a:ea typeface="+mn-ea"/>
                <a:cs typeface="+mn-cs"/>
              </a:rPr>
              <a:t>-recommended/</a:t>
            </a:r>
            <a:r>
              <a:rPr lang="en-US" sz="1300" kern="1200" dirty="0" err="1">
                <a:solidFill>
                  <a:schemeClr val="tx1"/>
                </a:solidFill>
                <a:latin typeface="+mn-lt"/>
                <a:ea typeface="+mn-ea"/>
                <a:cs typeface="+mn-cs"/>
              </a:rPr>
              <a:t>src</a:t>
            </a:r>
            <a:r>
              <a:rPr lang="en-US" sz="1300" kern="1200" dirty="0">
                <a:solidFill>
                  <a:schemeClr val="tx1"/>
                </a:solidFill>
                <a:latin typeface="+mn-lt"/>
                <a:ea typeface="+mn-ea"/>
                <a:cs typeface="+mn-cs"/>
              </a:rPr>
              <a:t>/gateway/</a:t>
            </a:r>
            <a:r>
              <a:rPr lang="en-US" sz="1300" kern="1200" dirty="0" err="1">
                <a:solidFill>
                  <a:schemeClr val="tx1"/>
                </a:solidFill>
                <a:latin typeface="+mn-lt"/>
                <a:ea typeface="+mn-ea"/>
                <a:cs typeface="+mn-cs"/>
              </a:rPr>
              <a:t>forecastweatherapi</a:t>
            </a:r>
            <a:endParaRPr lang="en-US" sz="1300" kern="1200" dirty="0">
              <a:solidFill>
                <a:schemeClr val="tx1"/>
              </a:solidFill>
              <a:latin typeface="+mn-lt"/>
              <a:ea typeface="+mn-ea"/>
              <a:cs typeface="+mn-cs"/>
            </a:endParaRPr>
          </a:p>
          <a:p>
            <a:r>
              <a:rPr lang="en-US" sz="1300" kern="1200" dirty="0" err="1">
                <a:solidFill>
                  <a:schemeClr val="tx1"/>
                </a:solidFill>
                <a:latin typeface="+mn-lt"/>
                <a:ea typeface="+mn-ea"/>
                <a:cs typeface="+mn-cs"/>
              </a:rPr>
              <a:t>deploy.py</a:t>
            </a:r>
            <a:r>
              <a:rPr lang="en-US" sz="1300" kern="1200" dirty="0">
                <a:solidFill>
                  <a:schemeClr val="tx1"/>
                </a:solidFill>
                <a:latin typeface="+mn-lt"/>
                <a:ea typeface="+mn-ea"/>
                <a:cs typeface="+mn-cs"/>
              </a:rPr>
              <a:t> -n </a:t>
            </a:r>
            <a:r>
              <a:rPr lang="en-US" sz="1300" kern="1200" dirty="0" err="1">
                <a:solidFill>
                  <a:schemeClr val="tx1"/>
                </a:solidFill>
                <a:latin typeface="+mn-lt"/>
                <a:ea typeface="+mn-ea"/>
                <a:cs typeface="+mn-cs"/>
              </a:rPr>
              <a:t>forecastweatherapi</a:t>
            </a:r>
            <a:r>
              <a:rPr lang="en-US" sz="1300" kern="1200" dirty="0">
                <a:solidFill>
                  <a:schemeClr val="tx1"/>
                </a:solidFill>
                <a:latin typeface="+mn-lt"/>
                <a:ea typeface="+mn-ea"/>
                <a:cs typeface="+mn-cs"/>
              </a:rPr>
              <a:t> -u $</a:t>
            </a:r>
            <a:r>
              <a:rPr lang="en-US" sz="1300" kern="1200" dirty="0" err="1">
                <a:solidFill>
                  <a:schemeClr val="tx1"/>
                </a:solidFill>
                <a:latin typeface="+mn-lt"/>
                <a:ea typeface="+mn-ea"/>
                <a:cs typeface="+mn-cs"/>
              </a:rPr>
              <a:t>ae_username</a:t>
            </a:r>
            <a:r>
              <a:rPr lang="en-US" sz="1300" kern="1200" dirty="0">
                <a:solidFill>
                  <a:schemeClr val="tx1"/>
                </a:solidFill>
                <a:latin typeface="+mn-lt"/>
                <a:ea typeface="+mn-ea"/>
                <a:cs typeface="+mn-cs"/>
              </a:rPr>
              <a:t>:$</a:t>
            </a:r>
            <a:r>
              <a:rPr lang="en-US" sz="1300" kern="1200" dirty="0" err="1">
                <a:solidFill>
                  <a:schemeClr val="tx1"/>
                </a:solidFill>
                <a:latin typeface="+mn-lt"/>
                <a:ea typeface="+mn-ea"/>
                <a:cs typeface="+mn-cs"/>
              </a:rPr>
              <a:t>ae_password</a:t>
            </a:r>
            <a:r>
              <a:rPr lang="en-US" sz="1300" kern="1200" dirty="0">
                <a:solidFill>
                  <a:schemeClr val="tx1"/>
                </a:solidFill>
                <a:latin typeface="+mn-lt"/>
                <a:ea typeface="+mn-ea"/>
                <a:cs typeface="+mn-cs"/>
              </a:rPr>
              <a:t> -o </a:t>
            </a:r>
            <a:r>
              <a:rPr lang="en-US" sz="1300" kern="1200" dirty="0" err="1">
                <a:solidFill>
                  <a:schemeClr val="tx1"/>
                </a:solidFill>
                <a:latin typeface="+mn-lt"/>
                <a:ea typeface="+mn-ea"/>
                <a:cs typeface="+mn-cs"/>
              </a:rPr>
              <a:t>testmyapi</a:t>
            </a:r>
            <a:r>
              <a:rPr lang="en-US" sz="1300" kern="1200" dirty="0">
                <a:solidFill>
                  <a:schemeClr val="tx1"/>
                </a:solidFill>
                <a:latin typeface="+mn-lt"/>
                <a:ea typeface="+mn-ea"/>
                <a:cs typeface="+mn-cs"/>
              </a:rPr>
              <a:t> -e test -p weather -d ./temp</a:t>
            </a:r>
          </a:p>
          <a:p>
            <a:endParaRPr lang="en-US" sz="1300" kern="1200" dirty="0">
              <a:solidFill>
                <a:schemeClr val="tx1"/>
              </a:solidFill>
              <a:latin typeface="+mn-lt"/>
              <a:ea typeface="+mn-ea"/>
              <a:cs typeface="+mn-cs"/>
            </a:endParaRP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dirty="0"/>
              <a:t>Use with </a:t>
            </a:r>
            <a:r>
              <a:rPr lang="en-US" sz="1400" dirty="0" err="1"/>
              <a:t>deploy.sh</a:t>
            </a:r>
            <a:r>
              <a:rPr lang="en-US" sz="1400" dirty="0"/>
              <a:t> to avoid passing long parameters</a:t>
            </a:r>
          </a:p>
          <a:p>
            <a:endParaRPr lang="en-US" dirty="0"/>
          </a:p>
        </p:txBody>
      </p:sp>
      <p:sp>
        <p:nvSpPr>
          <p:cNvPr id="4" name="Slide Number Placeholder 3"/>
          <p:cNvSpPr>
            <a:spLocks noGrp="1"/>
          </p:cNvSpPr>
          <p:nvPr>
            <p:ph type="sldNum" sz="quarter" idx="10"/>
          </p:nvPr>
        </p:nvSpPr>
        <p:spPr/>
        <p:txBody>
          <a:bodyPr/>
          <a:lstStyle/>
          <a:p>
            <a:fld id="{5B698923-3131-4052-9FBD-B94C5F60994A}" type="slidenum">
              <a:rPr lang="en-US" smtClean="0"/>
              <a:t>33</a:t>
            </a:fld>
            <a:endParaRPr lang="en-US"/>
          </a:p>
        </p:txBody>
      </p:sp>
    </p:spTree>
    <p:extLst>
      <p:ext uri="{BB962C8B-B14F-4D97-AF65-F5344CB8AC3E}">
        <p14:creationId xmlns:p14="http://schemas.microsoft.com/office/powerpoint/2010/main" val="16988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15716" rtl="0" eaLnBrk="1" fontAlgn="auto" latinLnBrk="0" hangingPunct="1">
              <a:lnSpc>
                <a:spcPct val="100000"/>
              </a:lnSpc>
              <a:spcBef>
                <a:spcPts val="0"/>
              </a:spcBef>
              <a:spcAft>
                <a:spcPts val="0"/>
              </a:spcAft>
              <a:buClrTx/>
              <a:buSzTx/>
              <a:buFontTx/>
              <a:buNone/>
              <a:tabLst/>
              <a:defRPr/>
            </a:pPr>
            <a:r>
              <a:rPr lang="en-US" sz="1400" dirty="0"/>
              <a:t>So, what are going to talk about today?</a:t>
            </a:r>
          </a:p>
          <a:p>
            <a:pPr marL="0" marR="0" indent="0" algn="l" defTabSz="1015716" rtl="0" eaLnBrk="1" fontAlgn="auto" latinLnBrk="0" hangingPunct="1">
              <a:lnSpc>
                <a:spcPct val="100000"/>
              </a:lnSpc>
              <a:spcBef>
                <a:spcPts val="0"/>
              </a:spcBef>
              <a:spcAft>
                <a:spcPts val="0"/>
              </a:spcAft>
              <a:buClrTx/>
              <a:buSzTx/>
              <a:buFontTx/>
              <a:buNone/>
              <a:tabLst/>
              <a:defRPr/>
            </a:pPr>
            <a:endParaRPr lang="en-US" sz="1400" dirty="0"/>
          </a:p>
          <a:p>
            <a:pPr marL="0" marR="0" indent="0" algn="l" defTabSz="1015716" rtl="0" eaLnBrk="1" fontAlgn="auto" latinLnBrk="0" hangingPunct="1">
              <a:lnSpc>
                <a:spcPct val="100000"/>
              </a:lnSpc>
              <a:spcBef>
                <a:spcPts val="0"/>
              </a:spcBef>
              <a:spcAft>
                <a:spcPts val="0"/>
              </a:spcAft>
              <a:buClrTx/>
              <a:buSzTx/>
              <a:buFontTx/>
              <a:buNone/>
              <a:tabLst/>
              <a:defRPr/>
            </a:pPr>
            <a:r>
              <a:rPr lang="en-US" sz="1400" b="1" dirty="0"/>
              <a:t>How did we get here?</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dirty="0"/>
              <a:t>We’re going to</a:t>
            </a:r>
            <a:r>
              <a:rPr lang="en-US" sz="1400" baseline="0" dirty="0"/>
              <a:t> </a:t>
            </a:r>
            <a:r>
              <a:rPr lang="en-US" sz="1400" dirty="0"/>
              <a:t>provide a little bit of context around</a:t>
            </a:r>
            <a:r>
              <a:rPr lang="en-US" sz="1400" baseline="0" dirty="0"/>
              <a:t> phases of the build process</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aseline="0" dirty="0"/>
              <a:t>Specifically, how build can quickly spin out of control and some of the techniques that developer teams can use to mitigate risks of build hell</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realize the importance of the life cycle, so you can continuously improve it, by eliminating waste (gaining 5% of efficiency)</a:t>
            </a:r>
            <a:endParaRPr lang="en-US" sz="1400" baseline="0" dirty="0"/>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sz="1400" dirty="0"/>
          </a:p>
          <a:p>
            <a:pPr marL="0" marR="0" indent="0" algn="l" defTabSz="1015716" rtl="0" eaLnBrk="1" fontAlgn="auto" latinLnBrk="0" hangingPunct="1">
              <a:lnSpc>
                <a:spcPct val="100000"/>
              </a:lnSpc>
              <a:spcBef>
                <a:spcPts val="0"/>
              </a:spcBef>
              <a:spcAft>
                <a:spcPts val="0"/>
              </a:spcAft>
              <a:buClrTx/>
              <a:buSzTx/>
              <a:buFont typeface="Arial"/>
              <a:buNone/>
              <a:tabLst/>
              <a:defRPr/>
            </a:pPr>
            <a:r>
              <a:rPr lang="en-US" sz="1400" b="1" dirty="0"/>
              <a:t>Section 1:</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dirty="0"/>
              <a:t>So, in section</a:t>
            </a:r>
            <a:r>
              <a:rPr lang="en-US" sz="1400" b="0" baseline="0" dirty="0"/>
              <a:t> #2 we’ll try to address the challenges by providing you with the tools to manage the lifecycle</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So, we’ll cover from basic to more advanced tools and techniques</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And explaining their differences</a:t>
            </a:r>
          </a:p>
          <a:p>
            <a:pPr marL="0" marR="0" indent="0" algn="l" defTabSz="1015716" rtl="0" eaLnBrk="1" fontAlgn="auto" latinLnBrk="0" hangingPunct="1">
              <a:lnSpc>
                <a:spcPct val="100000"/>
              </a:lnSpc>
              <a:spcBef>
                <a:spcPts val="0"/>
              </a:spcBef>
              <a:spcAft>
                <a:spcPts val="0"/>
              </a:spcAft>
              <a:buClrTx/>
              <a:buSzTx/>
              <a:buFont typeface="Arial"/>
              <a:buNone/>
              <a:tabLst/>
              <a:defRPr/>
            </a:pPr>
            <a:r>
              <a:rPr lang="en-US" sz="1400" b="1" baseline="0" dirty="0"/>
              <a:t>Section 2:</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We will cover complementary tools that address other phases of the lifecycle</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sz="1400" b="0" baseline="0" dirty="0"/>
          </a:p>
          <a:p>
            <a:pPr marL="0" marR="0" indent="0" algn="l" defTabSz="1015716" rtl="0" eaLnBrk="1" fontAlgn="auto" latinLnBrk="0" hangingPunct="1">
              <a:lnSpc>
                <a:spcPct val="100000"/>
              </a:lnSpc>
              <a:spcBef>
                <a:spcPts val="0"/>
              </a:spcBef>
              <a:spcAft>
                <a:spcPts val="0"/>
              </a:spcAft>
              <a:buClrTx/>
              <a:buSzTx/>
              <a:buFont typeface="Arial"/>
              <a:buNone/>
              <a:tabLst/>
              <a:defRPr/>
            </a:pPr>
            <a:r>
              <a:rPr lang="en-US" sz="1400" b="1" baseline="0" dirty="0"/>
              <a:t>Take it to the next level:</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 I'm going to try to bring most of the techniques talk how to bring everything home </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sz="1400" b="0" baseline="0" dirty="0"/>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Functional Testing:</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 Tools that you have a available for functional testing</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sz="1400" b="0"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2</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personal favorite one… since some</a:t>
            </a:r>
            <a:r>
              <a:rPr lang="en-US" baseline="0" dirty="0"/>
              <a:t> of the heavy lifting for configuring and testing is done for you… </a:t>
            </a:r>
          </a:p>
          <a:p>
            <a:endParaRPr lang="en-US" baseline="0" dirty="0"/>
          </a:p>
          <a:p>
            <a:r>
              <a:rPr lang="en-US" baseline="0" dirty="0"/>
              <a:t>So, if you liked these tools... so you're gonna love this one </a:t>
            </a:r>
            <a:endParaRPr lang="en-US" dirty="0"/>
          </a:p>
        </p:txBody>
      </p:sp>
      <p:sp>
        <p:nvSpPr>
          <p:cNvPr id="4" name="Slide Number Placeholder 3"/>
          <p:cNvSpPr>
            <a:spLocks noGrp="1"/>
          </p:cNvSpPr>
          <p:nvPr>
            <p:ph type="sldNum" sz="quarter" idx="10"/>
          </p:nvPr>
        </p:nvSpPr>
        <p:spPr/>
        <p:txBody>
          <a:bodyPr/>
          <a:lstStyle/>
          <a:p>
            <a:fld id="{5B698923-3131-4052-9FBD-B94C5F60994A}" type="slidenum">
              <a:rPr lang="en-US" smtClean="0"/>
              <a:t>34</a:t>
            </a:fld>
            <a:endParaRPr lang="en-US"/>
          </a:p>
        </p:txBody>
      </p:sp>
    </p:spTree>
    <p:extLst>
      <p:ext uri="{BB962C8B-B14F-4D97-AF65-F5344CB8AC3E}">
        <p14:creationId xmlns:p14="http://schemas.microsoft.com/office/powerpoint/2010/main" val="974263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DIEGO</a:t>
            </a:r>
          </a:p>
          <a:p>
            <a:pPr marL="285750" indent="-285750">
              <a:buFont typeface="Arial"/>
              <a:buChar char="•"/>
            </a:pPr>
            <a:r>
              <a:rPr lang="en-US" dirty="0"/>
              <a:t>This</a:t>
            </a:r>
            <a:r>
              <a:rPr lang="en-US" baseline="0" dirty="0"/>
              <a:t> way the API Team can b</a:t>
            </a:r>
            <a:r>
              <a:rPr lang="en-US" dirty="0"/>
              <a:t>uild more </a:t>
            </a:r>
            <a:r>
              <a:rPr lang="en-US" baseline="0" dirty="0"/>
              <a:t>awesome features, faster, better and stronger </a:t>
            </a:r>
          </a:p>
          <a:p>
            <a:pPr marL="285750" indent="-285750">
              <a:buFont typeface="Arial"/>
              <a:buChar char="•"/>
            </a:pPr>
            <a:r>
              <a:rPr lang="en-US" dirty="0"/>
              <a:t>This can only be achieved by releasing your developers from repeatable tasks and allowing them to work on tasks that aren't human replaceable </a:t>
            </a:r>
          </a:p>
        </p:txBody>
      </p:sp>
      <p:sp>
        <p:nvSpPr>
          <p:cNvPr id="4" name="Slide Number Placeholder 3"/>
          <p:cNvSpPr>
            <a:spLocks noGrp="1"/>
          </p:cNvSpPr>
          <p:nvPr>
            <p:ph type="sldNum" sz="quarter" idx="10"/>
          </p:nvPr>
        </p:nvSpPr>
        <p:spPr/>
        <p:txBody>
          <a:bodyPr/>
          <a:lstStyle/>
          <a:p>
            <a:fld id="{3528E766-D65B-A946-AB93-E463F7094F33}" type="slidenum">
              <a:rPr lang="en-US" smtClean="0"/>
              <a:t>35</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DIEGO</a:t>
            </a:r>
          </a:p>
          <a:p>
            <a:pPr marL="285750" indent="-285750">
              <a:buFont typeface="Arial"/>
              <a:buChar char="•"/>
            </a:pPr>
            <a:r>
              <a:rPr lang="en-US" b="1" baseline="0" dirty="0"/>
              <a:t>Ready for CI/CD</a:t>
            </a:r>
            <a:endParaRPr lang="en-US" b="1" dirty="0"/>
          </a:p>
          <a:p>
            <a:pPr marL="793608" lvl="1" indent="-285750">
              <a:buFont typeface="Arial"/>
              <a:buChar char="•"/>
            </a:pPr>
            <a:r>
              <a:rPr lang="en-US" dirty="0"/>
              <a:t>It’s tested to run for many customers</a:t>
            </a:r>
            <a:r>
              <a:rPr lang="en-US" baseline="0" dirty="0"/>
              <a:t> running the plugin on these CI/CD platforms</a:t>
            </a:r>
          </a:p>
          <a:p>
            <a:pPr marL="793608" lvl="1" indent="-285750">
              <a:buFont typeface="Arial"/>
              <a:buChar char="•"/>
            </a:pPr>
            <a:r>
              <a:rPr lang="en-US" baseline="0" dirty="0"/>
              <a:t>It’s not only limited to Jenkins. Any CI platform that can run maven can virtually run the plugin</a:t>
            </a:r>
            <a:endParaRPr lang="en-US" dirty="0"/>
          </a:p>
          <a:p>
            <a:pPr marL="793608" lvl="1" indent="-285750">
              <a:buFont typeface="Arial"/>
              <a:buChar char="•"/>
            </a:pPr>
            <a:r>
              <a:rPr lang="en-US" dirty="0"/>
              <a:t>So, </a:t>
            </a:r>
            <a:r>
              <a:rPr lang="en-US" baseline="0" dirty="0"/>
              <a:t>automating the build is a baby step to get to continuous integration and delivery</a:t>
            </a:r>
          </a:p>
          <a:p>
            <a:pPr marL="793608" lvl="1" indent="-285750">
              <a:buFont typeface="Arial"/>
              <a:buChar char="•"/>
            </a:pPr>
            <a:r>
              <a:rPr lang="en-US" baseline="0" dirty="0"/>
              <a:t>So, the work that you put upfront getting developers enabled with maven, it’s worth as you will be just one step away from CI. Relate to retail customers running on Maven and the benefits</a:t>
            </a:r>
          </a:p>
        </p:txBody>
      </p:sp>
      <p:sp>
        <p:nvSpPr>
          <p:cNvPr id="4" name="Slide Number Placeholder 3"/>
          <p:cNvSpPr>
            <a:spLocks noGrp="1"/>
          </p:cNvSpPr>
          <p:nvPr>
            <p:ph type="sldNum" sz="quarter" idx="10"/>
          </p:nvPr>
        </p:nvSpPr>
        <p:spPr/>
        <p:txBody>
          <a:bodyPr/>
          <a:lstStyle/>
          <a:p>
            <a:fld id="{3528E766-D65B-A946-AB93-E463F7094F33}" type="slidenum">
              <a:rPr lang="en-US" smtClean="0"/>
              <a:t>36</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So, you might be asking yourself, what’s the</a:t>
            </a:r>
            <a:r>
              <a:rPr lang="en-US" baseline="0" dirty="0"/>
              <a:t> catch in here, right?:</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dirty="0"/>
              <a:t>you might still be a bit skeptical...  And yes there will be challenges ahead for example</a:t>
            </a:r>
            <a:endParaRPr lang="en-US" baseline="0" dirty="0"/>
          </a:p>
          <a:p>
            <a:pPr marL="285750" indent="-285750">
              <a:buFont typeface="Arial"/>
              <a:buChar char="•"/>
            </a:pPr>
            <a:r>
              <a:rPr lang="en-US" dirty="0"/>
              <a:t>But no need to learn Maven from scratch. Apigee has done</a:t>
            </a:r>
            <a:r>
              <a:rPr lang="en-US" baseline="0" dirty="0"/>
              <a:t> most of the heavy lifting for you</a:t>
            </a:r>
            <a:endParaRPr lang="en-US" sz="1400" dirty="0"/>
          </a:p>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37</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15716" rtl="0" eaLnBrk="1" fontAlgn="auto" latinLnBrk="0" hangingPunct="1">
              <a:lnSpc>
                <a:spcPct val="100000"/>
              </a:lnSpc>
              <a:spcBef>
                <a:spcPts val="0"/>
              </a:spcBef>
              <a:spcAft>
                <a:spcPts val="0"/>
              </a:spcAft>
              <a:buClrTx/>
              <a:buSzTx/>
              <a:buFontTx/>
              <a:buNone/>
              <a:tabLst/>
              <a:defRPr/>
            </a:pPr>
            <a:r>
              <a:rPr lang="en-US" dirty="0"/>
              <a:t>In this section 	</a:t>
            </a:r>
            <a:r>
              <a:rPr lang="en-US" baseline="0" dirty="0"/>
              <a:t> 	w</a:t>
            </a:r>
            <a:r>
              <a:rPr lang="en-US" dirty="0"/>
              <a:t>e’ll getting more technical</a:t>
            </a:r>
          </a:p>
          <a:p>
            <a:pPr marL="0" marR="0" indent="0" algn="l" defTabSz="1015716" rtl="0" eaLnBrk="1" fontAlgn="auto" latinLnBrk="0" hangingPunct="1">
              <a:lnSpc>
                <a:spcPct val="100000"/>
              </a:lnSpc>
              <a:spcBef>
                <a:spcPts val="0"/>
              </a:spcBef>
              <a:spcAft>
                <a:spcPts val="0"/>
              </a:spcAft>
              <a:buClrTx/>
              <a:buSzTx/>
              <a:buFontTx/>
              <a:buNone/>
              <a:tabLst/>
              <a:defRPr/>
            </a:pPr>
            <a:endParaRPr lang="en-US" dirty="0"/>
          </a:p>
          <a:p>
            <a:pPr marL="0" marR="0" lvl="1" indent="0" algn="l" defTabSz="1015716" rtl="0" eaLnBrk="1" fontAlgn="auto" latinLnBrk="0" hangingPunct="1">
              <a:lnSpc>
                <a:spcPct val="100000"/>
              </a:lnSpc>
              <a:spcBef>
                <a:spcPts val="0"/>
              </a:spcBef>
              <a:spcAft>
                <a:spcPts val="0"/>
              </a:spcAft>
              <a:buClrTx/>
              <a:buSzTx/>
              <a:buFontTx/>
              <a:buNone/>
              <a:tabLst/>
              <a:defRPr/>
            </a:pPr>
            <a:r>
              <a:rPr lang="en-US" sz="2400" dirty="0"/>
              <a:t>How to configure and deploy to multiple environments</a:t>
            </a:r>
            <a:r>
              <a:rPr lang="en-US" sz="1300" baseline="0" dirty="0"/>
              <a:t> -&gt; Explain </a:t>
            </a:r>
            <a:r>
              <a:rPr lang="en-US" sz="1300" baseline="0" dirty="0" err="1"/>
              <a:t>config.json</a:t>
            </a:r>
            <a:r>
              <a:rPr lang="en-US" sz="1300" baseline="0" dirty="0"/>
              <a:t> and maven profiles</a:t>
            </a:r>
            <a:endParaRPr lang="en-US" sz="2400" dirty="0"/>
          </a:p>
        </p:txBody>
      </p:sp>
      <p:sp>
        <p:nvSpPr>
          <p:cNvPr id="4" name="Slide Number Placeholder 3"/>
          <p:cNvSpPr>
            <a:spLocks noGrp="1"/>
          </p:cNvSpPr>
          <p:nvPr>
            <p:ph type="sldNum" sz="quarter" idx="10"/>
          </p:nvPr>
        </p:nvSpPr>
        <p:spPr/>
        <p:txBody>
          <a:bodyPr/>
          <a:lstStyle/>
          <a:p>
            <a:fld id="{3528E766-D65B-A946-AB93-E463F7094F33}" type="slidenum">
              <a:rPr lang="en-US" smtClean="0"/>
              <a:t>38</a:t>
            </a:fld>
            <a:endParaRPr lang="en-US" dirty="0"/>
          </a:p>
        </p:txBody>
      </p:sp>
    </p:spTree>
    <p:extLst>
      <p:ext uri="{BB962C8B-B14F-4D97-AF65-F5344CB8AC3E}">
        <p14:creationId xmlns:p14="http://schemas.microsoft.com/office/powerpoint/2010/main" val="42456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VINIT</a:t>
            </a:r>
          </a:p>
        </p:txBody>
      </p:sp>
      <p:sp>
        <p:nvSpPr>
          <p:cNvPr id="4" name="Slide Number Placeholder 3"/>
          <p:cNvSpPr>
            <a:spLocks noGrp="1"/>
          </p:cNvSpPr>
          <p:nvPr>
            <p:ph type="sldNum" sz="quarter" idx="10"/>
          </p:nvPr>
        </p:nvSpPr>
        <p:spPr/>
        <p:txBody>
          <a:bodyPr/>
          <a:lstStyle/>
          <a:p>
            <a:fld id="{3528E766-D65B-A946-AB93-E463F7094F33}" type="slidenum">
              <a:rPr lang="en-US" smtClean="0"/>
              <a:t>39</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VINIT</a:t>
            </a:r>
          </a:p>
        </p:txBody>
      </p:sp>
      <p:sp>
        <p:nvSpPr>
          <p:cNvPr id="4" name="Slide Number Placeholder 3"/>
          <p:cNvSpPr>
            <a:spLocks noGrp="1"/>
          </p:cNvSpPr>
          <p:nvPr>
            <p:ph type="sldNum" sz="quarter" idx="10"/>
          </p:nvPr>
        </p:nvSpPr>
        <p:spPr/>
        <p:txBody>
          <a:bodyPr/>
          <a:lstStyle/>
          <a:p>
            <a:fld id="{3528E766-D65B-A946-AB93-E463F7094F33}" type="slidenum">
              <a:rPr lang="en-US" smtClean="0"/>
              <a:t>40</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Bundle represents the</a:t>
            </a:r>
            <a:r>
              <a:rPr lang="en-US" baseline="0" dirty="0"/>
              <a:t> API Proxy to be deployed to the gateway</a:t>
            </a:r>
          </a:p>
          <a:p>
            <a:r>
              <a:rPr lang="en-US" baseline="0" dirty="0"/>
              <a:t>Examples:</a:t>
            </a:r>
          </a:p>
          <a:p>
            <a:pPr marL="285750" indent="-285750">
              <a:buFont typeface="Arial"/>
              <a:buChar char="•"/>
            </a:pPr>
            <a:r>
              <a:rPr lang="en-US" baseline="0" dirty="0" err="1"/>
              <a:t>src</a:t>
            </a:r>
            <a:r>
              <a:rPr lang="en-US" baseline="0" dirty="0"/>
              <a:t>/gateway/ to contain multiple bundles</a:t>
            </a:r>
          </a:p>
          <a:p>
            <a:pPr marL="285750" indent="-285750">
              <a:buFont typeface="Arial"/>
              <a:buChar char="•"/>
            </a:pPr>
            <a:endParaRPr lang="en-US" baseline="0" dirty="0"/>
          </a:p>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41</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42</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Location under </a:t>
            </a:r>
          </a:p>
          <a:p>
            <a:pPr marL="342900" indent="-342900">
              <a:buFont typeface="+mj-lt"/>
              <a:buAutoNum type="arabicPeriod"/>
            </a:pPr>
            <a:r>
              <a:rPr lang="en-US" dirty="0"/>
              <a:t>Shared-</a:t>
            </a:r>
            <a:r>
              <a:rPr lang="en-US" dirty="0" err="1"/>
              <a:t>pom.xml</a:t>
            </a:r>
            <a:r>
              <a:rPr lang="en-US" dirty="0"/>
              <a:t> or</a:t>
            </a:r>
            <a:r>
              <a:rPr lang="en-US" baseline="0" dirty="0"/>
              <a:t> parent </a:t>
            </a:r>
            <a:r>
              <a:rPr lang="en-US" baseline="0" dirty="0" err="1"/>
              <a:t>pom.xml</a:t>
            </a:r>
            <a:endParaRPr lang="en-US" baseline="0" dirty="0"/>
          </a:p>
          <a:p>
            <a:pPr marL="342900" indent="-342900">
              <a:buFont typeface="+mj-lt"/>
              <a:buAutoNum type="arabicPeriod"/>
            </a:pPr>
            <a:r>
              <a:rPr lang="en-US" baseline="0" dirty="0"/>
              <a:t>Explain how maven downloads plugins from public Maven repositories using plugin coordinates</a:t>
            </a:r>
          </a:p>
          <a:p>
            <a:pPr marL="850758" lvl="1" indent="-342900">
              <a:buFont typeface="+mj-lt"/>
              <a:buAutoNum type="arabicPeriod"/>
            </a:pPr>
            <a:r>
              <a:rPr lang="en-US" baseline="0" dirty="0"/>
              <a:t>Maven Central, </a:t>
            </a:r>
          </a:p>
          <a:p>
            <a:pPr marL="850758" lvl="1" indent="-342900">
              <a:buFont typeface="+mj-lt"/>
              <a:buAutoNum type="arabicPeriod"/>
            </a:pPr>
            <a:r>
              <a:rPr lang="en-US" baseline="0" dirty="0" err="1"/>
              <a:t>GroupId</a:t>
            </a:r>
            <a:endParaRPr lang="en-US" baseline="0" dirty="0"/>
          </a:p>
          <a:p>
            <a:pPr marL="850758" lvl="1" indent="-342900">
              <a:buFont typeface="+mj-lt"/>
              <a:buAutoNum type="arabicPeriod"/>
            </a:pPr>
            <a:r>
              <a:rPr lang="en-US" baseline="0" dirty="0"/>
              <a:t>Based on </a:t>
            </a:r>
            <a:r>
              <a:rPr lang="en-US" baseline="0" dirty="0" err="1"/>
              <a:t>artifactId</a:t>
            </a:r>
            <a:endParaRPr lang="en-US" baseline="0" dirty="0"/>
          </a:p>
          <a:p>
            <a:pPr marL="850758" lvl="1" indent="-342900">
              <a:buFont typeface="+mj-lt"/>
              <a:buAutoNum type="arabicPeriod"/>
            </a:pPr>
            <a:r>
              <a:rPr lang="en-US" baseline="0" dirty="0" err="1"/>
              <a:t>VersionID</a:t>
            </a:r>
            <a:endParaRPr lang="en-US" baseline="0" dirty="0"/>
          </a:p>
          <a:p>
            <a:pPr marL="850758" lvl="1" indent="-342900">
              <a:buFont typeface="+mj-lt"/>
              <a:buAutoNum type="arabicPeriod"/>
            </a:pPr>
            <a:r>
              <a:rPr lang="en-US" baseline="0" dirty="0"/>
              <a:t>No need for private repositories and credentials in </a:t>
            </a:r>
            <a:r>
              <a:rPr lang="en-US" baseline="0" dirty="0" err="1"/>
              <a:t>settings.xml</a:t>
            </a:r>
            <a:endParaRPr lang="en-US" baseline="0" dirty="0"/>
          </a:p>
          <a:p>
            <a:pPr marL="342900" indent="-342900">
              <a:buFont typeface="+mj-lt"/>
              <a:buAutoNum type="arabicPeriod"/>
            </a:pPr>
            <a:r>
              <a:rPr lang="en-US" baseline="0" dirty="0"/>
              <a:t>Explain inheritance</a:t>
            </a:r>
          </a:p>
          <a:p>
            <a:pPr marL="850758" lvl="1" indent="-342900">
              <a:buFont typeface="+mj-lt"/>
              <a:buAutoNum type="arabicPeriod"/>
            </a:pPr>
            <a:r>
              <a:rPr lang="en-US" baseline="0" dirty="0"/>
              <a:t>Benefits</a:t>
            </a:r>
          </a:p>
          <a:p>
            <a:pPr marL="1358616" lvl="2" indent="-342900">
              <a:buFont typeface="+mj-lt"/>
              <a:buAutoNum type="arabicPeriod"/>
            </a:pPr>
            <a:r>
              <a:rPr lang="en-US" baseline="0" dirty="0"/>
              <a:t>Since common goals are specified at parent </a:t>
            </a:r>
            <a:r>
              <a:rPr lang="en-US" baseline="0" dirty="0" err="1"/>
              <a:t>pom</a:t>
            </a:r>
            <a:r>
              <a:rPr lang="en-US" baseline="0" dirty="0"/>
              <a:t>, there’s no need to specify them again at the </a:t>
            </a:r>
            <a:r>
              <a:rPr lang="en-US" baseline="0" dirty="0" err="1"/>
              <a:t>pom.xml</a:t>
            </a:r>
            <a:r>
              <a:rPr lang="en-US" baseline="0" dirty="0"/>
              <a:t> level – so, you can avoid duplicating plugins across 20 or 40 or whatever number of </a:t>
            </a:r>
            <a:r>
              <a:rPr lang="en-US" baseline="0" dirty="0" err="1"/>
              <a:t>pom.xmls</a:t>
            </a:r>
            <a:r>
              <a:rPr lang="en-US" baseline="0" dirty="0"/>
              <a:t> defined per API</a:t>
            </a:r>
          </a:p>
          <a:p>
            <a:pPr marL="1358616" lvl="2" indent="-342900">
              <a:buFont typeface="+mj-lt"/>
              <a:buAutoNum type="arabicPeriod"/>
            </a:pPr>
            <a:r>
              <a:rPr lang="en-US" baseline="0" dirty="0"/>
              <a:t>It also allows overriding any configuration if the behavior specified at the parent level does not apply at the child level</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43</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15716" rtl="0" eaLnBrk="1" fontAlgn="auto" latinLnBrk="0" hangingPunct="1">
              <a:lnSpc>
                <a:spcPct val="100000"/>
              </a:lnSpc>
              <a:spcBef>
                <a:spcPts val="0"/>
              </a:spcBef>
              <a:spcAft>
                <a:spcPts val="0"/>
              </a:spcAft>
              <a:buClrTx/>
              <a:buSzTx/>
              <a:buFontTx/>
              <a:buNone/>
              <a:tabLst/>
              <a:defRPr/>
            </a:pPr>
            <a:r>
              <a:rPr lang="en-US" sz="1400" dirty="0"/>
              <a:t>So, what are going to talk about today?</a:t>
            </a:r>
          </a:p>
          <a:p>
            <a:pPr marL="0" marR="0" indent="0" algn="l" defTabSz="1015716" rtl="0" eaLnBrk="1" fontAlgn="auto" latinLnBrk="0" hangingPunct="1">
              <a:lnSpc>
                <a:spcPct val="100000"/>
              </a:lnSpc>
              <a:spcBef>
                <a:spcPts val="0"/>
              </a:spcBef>
              <a:spcAft>
                <a:spcPts val="0"/>
              </a:spcAft>
              <a:buClrTx/>
              <a:buSzTx/>
              <a:buFontTx/>
              <a:buNone/>
              <a:tabLst/>
              <a:defRPr/>
            </a:pPr>
            <a:endParaRPr lang="en-US" sz="1400" dirty="0"/>
          </a:p>
          <a:p>
            <a:pPr marL="0" marR="0" indent="0" algn="l" defTabSz="1015716" rtl="0" eaLnBrk="1" fontAlgn="auto" latinLnBrk="0" hangingPunct="1">
              <a:lnSpc>
                <a:spcPct val="100000"/>
              </a:lnSpc>
              <a:spcBef>
                <a:spcPts val="0"/>
              </a:spcBef>
              <a:spcAft>
                <a:spcPts val="0"/>
              </a:spcAft>
              <a:buClrTx/>
              <a:buSzTx/>
              <a:buFontTx/>
              <a:buNone/>
              <a:tabLst/>
              <a:defRPr/>
            </a:pPr>
            <a:r>
              <a:rPr lang="en-US" sz="1400" b="1" dirty="0"/>
              <a:t>How did we get here?</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dirty="0"/>
              <a:t>We’re going to</a:t>
            </a:r>
            <a:r>
              <a:rPr lang="en-US" sz="1400" baseline="0" dirty="0"/>
              <a:t> </a:t>
            </a:r>
            <a:r>
              <a:rPr lang="en-US" sz="1400" dirty="0"/>
              <a:t>provide a little bit of context around</a:t>
            </a:r>
            <a:r>
              <a:rPr lang="en-US" sz="1400" baseline="0" dirty="0"/>
              <a:t> phases of the build process</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aseline="0" dirty="0"/>
              <a:t>Specifically, how build can quickly spin out of control and some of the techniques that developer teams can use to mitigate risks of build hell</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realize the importance of the life cycle, so you can continuously improve it, by eliminating waste (gaining 5% of efficiency)</a:t>
            </a:r>
            <a:endParaRPr lang="en-US" sz="1400" baseline="0" dirty="0"/>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sz="1400" dirty="0"/>
          </a:p>
          <a:p>
            <a:pPr marL="0" marR="0" indent="0" algn="l" defTabSz="1015716" rtl="0" eaLnBrk="1" fontAlgn="auto" latinLnBrk="0" hangingPunct="1">
              <a:lnSpc>
                <a:spcPct val="100000"/>
              </a:lnSpc>
              <a:spcBef>
                <a:spcPts val="0"/>
              </a:spcBef>
              <a:spcAft>
                <a:spcPts val="0"/>
              </a:spcAft>
              <a:buClrTx/>
              <a:buSzTx/>
              <a:buFont typeface="Arial"/>
              <a:buNone/>
              <a:tabLst/>
              <a:defRPr/>
            </a:pPr>
            <a:r>
              <a:rPr lang="en-US" sz="1400" b="1" dirty="0"/>
              <a:t>Section 1:</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dirty="0"/>
              <a:t>So, in section</a:t>
            </a:r>
            <a:r>
              <a:rPr lang="en-US" sz="1400" b="0" baseline="0" dirty="0"/>
              <a:t> #2 we’ll try to address the challenges by providing you with the tools to manage the lifecycle</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So, we’ll cover from basic to more advanced tools and techniques</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And explaining their differences</a:t>
            </a:r>
          </a:p>
          <a:p>
            <a:pPr marL="0" marR="0" indent="0" algn="l" defTabSz="1015716" rtl="0" eaLnBrk="1" fontAlgn="auto" latinLnBrk="0" hangingPunct="1">
              <a:lnSpc>
                <a:spcPct val="100000"/>
              </a:lnSpc>
              <a:spcBef>
                <a:spcPts val="0"/>
              </a:spcBef>
              <a:spcAft>
                <a:spcPts val="0"/>
              </a:spcAft>
              <a:buClrTx/>
              <a:buSzTx/>
              <a:buFont typeface="Arial"/>
              <a:buNone/>
              <a:tabLst/>
              <a:defRPr/>
            </a:pPr>
            <a:r>
              <a:rPr lang="en-US" sz="1400" b="1" baseline="0" dirty="0"/>
              <a:t>Section 2:</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We will cover complementary tools that address other phases of the lifecycle</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sz="1400" b="0" baseline="0" dirty="0"/>
          </a:p>
          <a:p>
            <a:pPr marL="0" marR="0" indent="0" algn="l" defTabSz="1015716" rtl="0" eaLnBrk="1" fontAlgn="auto" latinLnBrk="0" hangingPunct="1">
              <a:lnSpc>
                <a:spcPct val="100000"/>
              </a:lnSpc>
              <a:spcBef>
                <a:spcPts val="0"/>
              </a:spcBef>
              <a:spcAft>
                <a:spcPts val="0"/>
              </a:spcAft>
              <a:buClrTx/>
              <a:buSzTx/>
              <a:buFont typeface="Arial"/>
              <a:buNone/>
              <a:tabLst/>
              <a:defRPr/>
            </a:pPr>
            <a:r>
              <a:rPr lang="en-US" sz="1400" b="1" baseline="0" dirty="0"/>
              <a:t>Take it to the next level:</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 I'm going to try to bring most of the techniques talk how to bring everything home </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sz="1400" b="0" baseline="0" dirty="0"/>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Functional Testing:</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sz="1400" b="0" baseline="0" dirty="0"/>
              <a:t>- Tools that you have a available for functional testing</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sz="1400" b="0"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3</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Profiles</a:t>
            </a:r>
          </a:p>
          <a:p>
            <a:pPr marL="850758" lvl="1" indent="-342900">
              <a:buFont typeface="+mj-lt"/>
              <a:buAutoNum type="arabicPeriod"/>
            </a:pPr>
            <a:r>
              <a:rPr lang="en-US" dirty="0"/>
              <a:t>Profiles are meant to address configuration</a:t>
            </a:r>
            <a:r>
              <a:rPr lang="en-US" baseline="0" dirty="0"/>
              <a:t> changes between environments </a:t>
            </a:r>
            <a:r>
              <a:rPr lang="en-US" baseline="0" dirty="0" err="1"/>
              <a:t>e.g.Test</a:t>
            </a:r>
            <a:r>
              <a:rPr lang="en-US" baseline="0" dirty="0"/>
              <a:t> and Prod environments most likely run </a:t>
            </a:r>
          </a:p>
          <a:p>
            <a:pPr marL="342900" lvl="0" indent="-342900">
              <a:buFont typeface="+mj-lt"/>
              <a:buAutoNum type="arabicPeriod"/>
            </a:pPr>
            <a:r>
              <a:rPr lang="en-US" dirty="0" err="1"/>
              <a:t>Defaul</a:t>
            </a:r>
            <a:r>
              <a:rPr lang="en-US" dirty="0"/>
              <a:t> </a:t>
            </a:r>
            <a:r>
              <a:rPr lang="en-US" dirty="0" err="1"/>
              <a:t>hosturl</a:t>
            </a:r>
            <a:r>
              <a:rPr lang="en-US" dirty="0"/>
              <a:t>:</a:t>
            </a:r>
          </a:p>
          <a:p>
            <a:pPr marL="850758" lvl="1" indent="-342900">
              <a:buFont typeface="+mj-lt"/>
              <a:buAutoNum type="arabicPeriod"/>
            </a:pPr>
            <a:r>
              <a:rPr lang="en-US" dirty="0"/>
              <a:t>The current value is valid for Apigee Cloud Environment. For</a:t>
            </a:r>
            <a:r>
              <a:rPr lang="en-US" baseline="0" dirty="0"/>
              <a:t> on premise environments this value should be modified with your hostname</a:t>
            </a:r>
          </a:p>
          <a:p>
            <a:pPr marL="850758" lvl="1"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44</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Note reference to shared-</a:t>
            </a:r>
            <a:r>
              <a:rPr lang="en-US" baseline="0" dirty="0" err="1"/>
              <a:t>pom.xml</a:t>
            </a:r>
            <a:endParaRPr lang="en-US" baseline="0" dirty="0"/>
          </a:p>
          <a:p>
            <a:pPr marL="342900" indent="-342900">
              <a:buFont typeface="+mj-lt"/>
              <a:buAutoNum type="arabicPeriod"/>
            </a:pPr>
            <a:r>
              <a:rPr lang="en-US" baseline="0" dirty="0"/>
              <a:t>API Name is the name which will be created under the Gateway under APIs</a:t>
            </a:r>
          </a:p>
          <a:p>
            <a:pPr marL="342900" indent="-342900">
              <a:buFont typeface="+mj-lt"/>
              <a:buAutoNum type="arabicPeriod"/>
            </a:pPr>
            <a:r>
              <a:rPr lang="en-US" baseline="0" dirty="0"/>
              <a:t>Note Profile inheriting from share-</a:t>
            </a:r>
            <a:r>
              <a:rPr lang="en-US" baseline="0" dirty="0" err="1"/>
              <a:t>pom.xml</a:t>
            </a:r>
            <a:endParaRPr lang="en-US" baseline="0" dirty="0"/>
          </a:p>
          <a:p>
            <a:pPr marL="342900" indent="-342900">
              <a:buFont typeface="+mj-lt"/>
              <a:buAutoNum type="arabicPeriod"/>
            </a:pPr>
            <a:r>
              <a:rPr lang="en-US" baseline="0" dirty="0" err="1"/>
              <a:t>Jmeter</a:t>
            </a:r>
            <a:r>
              <a:rPr lang="en-US" baseline="0" dirty="0"/>
              <a:t> plugin enables to run </a:t>
            </a:r>
            <a:r>
              <a:rPr lang="en-US" baseline="0" dirty="0" err="1"/>
              <a:t>Jmeter</a:t>
            </a:r>
            <a:r>
              <a:rPr lang="en-US" baseline="0" dirty="0"/>
              <a:t> scripts directly to run directly from the build/deployment script</a:t>
            </a:r>
          </a:p>
          <a:p>
            <a:pPr marL="850758" lvl="1" indent="-342900">
              <a:buFont typeface="+mj-lt"/>
              <a:buAutoNum type="arabicPeriod"/>
            </a:pPr>
            <a:r>
              <a:rPr lang="en-US" baseline="0" dirty="0"/>
              <a:t>Note </a:t>
            </a:r>
            <a:r>
              <a:rPr lang="en-US" baseline="0" dirty="0" err="1"/>
              <a:t>skipTests</a:t>
            </a:r>
            <a:r>
              <a:rPr lang="en-US" baseline="0" dirty="0"/>
              <a:t> parameter. This prevent the deployment script to run test</a:t>
            </a:r>
          </a:p>
          <a:p>
            <a:pPr marL="850758" lvl="1" indent="-342900">
              <a:buFont typeface="+mj-lt"/>
              <a:buAutoNum type="arabicPeriod"/>
            </a:pPr>
            <a:r>
              <a:rPr lang="en-US" baseline="0" dirty="0"/>
              <a:t>Note environment based parameters. E.g. Sample data for the </a:t>
            </a:r>
            <a:r>
              <a:rPr lang="en-US" baseline="0" dirty="0" err="1"/>
              <a:t>csv</a:t>
            </a:r>
            <a:r>
              <a:rPr lang="en-US" baseline="0" dirty="0"/>
              <a:t> file is specific for DEV environment. Same for the number of threads (</a:t>
            </a:r>
            <a:r>
              <a:rPr lang="en-US" baseline="0" dirty="0" err="1"/>
              <a:t>threadNum</a:t>
            </a:r>
            <a:r>
              <a:rPr lang="en-US" baseline="0" dirty="0"/>
              <a:t>), </a:t>
            </a:r>
            <a:r>
              <a:rPr lang="en-US" baseline="0" dirty="0" err="1"/>
              <a:t>rampUpPeriodSecs</a:t>
            </a:r>
            <a:r>
              <a:rPr lang="en-US" baseline="0" dirty="0"/>
              <a:t>, and </a:t>
            </a:r>
            <a:r>
              <a:rPr lang="en-US" baseline="0" dirty="0" err="1"/>
              <a:t>loopCount</a:t>
            </a:r>
            <a:endParaRPr lang="en-US" baseline="0" dirty="0"/>
          </a:p>
          <a:p>
            <a:pPr marL="1358616" lvl="2" indent="-342900">
              <a:buFont typeface="+mj-lt"/>
              <a:buAutoNum type="arabicPeriod"/>
            </a:pPr>
            <a:r>
              <a:rPr lang="en-US" baseline="0" dirty="0"/>
              <a:t>So, profiles as you can see are very powerful by setting environment specific variables</a:t>
            </a:r>
          </a:p>
          <a:p>
            <a:pPr marL="342900" lvl="0" indent="-342900">
              <a:buFont typeface="+mj-lt"/>
              <a:buAutoNum type="arabicPeriod"/>
            </a:pPr>
            <a:endParaRPr lang="en-US" baseline="0" dirty="0"/>
          </a:p>
          <a:p>
            <a:pPr marL="1358616" lvl="2" indent="-342900">
              <a:buFont typeface="+mj-lt"/>
              <a:buAutoNum type="arabicPeriod"/>
            </a:pPr>
            <a:endParaRPr lang="en-US" baseline="0" dirty="0"/>
          </a:p>
          <a:p>
            <a:pPr marL="850758" lvl="1"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45</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mj-lt"/>
              <a:buAutoNum type="arabicPeriod"/>
            </a:pPr>
            <a:r>
              <a:rPr lang="en-US" dirty="0"/>
              <a:t>Full support of </a:t>
            </a:r>
            <a:r>
              <a:rPr lang="en-US" dirty="0" err="1"/>
              <a:t>Xpath</a:t>
            </a:r>
            <a:r>
              <a:rPr lang="en-US" baseline="0" dirty="0"/>
              <a:t> see Header[@name=ENV] search expression</a:t>
            </a:r>
          </a:p>
          <a:p>
            <a:pPr marL="342900" lvl="0" indent="-342900">
              <a:buFont typeface="+mj-lt"/>
              <a:buAutoNum type="arabicPeriod"/>
            </a:pPr>
            <a:r>
              <a:rPr lang="en-US" baseline="0" dirty="0"/>
              <a:t>Security:</a:t>
            </a:r>
          </a:p>
          <a:p>
            <a:pPr marL="342900" lvl="0" indent="-342900">
              <a:buFont typeface="+mj-lt"/>
              <a:buAutoNum type="arabicPeriod"/>
            </a:pPr>
            <a:r>
              <a:rPr lang="en-US" baseline="0" dirty="0"/>
              <a:t>- No keys, no secrets</a:t>
            </a:r>
          </a:p>
          <a:p>
            <a:pPr marL="342900" lvl="0" indent="-342900">
              <a:buFont typeface="+mj-lt"/>
              <a:buAutoNum type="arabicPeriod"/>
            </a:pPr>
            <a:r>
              <a:rPr lang="en-US" baseline="0" dirty="0"/>
              <a:t>- Use KVM instead if MD5 verification is required. So the same file signature matches</a:t>
            </a:r>
          </a:p>
          <a:p>
            <a:pPr marL="342900" lvl="0" indent="-342900">
              <a:buFont typeface="+mj-lt"/>
              <a:buAutoNum type="arabicPeriod"/>
            </a:pPr>
            <a:r>
              <a:rPr lang="en-US" baseline="0" dirty="0"/>
              <a:t>Do:</a:t>
            </a:r>
          </a:p>
          <a:p>
            <a:pPr marL="342900" lvl="0" indent="-342900">
              <a:buFont typeface="+mj-lt"/>
              <a:buAutoNum type="arabicPeriod"/>
            </a:pPr>
            <a:r>
              <a:rPr lang="en-US" baseline="0" dirty="0"/>
              <a:t>- Reassign targets</a:t>
            </a:r>
          </a:p>
          <a:p>
            <a:pPr marL="342900" lvl="0" indent="-342900">
              <a:buFont typeface="+mj-lt"/>
              <a:buAutoNum type="arabicPeriod"/>
            </a:pPr>
            <a:r>
              <a:rPr lang="en-US" baseline="0" dirty="0"/>
              <a:t>- </a:t>
            </a:r>
          </a:p>
        </p:txBody>
      </p:sp>
      <p:sp>
        <p:nvSpPr>
          <p:cNvPr id="4" name="Slide Number Placeholder 3"/>
          <p:cNvSpPr>
            <a:spLocks noGrp="1"/>
          </p:cNvSpPr>
          <p:nvPr>
            <p:ph type="sldNum" sz="quarter" idx="10"/>
          </p:nvPr>
        </p:nvSpPr>
        <p:spPr/>
        <p:txBody>
          <a:bodyPr/>
          <a:lstStyle/>
          <a:p>
            <a:fld id="{3528E766-D65B-A946-AB93-E463F7094F33}" type="slidenum">
              <a:rPr lang="en-US" smtClean="0"/>
              <a:t>46</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Demo with no </a:t>
            </a:r>
            <a:r>
              <a:rPr lang="en-US" dirty="0" err="1"/>
              <a:t>skipTests</a:t>
            </a:r>
            <a:r>
              <a:rPr lang="en-US" dirty="0"/>
              <a:t> arguments</a:t>
            </a:r>
          </a:p>
          <a:p>
            <a:pPr marL="793608" lvl="1" indent="-285750">
              <a:buFont typeface="Arial"/>
              <a:buChar char="•"/>
            </a:pPr>
            <a:r>
              <a:rPr lang="en-US" dirty="0"/>
              <a:t>Notice passing username</a:t>
            </a:r>
            <a:r>
              <a:rPr lang="en-US" baseline="0" dirty="0"/>
              <a:t> and password as environment variables. You don’t want to expose your credentials storing them in you source control repository</a:t>
            </a:r>
          </a:p>
          <a:p>
            <a:pPr marL="793608" lvl="1" indent="-285750">
              <a:buFont typeface="Arial"/>
              <a:buChar char="•"/>
            </a:pPr>
            <a:r>
              <a:rPr lang="en-US" baseline="0" dirty="0"/>
              <a:t>Notice I passed –</a:t>
            </a:r>
            <a:r>
              <a:rPr lang="en-US" baseline="0" dirty="0" err="1"/>
              <a:t>Dorg</a:t>
            </a:r>
            <a:r>
              <a:rPr lang="en-US" baseline="0" dirty="0"/>
              <a:t>=</a:t>
            </a:r>
            <a:r>
              <a:rPr lang="en-US" baseline="0" dirty="0" err="1"/>
              <a:t>testmyapi</a:t>
            </a:r>
            <a:r>
              <a:rPr lang="en-US" baseline="0" dirty="0"/>
              <a:t>, in case you want to target an organization different than the default one specified in </a:t>
            </a:r>
            <a:r>
              <a:rPr lang="en-US" baseline="0" dirty="0" err="1"/>
              <a:t>pom.xml</a:t>
            </a:r>
            <a:endParaRPr lang="en-US" dirty="0"/>
          </a:p>
          <a:p>
            <a:pPr marL="285750" indent="-285750">
              <a:buFont typeface="Arial"/>
              <a:buChar char="•"/>
            </a:pPr>
            <a:r>
              <a:rPr lang="en-US" dirty="0" err="1"/>
              <a:t>Config.json</a:t>
            </a:r>
            <a:r>
              <a:rPr lang="en-US" dirty="0"/>
              <a:t> to be explained in the</a:t>
            </a:r>
            <a:r>
              <a:rPr lang="en-US" baseline="0" dirty="0"/>
              <a:t> next steps</a:t>
            </a:r>
          </a:p>
          <a:p>
            <a:pPr marL="285750" indent="-285750">
              <a:buFont typeface="Arial"/>
              <a:buChar char="•"/>
            </a:pPr>
            <a:r>
              <a:rPr lang="en-US" dirty="0"/>
              <a:t>Tests with</a:t>
            </a:r>
            <a:r>
              <a:rPr lang="en-US" baseline="0" dirty="0"/>
              <a:t> </a:t>
            </a:r>
            <a:r>
              <a:rPr lang="en-US" baseline="0" dirty="0" err="1"/>
              <a:t>Jmeter</a:t>
            </a:r>
            <a:r>
              <a:rPr lang="en-US" baseline="0" dirty="0"/>
              <a:t> to be explained in the next steps</a:t>
            </a:r>
          </a:p>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47</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Demo with no </a:t>
            </a:r>
            <a:r>
              <a:rPr lang="en-US" dirty="0" err="1"/>
              <a:t>skipTests</a:t>
            </a:r>
            <a:r>
              <a:rPr lang="en-US" dirty="0"/>
              <a:t> arguments</a:t>
            </a:r>
          </a:p>
          <a:p>
            <a:pPr marL="793608" lvl="1" indent="-285750">
              <a:buFont typeface="Arial"/>
              <a:buChar char="•"/>
            </a:pPr>
            <a:r>
              <a:rPr lang="en-US" dirty="0"/>
              <a:t>Notice passing username</a:t>
            </a:r>
            <a:r>
              <a:rPr lang="en-US" baseline="0" dirty="0"/>
              <a:t> and password as environment variables. You don’t want to expose your credentials storing them in you source control repository</a:t>
            </a:r>
          </a:p>
          <a:p>
            <a:pPr marL="793608" lvl="1" indent="-285750">
              <a:buFont typeface="Arial"/>
              <a:buChar char="•"/>
            </a:pPr>
            <a:r>
              <a:rPr lang="en-US" baseline="0" dirty="0"/>
              <a:t>Notice I passed –</a:t>
            </a:r>
            <a:r>
              <a:rPr lang="en-US" baseline="0" dirty="0" err="1"/>
              <a:t>Dorg</a:t>
            </a:r>
            <a:r>
              <a:rPr lang="en-US" baseline="0" dirty="0"/>
              <a:t>=</a:t>
            </a:r>
            <a:r>
              <a:rPr lang="en-US" baseline="0" dirty="0" err="1"/>
              <a:t>testmyapi</a:t>
            </a:r>
            <a:r>
              <a:rPr lang="en-US" baseline="0" dirty="0"/>
              <a:t>, in case you want to target an organization different than the default one specified in </a:t>
            </a:r>
            <a:r>
              <a:rPr lang="en-US" baseline="0" dirty="0" err="1"/>
              <a:t>pom.xml</a:t>
            </a:r>
            <a:endParaRPr lang="en-US" dirty="0"/>
          </a:p>
          <a:p>
            <a:pPr marL="285750" indent="-285750">
              <a:buFont typeface="Arial"/>
              <a:buChar char="•"/>
            </a:pPr>
            <a:r>
              <a:rPr lang="en-US" dirty="0" err="1"/>
              <a:t>Config.json</a:t>
            </a:r>
            <a:r>
              <a:rPr lang="en-US" dirty="0"/>
              <a:t> to be explained in the</a:t>
            </a:r>
            <a:r>
              <a:rPr lang="en-US" baseline="0" dirty="0"/>
              <a:t> next steps</a:t>
            </a:r>
          </a:p>
          <a:p>
            <a:pPr marL="285750" indent="-285750">
              <a:buFont typeface="Arial"/>
              <a:buChar char="•"/>
            </a:pPr>
            <a:r>
              <a:rPr lang="en-US" dirty="0"/>
              <a:t>Tests with</a:t>
            </a:r>
            <a:r>
              <a:rPr lang="en-US" baseline="0" dirty="0"/>
              <a:t> </a:t>
            </a:r>
            <a:r>
              <a:rPr lang="en-US" baseline="0" dirty="0" err="1"/>
              <a:t>Jmeter</a:t>
            </a:r>
            <a:r>
              <a:rPr lang="en-US" baseline="0" dirty="0"/>
              <a:t> to be explained in the next steps</a:t>
            </a:r>
          </a:p>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48</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Demo with no </a:t>
            </a:r>
            <a:r>
              <a:rPr lang="en-US" dirty="0" err="1"/>
              <a:t>skipTests</a:t>
            </a:r>
            <a:r>
              <a:rPr lang="en-US" dirty="0"/>
              <a:t> arguments</a:t>
            </a:r>
          </a:p>
          <a:p>
            <a:pPr marL="793608" lvl="1" indent="-285750">
              <a:buFont typeface="Arial"/>
              <a:buChar char="•"/>
            </a:pPr>
            <a:r>
              <a:rPr lang="en-US" dirty="0"/>
              <a:t>Notice passing username</a:t>
            </a:r>
            <a:r>
              <a:rPr lang="en-US" baseline="0" dirty="0"/>
              <a:t> and password as environment variables. You don’t want to expose your credentials storing them in you source control repository</a:t>
            </a:r>
          </a:p>
          <a:p>
            <a:pPr marL="793608" lvl="1" indent="-285750">
              <a:buFont typeface="Arial"/>
              <a:buChar char="•"/>
            </a:pPr>
            <a:r>
              <a:rPr lang="en-US" baseline="0" dirty="0"/>
              <a:t>Notice I passed –</a:t>
            </a:r>
            <a:r>
              <a:rPr lang="en-US" baseline="0" dirty="0" err="1"/>
              <a:t>Dorg</a:t>
            </a:r>
            <a:r>
              <a:rPr lang="en-US" baseline="0" dirty="0"/>
              <a:t>=</a:t>
            </a:r>
            <a:r>
              <a:rPr lang="en-US" baseline="0" dirty="0" err="1"/>
              <a:t>testmyapi</a:t>
            </a:r>
            <a:r>
              <a:rPr lang="en-US" baseline="0" dirty="0"/>
              <a:t>, in case you want to target an organization different than the default one specified in </a:t>
            </a:r>
            <a:r>
              <a:rPr lang="en-US" baseline="0" dirty="0" err="1"/>
              <a:t>pom.xml</a:t>
            </a:r>
            <a:endParaRPr lang="en-US" dirty="0"/>
          </a:p>
          <a:p>
            <a:pPr marL="285750" indent="-285750">
              <a:buFont typeface="Arial"/>
              <a:buChar char="•"/>
            </a:pPr>
            <a:r>
              <a:rPr lang="en-US" dirty="0" err="1"/>
              <a:t>Config.json</a:t>
            </a:r>
            <a:r>
              <a:rPr lang="en-US" dirty="0"/>
              <a:t> to be explained in the</a:t>
            </a:r>
            <a:r>
              <a:rPr lang="en-US" baseline="0" dirty="0"/>
              <a:t> next steps</a:t>
            </a:r>
          </a:p>
          <a:p>
            <a:pPr marL="285750" indent="-285750">
              <a:buFont typeface="Arial"/>
              <a:buChar char="•"/>
            </a:pPr>
            <a:r>
              <a:rPr lang="en-US" dirty="0"/>
              <a:t>Tests with</a:t>
            </a:r>
            <a:r>
              <a:rPr lang="en-US" baseline="0" dirty="0"/>
              <a:t> </a:t>
            </a:r>
            <a:r>
              <a:rPr lang="en-US" baseline="0" dirty="0" err="1"/>
              <a:t>Jmeter</a:t>
            </a:r>
            <a:r>
              <a:rPr lang="en-US" baseline="0" dirty="0"/>
              <a:t> to be explained in the next steps</a:t>
            </a:r>
          </a:p>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49</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If you notice,</a:t>
            </a:r>
            <a:r>
              <a:rPr lang="en-US" baseline="0" dirty="0"/>
              <a:t> we’re using the same command that was used prior when running maven install for deployment. Except that we’re enabling a new plugin in the process to resolve fragments into actual code</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50</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sz="1400" dirty="0">
                <a:solidFill>
                  <a:schemeClr val="tx1"/>
                </a:solidFill>
                <a:cs typeface="Century Gothic"/>
              </a:rPr>
              <a:t>First-Time setup and get to the source</a:t>
            </a:r>
          </a:p>
          <a:p>
            <a:pPr marL="850758" marR="0" lvl="2"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You had your first encounter with the Apigee Plugin by first setting up your</a:t>
            </a:r>
            <a:r>
              <a:rPr lang="en-US" baseline="0" dirty="0">
                <a:solidFill>
                  <a:schemeClr val="tx1"/>
                </a:solidFill>
                <a:cs typeface="Century Gothic"/>
              </a:rPr>
              <a:t> environment and cloning the </a:t>
            </a:r>
            <a:r>
              <a:rPr lang="en-US" baseline="0" dirty="0" err="1">
                <a:solidFill>
                  <a:schemeClr val="tx1"/>
                </a:solidFill>
                <a:cs typeface="Century Gothic"/>
              </a:rPr>
              <a:t>github</a:t>
            </a:r>
            <a:r>
              <a:rPr lang="en-US" baseline="0" dirty="0">
                <a:solidFill>
                  <a:schemeClr val="tx1"/>
                </a:solidFill>
                <a:cs typeface="Century Gothic"/>
              </a:rPr>
              <a:t> repo</a:t>
            </a:r>
            <a:endParaRPr lang="en-US" dirty="0">
              <a:solidFill>
                <a:schemeClr val="tx1"/>
              </a:solidFill>
              <a:cs typeface="Century Gothic"/>
            </a:endParaRPr>
          </a:p>
          <a:p>
            <a:pPr marL="850758" lvl="1" indent="-342900">
              <a:buFont typeface="+mj-lt"/>
              <a:buAutoNum type="arabicPeriod"/>
            </a:pPr>
            <a:r>
              <a:rPr lang="en-US" dirty="0"/>
              <a:t>As we tested there were zero dependencies with private</a:t>
            </a:r>
            <a:r>
              <a:rPr lang="en-US" baseline="0" dirty="0"/>
              <a:t> repos</a:t>
            </a:r>
          </a:p>
          <a:p>
            <a:pPr marL="342900" lvl="0" indent="-342900">
              <a:buFont typeface="+mj-lt"/>
              <a:buAutoNum type="arabicPeriod"/>
            </a:pPr>
            <a:r>
              <a:rPr lang="en-US" dirty="0">
                <a:solidFill>
                  <a:schemeClr val="tx1"/>
                </a:solidFill>
                <a:cs typeface="Century Gothic"/>
              </a:rPr>
              <a:t>Start with the right API structure</a:t>
            </a: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To identify the key elements</a:t>
            </a:r>
            <a:r>
              <a:rPr lang="en-US" baseline="0" dirty="0">
                <a:solidFill>
                  <a:schemeClr val="tx1"/>
                </a:solidFill>
                <a:cs typeface="Century Gothic"/>
              </a:rPr>
              <a:t> of the API bundle and where they reside in the folder structure</a:t>
            </a:r>
            <a:endParaRPr lang="en-US" dirty="0">
              <a:solidFill>
                <a:schemeClr val="tx1"/>
              </a:solidFill>
              <a:cs typeface="Century Gothic"/>
            </a:endParaRP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So,</a:t>
            </a:r>
            <a:r>
              <a:rPr lang="en-US" baseline="0" dirty="0">
                <a:solidFill>
                  <a:schemeClr val="tx1"/>
                </a:solidFill>
                <a:cs typeface="Century Gothic"/>
              </a:rPr>
              <a:t> you can f</a:t>
            </a:r>
            <a:r>
              <a:rPr lang="en-US" dirty="0">
                <a:solidFill>
                  <a:schemeClr val="tx1"/>
                </a:solidFill>
                <a:cs typeface="Century Gothic"/>
              </a:rPr>
              <a:t>ollow best practices by defining the API structure from the get go. Since</a:t>
            </a:r>
            <a:r>
              <a:rPr lang="en-US" baseline="0" dirty="0">
                <a:solidFill>
                  <a:schemeClr val="tx1"/>
                </a:solidFill>
                <a:cs typeface="Century Gothic"/>
              </a:rPr>
              <a:t> you’re going to use continually use this structure for multiple APIs, eventually you’ll implement more API bundles and troubleshoot them, so it highly recommended to become intimately familiar with it.</a:t>
            </a:r>
            <a:endParaRPr lang="en-US" dirty="0">
              <a:solidFill>
                <a:schemeClr val="tx1"/>
              </a:solidFill>
              <a:cs typeface="Century Gothic"/>
            </a:endParaRP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Introduced share-</a:t>
            </a:r>
            <a:r>
              <a:rPr lang="en-US" dirty="0" err="1">
                <a:solidFill>
                  <a:schemeClr val="tx1"/>
                </a:solidFill>
                <a:cs typeface="Century Gothic"/>
              </a:rPr>
              <a:t>pom.xml</a:t>
            </a:r>
            <a:r>
              <a:rPr lang="en-US" baseline="0" dirty="0">
                <a:solidFill>
                  <a:schemeClr val="tx1"/>
                </a:solidFill>
                <a:cs typeface="Century Gothic"/>
              </a:rPr>
              <a:t> to provide an example of aggregation in terms configuration, by declaring common configuration in a single place</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cs typeface="Century Gothic"/>
              </a:rPr>
              <a:t>We also introduced API </a:t>
            </a:r>
            <a:r>
              <a:rPr lang="en-US" baseline="0" dirty="0" err="1">
                <a:solidFill>
                  <a:schemeClr val="tx1"/>
                </a:solidFill>
                <a:cs typeface="Century Gothic"/>
              </a:rPr>
              <a:t>pom.xml</a:t>
            </a:r>
            <a:r>
              <a:rPr lang="en-US" baseline="0" dirty="0">
                <a:solidFill>
                  <a:schemeClr val="tx1"/>
                </a:solidFill>
                <a:cs typeface="Century Gothic"/>
              </a:rPr>
              <a:t> </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Apply inheritance</a:t>
            </a:r>
          </a:p>
          <a:p>
            <a:pPr marL="850758" lvl="1" indent="-342900">
              <a:buFont typeface="+mj-lt"/>
              <a:buAutoNum type="arabicPeriod"/>
            </a:pPr>
            <a:r>
              <a:rPr lang="en-US" dirty="0"/>
              <a:t>T</a:t>
            </a:r>
            <a:r>
              <a:rPr lang="en-US" baseline="0" dirty="0"/>
              <a:t>o avoid duplication and better maintainability</a:t>
            </a:r>
          </a:p>
          <a:p>
            <a:pPr marL="342900" lvl="0" indent="-342900">
              <a:buFont typeface="+mj-lt"/>
              <a:buAutoNum type="arabicPeriod"/>
            </a:pPr>
            <a:endParaRPr lang="en-US" baseline="0" dirty="0"/>
          </a:p>
          <a:p>
            <a:pPr marL="850758" lvl="1"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51</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DIEGO</a:t>
            </a:r>
            <a:r>
              <a:rPr lang="en-US" baseline="0" dirty="0"/>
              <a:t> – </a:t>
            </a:r>
          </a:p>
          <a:p>
            <a:pPr marL="285750" indent="-285750">
              <a:buFont typeface="Arial"/>
              <a:buChar char="•"/>
            </a:pPr>
            <a:r>
              <a:rPr lang="en-US" baseline="0" dirty="0"/>
              <a:t>So, before diving deeper into technical aspects, let’s talk a little bit about the current state of the build and deployment process</a:t>
            </a:r>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52</a:t>
            </a:fld>
            <a:endParaRPr lang="en-US" dirty="0"/>
          </a:p>
        </p:txBody>
      </p:sp>
    </p:spTree>
    <p:extLst>
      <p:ext uri="{BB962C8B-B14F-4D97-AF65-F5344CB8AC3E}">
        <p14:creationId xmlns:p14="http://schemas.microsoft.com/office/powerpoint/2010/main" val="42456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r>
              <a:rPr lang="en-US" dirty="0"/>
              <a:t>The</a:t>
            </a:r>
            <a:r>
              <a:rPr lang="en-US" baseline="0" dirty="0"/>
              <a:t> next plugin that we’re going talk about is the Proxy Dependency Maven Plugin:</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it’s common and a good practice that code gets reused by multiple </a:t>
            </a:r>
            <a:r>
              <a:rPr lang="en-US" baseline="0" dirty="0" err="1"/>
              <a:t>api</a:t>
            </a:r>
            <a:r>
              <a:rPr lang="en-US" baseline="0" dirty="0"/>
              <a:t> bundles</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In fact, the last thing you want to happen is that members of your team write code that someone else already did</a:t>
            </a:r>
          </a:p>
          <a:p>
            <a:pPr marL="793608" lvl="1" indent="-285750">
              <a:buFont typeface="Arial"/>
              <a:buChar char="•"/>
            </a:pPr>
            <a:r>
              <a:rPr lang="en-US" baseline="0" dirty="0"/>
              <a:t>However, the problem with code duplication becomes more obvious when the code is replicated once, twice, thrice and so on</a:t>
            </a:r>
          </a:p>
          <a:p>
            <a:pPr marL="793608" lvl="1" indent="-285750">
              <a:buFont typeface="Arial"/>
              <a:buChar char="•"/>
            </a:pPr>
            <a:r>
              <a:rPr lang="en-US" baseline="0" dirty="0"/>
              <a:t>Until someone realizes that the code replicated x number of times contained a bug, the 20 copies of the original solutions are also now broken</a:t>
            </a:r>
          </a:p>
          <a:p>
            <a:pPr marL="793608" lvl="1" indent="-285750">
              <a:buFont typeface="Arial"/>
              <a:buChar char="•"/>
            </a:pPr>
            <a:r>
              <a:rPr lang="en-US" baseline="0" dirty="0"/>
              <a:t>Enter Proxy Dependency Maven Plugin</a:t>
            </a:r>
          </a:p>
          <a:p>
            <a:pPr marL="285750" lvl="0" indent="-285750">
              <a:buFont typeface="Arial"/>
              <a:buChar char="•"/>
            </a:pPr>
            <a:r>
              <a:rPr lang="en-US" dirty="0"/>
              <a:t>In fact, between 60 to</a:t>
            </a:r>
            <a:r>
              <a:rPr lang="en-US" baseline="0" dirty="0"/>
              <a:t> 80% of the code/logic of a</a:t>
            </a:r>
            <a:r>
              <a:rPr lang="en-US" dirty="0"/>
              <a:t>ny</a:t>
            </a:r>
            <a:r>
              <a:rPr lang="en-US" baseline="0" dirty="0"/>
              <a:t> given customer</a:t>
            </a:r>
          </a:p>
          <a:p>
            <a:pPr marL="793608" lvl="1" indent="-285750">
              <a:buFont typeface="Arial"/>
              <a:buChar char="•"/>
            </a:pPr>
            <a:r>
              <a:rPr lang="en-US" baseline="0" dirty="0"/>
              <a:t>Code duplication can lead to maintenance hell</a:t>
            </a:r>
          </a:p>
          <a:p>
            <a:pPr marL="793608" lvl="1" indent="-285750">
              <a:buFont typeface="Arial"/>
              <a:buChar char="•"/>
            </a:pPr>
            <a:endParaRPr lang="en-US"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54</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DIEGO</a:t>
            </a:r>
            <a:r>
              <a:rPr lang="en-US" baseline="0" dirty="0"/>
              <a:t> – </a:t>
            </a:r>
          </a:p>
          <a:p>
            <a:pPr marL="285750" indent="-285750">
              <a:buFont typeface="Arial"/>
              <a:buChar char="•"/>
            </a:pPr>
            <a:r>
              <a:rPr lang="en-US" baseline="0" dirty="0"/>
              <a:t>So, before diving deeper into technical aspects, let’s talk a little bit about the current state of the build and deployment process</a:t>
            </a:r>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4</a:t>
            </a:fld>
            <a:endParaRPr lang="en-US" dirty="0"/>
          </a:p>
        </p:txBody>
      </p:sp>
    </p:spTree>
    <p:extLst>
      <p:ext uri="{BB962C8B-B14F-4D97-AF65-F5344CB8AC3E}">
        <p14:creationId xmlns:p14="http://schemas.microsoft.com/office/powerpoint/2010/main" val="42456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endParaRPr lang="en-US"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55</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endParaRPr lang="en-US"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56</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r>
              <a:rPr lang="en-US" dirty="0"/>
              <a:t>Between 60 to</a:t>
            </a:r>
            <a:r>
              <a:rPr lang="en-US" baseline="0" dirty="0"/>
              <a:t> 80% of the code/logic of a</a:t>
            </a:r>
            <a:r>
              <a:rPr lang="en-US" dirty="0"/>
              <a:t>ny</a:t>
            </a:r>
            <a:r>
              <a:rPr lang="en-US" baseline="0" dirty="0"/>
              <a:t> given customer</a:t>
            </a:r>
          </a:p>
          <a:p>
            <a:pPr marL="793608" lvl="1" indent="-285750">
              <a:buFont typeface="Arial"/>
              <a:buChar char="•"/>
            </a:pPr>
            <a:r>
              <a:rPr lang="en-US" baseline="0" dirty="0"/>
              <a:t>Code duplication can lead to maintenance hell</a:t>
            </a:r>
          </a:p>
        </p:txBody>
      </p:sp>
      <p:sp>
        <p:nvSpPr>
          <p:cNvPr id="4" name="Slide Number Placeholder 3"/>
          <p:cNvSpPr>
            <a:spLocks noGrp="1"/>
          </p:cNvSpPr>
          <p:nvPr>
            <p:ph type="sldNum" sz="quarter" idx="10"/>
          </p:nvPr>
        </p:nvSpPr>
        <p:spPr/>
        <p:txBody>
          <a:bodyPr/>
          <a:lstStyle/>
          <a:p>
            <a:fld id="{3528E766-D65B-A946-AB93-E463F7094F33}" type="slidenum">
              <a:rPr lang="en-US" smtClean="0"/>
              <a:t>57</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If you notice,</a:t>
            </a:r>
            <a:r>
              <a:rPr lang="en-US" baseline="0" dirty="0"/>
              <a:t> we’re using the same command that was used prior when running maven install for deployment. Except that we’re enabling a new plugin in the process to resolve fragments into actual code</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58</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015716" rtl="0" eaLnBrk="1" fontAlgn="auto" latinLnBrk="0" hangingPunct="1">
              <a:lnSpc>
                <a:spcPct val="100000"/>
              </a:lnSpc>
              <a:spcBef>
                <a:spcPts val="0"/>
              </a:spcBef>
              <a:spcAft>
                <a:spcPts val="0"/>
              </a:spcAft>
              <a:buClrTx/>
              <a:buSzTx/>
              <a:buFont typeface="Arial"/>
              <a:buChar char="•"/>
              <a:tabLst/>
              <a:defRPr/>
            </a:pPr>
            <a:r>
              <a:rPr lang="en-US" dirty="0"/>
              <a:t>Explain</a:t>
            </a:r>
            <a:r>
              <a:rPr lang="en-US" baseline="0" dirty="0"/>
              <a:t> a little bit about Functional Testing from a Developer’s perspective</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Because it is useful to understand how QA Teams will usually test APIs that I built as developer</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So, from developer standpoint, one of the most important aspects/if not the most important is to interact effectively with these teams</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endParaRPr lang="en-US" baseline="0" dirty="0"/>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endParaRPr lang="en-US" dirty="0"/>
          </a:p>
          <a:p>
            <a:pPr marL="285750" marR="0" lvl="0" indent="-285750" algn="l" defTabSz="1015716" rtl="0" eaLnBrk="1" fontAlgn="auto" latinLnBrk="0" hangingPunct="1">
              <a:lnSpc>
                <a:spcPct val="100000"/>
              </a:lnSpc>
              <a:spcBef>
                <a:spcPts val="0"/>
              </a:spcBef>
              <a:spcAft>
                <a:spcPts val="0"/>
              </a:spcAft>
              <a:buClrTx/>
              <a:buSzTx/>
              <a:buFont typeface="Arial"/>
              <a:buChar char="•"/>
              <a:tabLst/>
              <a:defRPr/>
            </a:pPr>
            <a:r>
              <a:rPr lang="en-US" dirty="0"/>
              <a:t>It examines the functionality of an API</a:t>
            </a:r>
          </a:p>
          <a:p>
            <a:pPr marL="793608" lvl="1" indent="-285750">
              <a:buFont typeface="Arial"/>
              <a:buChar char="•"/>
            </a:pPr>
            <a:r>
              <a:rPr lang="en-US" dirty="0"/>
              <a:t>without peering into its internal structures or working</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b="1" dirty="0"/>
              <a:t>Doesn’t require specific knowledge </a:t>
            </a:r>
            <a:r>
              <a:rPr lang="en-US" dirty="0"/>
              <a:t>of the application's code/internal structure</a:t>
            </a:r>
          </a:p>
          <a:p>
            <a:pPr marL="285750" lvl="0" indent="-285750">
              <a:buFont typeface="Arial"/>
              <a:buChar char="•"/>
            </a:pPr>
            <a:r>
              <a:rPr lang="en-US" dirty="0"/>
              <a:t>Test cases are built around specifications and requirements, i.e., what the API is supposed to do. Test cases are generally derived from external descriptions of the software, including specifications, requirements and design parameters</a:t>
            </a:r>
          </a:p>
          <a:p>
            <a:pPr marL="793608" lvl="1" indent="-285750">
              <a:buFont typeface="Arial"/>
              <a:buChar char="•"/>
            </a:pPr>
            <a:r>
              <a:rPr lang="en-US" dirty="0"/>
              <a:t>Essentially </a:t>
            </a:r>
          </a:p>
          <a:p>
            <a:pPr marL="285750" lvl="0" indent="-285750">
              <a:buFont typeface="Arial"/>
              <a:buChar char="•"/>
            </a:pPr>
            <a:r>
              <a:rPr lang="en-US" dirty="0"/>
              <a:t>Low Maintenance Test:</a:t>
            </a:r>
          </a:p>
          <a:p>
            <a:pPr marL="793608" lvl="1" indent="-285750">
              <a:buFont typeface="Arial"/>
              <a:buChar char="•"/>
            </a:pPr>
            <a:r>
              <a:rPr lang="en-US" dirty="0"/>
              <a:t>you don’t have to rewrite the whole test suite when refactoring the deep internals of your app</a:t>
            </a:r>
          </a:p>
          <a:p>
            <a:pPr marL="793608" lvl="1" indent="-285750">
              <a:buFont typeface="Arial"/>
              <a:buChar char="•"/>
            </a:pPr>
            <a:endParaRPr lang="en-US" dirty="0"/>
          </a:p>
          <a:p>
            <a:pPr marL="285750" lvl="0" indent="-285750">
              <a:buFont typeface="Arial"/>
              <a:buChar char="•"/>
            </a:pPr>
            <a:r>
              <a:rPr lang="en-US" dirty="0"/>
              <a:t>It tests what really matters</a:t>
            </a:r>
            <a:r>
              <a:rPr lang="en-US" baseline="0" dirty="0"/>
              <a:t> an API</a:t>
            </a:r>
          </a:p>
          <a:p>
            <a:pPr marL="285750" lvl="0" indent="-285750">
              <a:buFont typeface="Arial"/>
              <a:buChar char="•"/>
            </a:pPr>
            <a:r>
              <a:rPr lang="en-US" baseline="0" dirty="0"/>
              <a:t>Actually has a meaning to the business</a:t>
            </a:r>
          </a:p>
          <a:p>
            <a:pPr marL="793608" lvl="1" indent="-285750">
              <a:buFont typeface="Arial"/>
              <a:buChar char="•"/>
            </a:pPr>
            <a:r>
              <a:rPr lang="en-US" baseline="0" dirty="0"/>
              <a:t>It’s a test that business, QA Testers and developers can understand</a:t>
            </a:r>
          </a:p>
          <a:p>
            <a:pPr marL="285750" lvl="0" indent="-285750">
              <a:buFont typeface="Arial"/>
              <a:buChar char="•"/>
            </a:pPr>
            <a:r>
              <a:rPr lang="en-US" baseline="0" dirty="0"/>
              <a:t>Can be expanded to even </a:t>
            </a:r>
          </a:p>
          <a:p>
            <a:pPr marL="793608" lvl="1" indent="-285750">
              <a:buFont typeface="Arial"/>
              <a:buChar char="•"/>
            </a:pPr>
            <a:endParaRPr lang="en-US" baseline="0" dirty="0"/>
          </a:p>
          <a:p>
            <a:pPr marL="285750" lvl="0" indent="-285750">
              <a:buFont typeface="Arial"/>
              <a:buChar char="•"/>
            </a:pPr>
            <a:endParaRPr lang="en-US" baseline="0" dirty="0"/>
          </a:p>
          <a:p>
            <a:pPr marL="285750" lvl="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59</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60</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61</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15716" rtl="0" eaLnBrk="1" fontAlgn="auto" latinLnBrk="0" hangingPunct="1">
              <a:lnSpc>
                <a:spcPct val="100000"/>
              </a:lnSpc>
              <a:spcBef>
                <a:spcPts val="0"/>
              </a:spcBef>
              <a:spcAft>
                <a:spcPts val="0"/>
              </a:spcAft>
              <a:buClrTx/>
              <a:buSzTx/>
              <a:buFont typeface="Arial"/>
              <a:buNone/>
              <a:tabLst/>
              <a:defRPr/>
            </a:pPr>
            <a:r>
              <a:rPr lang="en-US" b="1" dirty="0"/>
              <a:t>So, what’s in it for me?</a:t>
            </a:r>
          </a:p>
          <a:p>
            <a:pPr marL="285750" marR="0" lvl="0" indent="-285750" algn="l" defTabSz="1015716" rtl="0" eaLnBrk="1" fontAlgn="auto" latinLnBrk="0" hangingPunct="1">
              <a:lnSpc>
                <a:spcPct val="100000"/>
              </a:lnSpc>
              <a:spcBef>
                <a:spcPts val="0"/>
              </a:spcBef>
              <a:spcAft>
                <a:spcPts val="0"/>
              </a:spcAft>
              <a:buClrTx/>
              <a:buSzTx/>
              <a:buFont typeface="Arial"/>
              <a:buChar char="•"/>
              <a:tabLst/>
              <a:defRPr/>
            </a:pPr>
            <a:r>
              <a:rPr lang="en-US" dirty="0"/>
              <a:t>These</a:t>
            </a:r>
            <a:r>
              <a:rPr lang="en-US" baseline="0" dirty="0"/>
              <a:t> tools are improving the experience of the overall lifecycle by providing simpler frameworks </a:t>
            </a:r>
          </a:p>
          <a:p>
            <a:pPr marL="285750" marR="0" lvl="0"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Which means that as developer you’ll get faster feedback before code gets too big and becomes a monster to maintain</a:t>
            </a:r>
          </a:p>
          <a:p>
            <a:pPr marL="285750" marR="0" lvl="0"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These frameworks are shaping the industry</a:t>
            </a:r>
          </a:p>
          <a:p>
            <a:pPr marL="0" marR="0" lvl="0" indent="0" algn="l" defTabSz="1015716" rtl="0" eaLnBrk="1" fontAlgn="auto" latinLnBrk="0" hangingPunct="1">
              <a:lnSpc>
                <a:spcPct val="100000"/>
              </a:lnSpc>
              <a:spcBef>
                <a:spcPts val="0"/>
              </a:spcBef>
              <a:spcAft>
                <a:spcPts val="0"/>
              </a:spcAft>
              <a:buClrTx/>
              <a:buSzTx/>
              <a:buFont typeface="Arial"/>
              <a:buNone/>
              <a:tabLst/>
              <a:defRPr/>
            </a:pPr>
            <a:endParaRPr lang="en-US" baseline="0" dirty="0"/>
          </a:p>
          <a:p>
            <a:pPr marL="0" marR="0" lvl="0" indent="0" algn="l" defTabSz="1015716" rtl="0" eaLnBrk="1" fontAlgn="auto" latinLnBrk="0" hangingPunct="1">
              <a:lnSpc>
                <a:spcPct val="100000"/>
              </a:lnSpc>
              <a:spcBef>
                <a:spcPts val="0"/>
              </a:spcBef>
              <a:spcAft>
                <a:spcPts val="0"/>
              </a:spcAft>
              <a:buClrTx/>
              <a:buSzTx/>
              <a:buFont typeface="Arial"/>
              <a:buNone/>
              <a:tabLst/>
              <a:defRPr/>
            </a:pPr>
            <a:r>
              <a:rPr lang="en-US" b="1" baseline="0" dirty="0"/>
              <a:t>Why aren’t these tools in use in some teams?</a:t>
            </a:r>
          </a:p>
          <a:p>
            <a:pPr marL="0" marR="0" lvl="0" indent="0" algn="l" defTabSz="1015716" rtl="0" eaLnBrk="1" fontAlgn="auto" latinLnBrk="0" hangingPunct="1">
              <a:lnSpc>
                <a:spcPct val="100000"/>
              </a:lnSpc>
              <a:spcBef>
                <a:spcPts val="0"/>
              </a:spcBef>
              <a:spcAft>
                <a:spcPts val="0"/>
              </a:spcAft>
              <a:buClrTx/>
              <a:buSzTx/>
              <a:buFont typeface="Arial"/>
              <a:buNone/>
              <a:tabLst/>
              <a:defRPr/>
            </a:pPr>
            <a:r>
              <a:rPr lang="en-US" baseline="0" dirty="0"/>
              <a:t>The plain reality is that in most organizations testers in QA teams aren’t at this level, and we need to get them to get at this level by showing them the way</a:t>
            </a:r>
          </a:p>
        </p:txBody>
      </p:sp>
      <p:sp>
        <p:nvSpPr>
          <p:cNvPr id="4" name="Slide Number Placeholder 3"/>
          <p:cNvSpPr>
            <a:spLocks noGrp="1"/>
          </p:cNvSpPr>
          <p:nvPr>
            <p:ph type="sldNum" sz="quarter" idx="10"/>
          </p:nvPr>
        </p:nvSpPr>
        <p:spPr/>
        <p:txBody>
          <a:bodyPr/>
          <a:lstStyle/>
          <a:p>
            <a:fld id="{3528E766-D65B-A946-AB93-E463F7094F33}" type="slidenum">
              <a:rPr lang="en-US" smtClean="0"/>
              <a:t>62</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15716" rtl="0" eaLnBrk="1" fontAlgn="auto" latinLnBrk="0" hangingPunct="1">
              <a:lnSpc>
                <a:spcPct val="100000"/>
              </a:lnSpc>
              <a:spcBef>
                <a:spcPts val="0"/>
              </a:spcBef>
              <a:spcAft>
                <a:spcPts val="0"/>
              </a:spcAft>
              <a:buClrTx/>
              <a:buSzTx/>
              <a:buFont typeface="Arial"/>
              <a:buNone/>
              <a:tabLst/>
              <a:defRPr/>
            </a:pPr>
            <a:r>
              <a:rPr lang="en-US" b="1" dirty="0"/>
              <a:t>So, what’s in it for me?</a:t>
            </a:r>
          </a:p>
          <a:p>
            <a:pPr marL="285750" marR="0" lvl="0" indent="-285750" algn="l" defTabSz="1015716" rtl="0" eaLnBrk="1" fontAlgn="auto" latinLnBrk="0" hangingPunct="1">
              <a:lnSpc>
                <a:spcPct val="100000"/>
              </a:lnSpc>
              <a:spcBef>
                <a:spcPts val="0"/>
              </a:spcBef>
              <a:spcAft>
                <a:spcPts val="0"/>
              </a:spcAft>
              <a:buClrTx/>
              <a:buSzTx/>
              <a:buFont typeface="Arial"/>
              <a:buChar char="•"/>
              <a:tabLst/>
              <a:defRPr/>
            </a:pPr>
            <a:r>
              <a:rPr lang="en-US" dirty="0"/>
              <a:t>These</a:t>
            </a:r>
            <a:r>
              <a:rPr lang="en-US" baseline="0" dirty="0"/>
              <a:t> tools are improving the experience of the overall lifecycle by providing simpler frameworks </a:t>
            </a:r>
          </a:p>
          <a:p>
            <a:pPr marL="285750" marR="0" lvl="0"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Which means that as developer you’ll get faster feedback before code gets too big and becomes a monster to maintain</a:t>
            </a:r>
          </a:p>
          <a:p>
            <a:pPr marL="0" marR="0" lvl="0" indent="0" algn="l" defTabSz="1015716" rtl="0" eaLnBrk="1" fontAlgn="auto" latinLnBrk="0" hangingPunct="1">
              <a:lnSpc>
                <a:spcPct val="100000"/>
              </a:lnSpc>
              <a:spcBef>
                <a:spcPts val="0"/>
              </a:spcBef>
              <a:spcAft>
                <a:spcPts val="0"/>
              </a:spcAft>
              <a:buClrTx/>
              <a:buSzTx/>
              <a:buFont typeface="Arial"/>
              <a:buNone/>
              <a:tabLst/>
              <a:defRPr/>
            </a:pPr>
            <a:endParaRPr lang="en-US" baseline="0" dirty="0"/>
          </a:p>
          <a:p>
            <a:pPr marL="0" marR="0" lvl="0" indent="0" algn="l" defTabSz="1015716" rtl="0" eaLnBrk="1" fontAlgn="auto" latinLnBrk="0" hangingPunct="1">
              <a:lnSpc>
                <a:spcPct val="100000"/>
              </a:lnSpc>
              <a:spcBef>
                <a:spcPts val="0"/>
              </a:spcBef>
              <a:spcAft>
                <a:spcPts val="0"/>
              </a:spcAft>
              <a:buClrTx/>
              <a:buSzTx/>
              <a:buFont typeface="Arial"/>
              <a:buNone/>
              <a:tabLst/>
              <a:defRPr/>
            </a:pPr>
            <a:r>
              <a:rPr lang="en-US" b="1" baseline="0" dirty="0"/>
              <a:t>Why aren’t these tools in use in some teams?</a:t>
            </a:r>
          </a:p>
          <a:p>
            <a:pPr marL="0" marR="0" lvl="0" indent="0" algn="l" defTabSz="1015716" rtl="0" eaLnBrk="1" fontAlgn="auto" latinLnBrk="0" hangingPunct="1">
              <a:lnSpc>
                <a:spcPct val="100000"/>
              </a:lnSpc>
              <a:spcBef>
                <a:spcPts val="0"/>
              </a:spcBef>
              <a:spcAft>
                <a:spcPts val="0"/>
              </a:spcAft>
              <a:buClrTx/>
              <a:buSzTx/>
              <a:buFont typeface="Arial"/>
              <a:buNone/>
              <a:tabLst/>
              <a:defRPr/>
            </a:pPr>
            <a:r>
              <a:rPr lang="en-US" baseline="0" dirty="0"/>
              <a:t>The plain reality is that in most organizations testers in QA teams aren’t at this level, and we need to get them to get at this level by showing them the way</a:t>
            </a:r>
          </a:p>
        </p:txBody>
      </p:sp>
      <p:sp>
        <p:nvSpPr>
          <p:cNvPr id="4" name="Slide Number Placeholder 3"/>
          <p:cNvSpPr>
            <a:spLocks noGrp="1"/>
          </p:cNvSpPr>
          <p:nvPr>
            <p:ph type="sldNum" sz="quarter" idx="10"/>
          </p:nvPr>
        </p:nvSpPr>
        <p:spPr/>
        <p:txBody>
          <a:bodyPr/>
          <a:lstStyle/>
          <a:p>
            <a:fld id="{3528E766-D65B-A946-AB93-E463F7094F33}" type="slidenum">
              <a:rPr lang="en-US" smtClean="0"/>
              <a:t>63</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64</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DIEGO</a:t>
            </a:r>
          </a:p>
          <a:p>
            <a:pPr marL="0" indent="0">
              <a:buFont typeface="Arial"/>
              <a:buNone/>
            </a:pPr>
            <a:endParaRPr lang="en-US" dirty="0"/>
          </a:p>
          <a:p>
            <a:pPr marL="0" indent="0">
              <a:buFont typeface="Arial"/>
              <a:buNone/>
            </a:pPr>
            <a:r>
              <a:rPr lang="en-US" dirty="0"/>
              <a:t>This is assuming developers work on file-based development:</a:t>
            </a:r>
            <a:r>
              <a:rPr lang="en-US" baseline="0" dirty="0"/>
              <a:t> UI Development does some of these tasks through the browser</a:t>
            </a:r>
            <a:endParaRPr lang="en-US" dirty="0"/>
          </a:p>
          <a:p>
            <a:pPr marL="0" indent="0">
              <a:buFont typeface="Arial"/>
              <a:buNone/>
            </a:pPr>
            <a:endParaRPr lang="en-US" dirty="0"/>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Before code gets shipped to an environment be it Development, QA, staging, or production, it needs to go through a build process which executes the following task</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Some of these tasks aren’t required or could be executed in a different sequence</a:t>
            </a:r>
            <a:endParaRPr lang="en-US" dirty="0"/>
          </a:p>
          <a:p>
            <a:pPr marL="285750" indent="-285750">
              <a:buFont typeface="Arial"/>
              <a:buChar char="•"/>
            </a:pPr>
            <a:r>
              <a:rPr lang="en-US" baseline="0" dirty="0"/>
              <a:t>Too many steps to go through and each one of them is essential</a:t>
            </a:r>
          </a:p>
          <a:p>
            <a:pPr marL="285750" indent="-285750">
              <a:buFont typeface="Arial"/>
              <a:buChar char="•"/>
            </a:pPr>
            <a:r>
              <a:rPr lang="en-US" baseline="0" dirty="0"/>
              <a:t>Depending on the task, between 38 per cent and 59 per cent of users were still carrying them out manually</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We (software engineers) do a great work at automating the work for others, but about ourselves</a:t>
            </a:r>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baseline="0" dirty="0"/>
          </a:p>
          <a:p>
            <a:pPr marL="285750" marR="0" indent="-285750" algn="l" defTabSz="1015716" rtl="0" eaLnBrk="1" fontAlgn="auto" latinLnBrk="0" hangingPunct="1">
              <a:lnSpc>
                <a:spcPct val="100000"/>
              </a:lnSpc>
              <a:spcBef>
                <a:spcPts val="0"/>
              </a:spcBef>
              <a:spcAft>
                <a:spcPts val="0"/>
              </a:spcAft>
              <a:buClrTx/>
              <a:buSzTx/>
              <a:buFont typeface="Arial"/>
              <a:buChar char="•"/>
              <a:tabLst/>
              <a:defRPr/>
            </a:pPr>
            <a:endParaRPr lang="en-US"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5</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sz="1400" dirty="0">
                <a:solidFill>
                  <a:schemeClr val="tx1"/>
                </a:solidFill>
                <a:cs typeface="Century Gothic"/>
              </a:rPr>
              <a:t>First-Time setup and get to the source</a:t>
            </a:r>
          </a:p>
          <a:p>
            <a:pPr marL="850758" marR="0" lvl="2"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You had your first encounter with the Apigee Plugin by first setting up your</a:t>
            </a:r>
            <a:r>
              <a:rPr lang="en-US" baseline="0" dirty="0">
                <a:solidFill>
                  <a:schemeClr val="tx1"/>
                </a:solidFill>
                <a:cs typeface="Century Gothic"/>
              </a:rPr>
              <a:t> environment and cloning the </a:t>
            </a:r>
            <a:r>
              <a:rPr lang="en-US" baseline="0" dirty="0" err="1">
                <a:solidFill>
                  <a:schemeClr val="tx1"/>
                </a:solidFill>
                <a:cs typeface="Century Gothic"/>
              </a:rPr>
              <a:t>github</a:t>
            </a:r>
            <a:r>
              <a:rPr lang="en-US" baseline="0" dirty="0">
                <a:solidFill>
                  <a:schemeClr val="tx1"/>
                </a:solidFill>
                <a:cs typeface="Century Gothic"/>
              </a:rPr>
              <a:t> repo</a:t>
            </a:r>
            <a:endParaRPr lang="en-US" dirty="0">
              <a:solidFill>
                <a:schemeClr val="tx1"/>
              </a:solidFill>
              <a:cs typeface="Century Gothic"/>
            </a:endParaRPr>
          </a:p>
          <a:p>
            <a:pPr marL="850758" lvl="1" indent="-342900">
              <a:buFont typeface="+mj-lt"/>
              <a:buAutoNum type="arabicPeriod"/>
            </a:pPr>
            <a:r>
              <a:rPr lang="en-US" dirty="0"/>
              <a:t>As we tested there were zero dependencies with private</a:t>
            </a:r>
            <a:r>
              <a:rPr lang="en-US" baseline="0" dirty="0"/>
              <a:t> repos</a:t>
            </a:r>
          </a:p>
          <a:p>
            <a:pPr marL="342900" lvl="0" indent="-342900">
              <a:buFont typeface="+mj-lt"/>
              <a:buAutoNum type="arabicPeriod"/>
            </a:pPr>
            <a:r>
              <a:rPr lang="en-US" dirty="0">
                <a:solidFill>
                  <a:schemeClr val="tx1"/>
                </a:solidFill>
                <a:cs typeface="Century Gothic"/>
              </a:rPr>
              <a:t>Start with the right API structure</a:t>
            </a: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To identify the key elements</a:t>
            </a:r>
            <a:r>
              <a:rPr lang="en-US" baseline="0" dirty="0">
                <a:solidFill>
                  <a:schemeClr val="tx1"/>
                </a:solidFill>
                <a:cs typeface="Century Gothic"/>
              </a:rPr>
              <a:t> of the API bundle and where they reside in the folder structure</a:t>
            </a:r>
            <a:endParaRPr lang="en-US" dirty="0">
              <a:solidFill>
                <a:schemeClr val="tx1"/>
              </a:solidFill>
              <a:cs typeface="Century Gothic"/>
            </a:endParaRP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So,</a:t>
            </a:r>
            <a:r>
              <a:rPr lang="en-US" baseline="0" dirty="0">
                <a:solidFill>
                  <a:schemeClr val="tx1"/>
                </a:solidFill>
                <a:cs typeface="Century Gothic"/>
              </a:rPr>
              <a:t> you can f</a:t>
            </a:r>
            <a:r>
              <a:rPr lang="en-US" dirty="0">
                <a:solidFill>
                  <a:schemeClr val="tx1"/>
                </a:solidFill>
                <a:cs typeface="Century Gothic"/>
              </a:rPr>
              <a:t>ollow best practices by defining the API structure from the get go. Since</a:t>
            </a:r>
            <a:r>
              <a:rPr lang="en-US" baseline="0" dirty="0">
                <a:solidFill>
                  <a:schemeClr val="tx1"/>
                </a:solidFill>
                <a:cs typeface="Century Gothic"/>
              </a:rPr>
              <a:t> you’re going to use continually use this structure for multiple APIs, eventually you’ll implement more API bundles and troubleshoot them, so it highly recommended to become intimately familiar with it.</a:t>
            </a:r>
            <a:endParaRPr lang="en-US" dirty="0">
              <a:solidFill>
                <a:schemeClr val="tx1"/>
              </a:solidFill>
              <a:cs typeface="Century Gothic"/>
            </a:endParaRP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Introduced share-</a:t>
            </a:r>
            <a:r>
              <a:rPr lang="en-US" dirty="0" err="1">
                <a:solidFill>
                  <a:schemeClr val="tx1"/>
                </a:solidFill>
                <a:cs typeface="Century Gothic"/>
              </a:rPr>
              <a:t>pom.xml</a:t>
            </a:r>
            <a:r>
              <a:rPr lang="en-US" baseline="0" dirty="0">
                <a:solidFill>
                  <a:schemeClr val="tx1"/>
                </a:solidFill>
                <a:cs typeface="Century Gothic"/>
              </a:rPr>
              <a:t> to provide an example of aggregation in terms configuration, by declaring common configuration in a single place</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cs typeface="Century Gothic"/>
              </a:rPr>
              <a:t>We also introduced API </a:t>
            </a:r>
            <a:r>
              <a:rPr lang="en-US" baseline="0" dirty="0" err="1">
                <a:solidFill>
                  <a:schemeClr val="tx1"/>
                </a:solidFill>
                <a:cs typeface="Century Gothic"/>
              </a:rPr>
              <a:t>pom.xml</a:t>
            </a:r>
            <a:r>
              <a:rPr lang="en-US" baseline="0" dirty="0">
                <a:solidFill>
                  <a:schemeClr val="tx1"/>
                </a:solidFill>
                <a:cs typeface="Century Gothic"/>
              </a:rPr>
              <a:t> </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Apply inheritance</a:t>
            </a:r>
          </a:p>
          <a:p>
            <a:pPr marL="850758" lvl="1" indent="-342900">
              <a:buFont typeface="+mj-lt"/>
              <a:buAutoNum type="arabicPeriod"/>
            </a:pPr>
            <a:r>
              <a:rPr lang="en-US" dirty="0"/>
              <a:t>T</a:t>
            </a:r>
            <a:r>
              <a:rPr lang="en-US" baseline="0" dirty="0"/>
              <a:t>o avoid duplication and better maintainability</a:t>
            </a:r>
          </a:p>
          <a:p>
            <a:pPr marL="342900" lvl="0" indent="-342900">
              <a:buFont typeface="+mj-lt"/>
              <a:buAutoNum type="arabicPeriod"/>
            </a:pPr>
            <a:endParaRPr lang="en-US" baseline="0" dirty="0"/>
          </a:p>
          <a:p>
            <a:pPr marL="850758" lvl="1"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65</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DIEGO</a:t>
            </a:r>
            <a:r>
              <a:rPr lang="en-US" baseline="0" dirty="0"/>
              <a:t> – </a:t>
            </a:r>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66</a:t>
            </a:fld>
            <a:endParaRPr lang="en-US" dirty="0"/>
          </a:p>
        </p:txBody>
      </p:sp>
    </p:spTree>
    <p:extLst>
      <p:ext uri="{BB962C8B-B14F-4D97-AF65-F5344CB8AC3E}">
        <p14:creationId xmlns:p14="http://schemas.microsoft.com/office/powerpoint/2010/main" val="42456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sz="1400" dirty="0">
                <a:solidFill>
                  <a:schemeClr val="tx1"/>
                </a:solidFill>
                <a:cs typeface="Century Gothic"/>
              </a:rPr>
              <a:t>First-Time setup and get to the source</a:t>
            </a:r>
          </a:p>
          <a:p>
            <a:pPr marL="850758" marR="0" lvl="2"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You had your first encounter with the Apigee Plugin by first setting up your</a:t>
            </a:r>
            <a:r>
              <a:rPr lang="en-US" baseline="0" dirty="0">
                <a:solidFill>
                  <a:schemeClr val="tx1"/>
                </a:solidFill>
                <a:cs typeface="Century Gothic"/>
              </a:rPr>
              <a:t> environment and cloning the </a:t>
            </a:r>
            <a:r>
              <a:rPr lang="en-US" baseline="0" dirty="0" err="1">
                <a:solidFill>
                  <a:schemeClr val="tx1"/>
                </a:solidFill>
                <a:cs typeface="Century Gothic"/>
              </a:rPr>
              <a:t>github</a:t>
            </a:r>
            <a:r>
              <a:rPr lang="en-US" baseline="0" dirty="0">
                <a:solidFill>
                  <a:schemeClr val="tx1"/>
                </a:solidFill>
                <a:cs typeface="Century Gothic"/>
              </a:rPr>
              <a:t> repo</a:t>
            </a:r>
            <a:endParaRPr lang="en-US" dirty="0">
              <a:solidFill>
                <a:schemeClr val="tx1"/>
              </a:solidFill>
              <a:cs typeface="Century Gothic"/>
            </a:endParaRPr>
          </a:p>
          <a:p>
            <a:pPr marL="850758" lvl="1" indent="-342900">
              <a:buFont typeface="+mj-lt"/>
              <a:buAutoNum type="arabicPeriod"/>
            </a:pPr>
            <a:r>
              <a:rPr lang="en-US" dirty="0"/>
              <a:t>As we tested there were zero dependencies with private</a:t>
            </a:r>
            <a:r>
              <a:rPr lang="en-US" baseline="0" dirty="0"/>
              <a:t> repos</a:t>
            </a:r>
          </a:p>
          <a:p>
            <a:pPr marL="342900" lvl="0" indent="-342900">
              <a:buFont typeface="+mj-lt"/>
              <a:buAutoNum type="arabicPeriod"/>
            </a:pPr>
            <a:r>
              <a:rPr lang="en-US" dirty="0">
                <a:solidFill>
                  <a:schemeClr val="tx1"/>
                </a:solidFill>
                <a:cs typeface="Century Gothic"/>
              </a:rPr>
              <a:t>Start with the right API structure</a:t>
            </a: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To identify the key elements</a:t>
            </a:r>
            <a:r>
              <a:rPr lang="en-US" baseline="0" dirty="0">
                <a:solidFill>
                  <a:schemeClr val="tx1"/>
                </a:solidFill>
                <a:cs typeface="Century Gothic"/>
              </a:rPr>
              <a:t> of the API bundle and where they reside in the folder structure</a:t>
            </a:r>
            <a:endParaRPr lang="en-US" dirty="0">
              <a:solidFill>
                <a:schemeClr val="tx1"/>
              </a:solidFill>
              <a:cs typeface="Century Gothic"/>
            </a:endParaRP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So,</a:t>
            </a:r>
            <a:r>
              <a:rPr lang="en-US" baseline="0" dirty="0">
                <a:solidFill>
                  <a:schemeClr val="tx1"/>
                </a:solidFill>
                <a:cs typeface="Century Gothic"/>
              </a:rPr>
              <a:t> you can f</a:t>
            </a:r>
            <a:r>
              <a:rPr lang="en-US" dirty="0">
                <a:solidFill>
                  <a:schemeClr val="tx1"/>
                </a:solidFill>
                <a:cs typeface="Century Gothic"/>
              </a:rPr>
              <a:t>ollow best practices by defining the API structure from the get go. Since</a:t>
            </a:r>
            <a:r>
              <a:rPr lang="en-US" baseline="0" dirty="0">
                <a:solidFill>
                  <a:schemeClr val="tx1"/>
                </a:solidFill>
                <a:cs typeface="Century Gothic"/>
              </a:rPr>
              <a:t> you’re going to use continually use this structure for multiple APIs, eventually you’ll implement more API bundles and troubleshoot them, so it highly recommended to become intimately familiar with it.</a:t>
            </a:r>
            <a:endParaRPr lang="en-US" dirty="0">
              <a:solidFill>
                <a:schemeClr val="tx1"/>
              </a:solidFill>
              <a:cs typeface="Century Gothic"/>
            </a:endParaRP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Introduced share-</a:t>
            </a:r>
            <a:r>
              <a:rPr lang="en-US" dirty="0" err="1">
                <a:solidFill>
                  <a:schemeClr val="tx1"/>
                </a:solidFill>
                <a:cs typeface="Century Gothic"/>
              </a:rPr>
              <a:t>pom.xml</a:t>
            </a:r>
            <a:r>
              <a:rPr lang="en-US" baseline="0" dirty="0">
                <a:solidFill>
                  <a:schemeClr val="tx1"/>
                </a:solidFill>
                <a:cs typeface="Century Gothic"/>
              </a:rPr>
              <a:t> to provide an example of aggregation in terms configuration, by declaring common configuration in a single place</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cs typeface="Century Gothic"/>
              </a:rPr>
              <a:t>We also introduced API </a:t>
            </a:r>
            <a:r>
              <a:rPr lang="en-US" baseline="0" dirty="0" err="1">
                <a:solidFill>
                  <a:schemeClr val="tx1"/>
                </a:solidFill>
                <a:cs typeface="Century Gothic"/>
              </a:rPr>
              <a:t>pom.xml</a:t>
            </a:r>
            <a:r>
              <a:rPr lang="en-US" baseline="0" dirty="0">
                <a:solidFill>
                  <a:schemeClr val="tx1"/>
                </a:solidFill>
                <a:cs typeface="Century Gothic"/>
              </a:rPr>
              <a:t> </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Apply inheritance</a:t>
            </a:r>
          </a:p>
          <a:p>
            <a:pPr marL="850758" lvl="1" indent="-342900">
              <a:buFont typeface="+mj-lt"/>
              <a:buAutoNum type="arabicPeriod"/>
            </a:pPr>
            <a:r>
              <a:rPr lang="en-US" dirty="0"/>
              <a:t>T</a:t>
            </a:r>
            <a:r>
              <a:rPr lang="en-US" baseline="0" dirty="0"/>
              <a:t>o avoid duplication and better maintainability</a:t>
            </a:r>
          </a:p>
          <a:p>
            <a:pPr marL="342900" lvl="0" indent="-342900">
              <a:buFont typeface="+mj-lt"/>
              <a:buAutoNum type="arabicPeriod"/>
            </a:pPr>
            <a:endParaRPr lang="en-US" baseline="0" dirty="0"/>
          </a:p>
          <a:p>
            <a:pPr marL="850758" lvl="1"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71</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DIEGO</a:t>
            </a:r>
            <a:r>
              <a:rPr lang="en-US" baseline="0" dirty="0"/>
              <a:t> – </a:t>
            </a:r>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fld id="{3528E766-D65B-A946-AB93-E463F7094F33}" type="slidenum">
              <a:rPr lang="en-US" smtClean="0"/>
              <a:t>72</a:t>
            </a:fld>
            <a:endParaRPr lang="en-US" dirty="0"/>
          </a:p>
        </p:txBody>
      </p:sp>
    </p:spTree>
    <p:extLst>
      <p:ext uri="{BB962C8B-B14F-4D97-AF65-F5344CB8AC3E}">
        <p14:creationId xmlns:p14="http://schemas.microsoft.com/office/powerpoint/2010/main" val="424561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kern="1200" dirty="0">
                <a:solidFill>
                  <a:schemeClr val="tx1"/>
                </a:solidFill>
                <a:effectLst/>
                <a:latin typeface="+mn-lt"/>
                <a:ea typeface="+mn-ea"/>
                <a:cs typeface="+mn-cs"/>
              </a:rPr>
              <a:t>Main Points: </a:t>
            </a:r>
          </a:p>
          <a:p>
            <a:pPr marL="0" marR="0" indent="0" algn="l" defTabSz="457122" rtl="0" eaLnBrk="1" fontAlgn="auto" latinLnBrk="0" hangingPunct="1">
              <a:lnSpc>
                <a:spcPct val="100000"/>
              </a:lnSpc>
              <a:spcBef>
                <a:spcPts val="0"/>
              </a:spcBef>
              <a:spcAft>
                <a:spcPts val="0"/>
              </a:spcAft>
              <a:buClrTx/>
              <a:buSzTx/>
              <a:buFontTx/>
              <a:buNone/>
              <a:tabLst/>
              <a:defRPr/>
            </a:pPr>
            <a:r>
              <a:rPr lang="en-US" sz="1400" b="0" kern="1200" baseline="0" dirty="0">
                <a:solidFill>
                  <a:schemeClr val="tx1"/>
                </a:solidFill>
                <a:effectLst/>
                <a:latin typeface="+mn-lt"/>
                <a:ea typeface="+mn-ea"/>
                <a:cs typeface="+mn-cs"/>
              </a:rPr>
              <a:t>Edge Developer Services offers great modeling and documentation of API models functionality</a:t>
            </a:r>
          </a:p>
          <a:p>
            <a:pPr marL="0" marR="0" indent="0" algn="l" defTabSz="457122"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Script: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API Modeling is a central service that holds the machine-structure of your API, and it uses that structure to organize all related metadata for your API.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Smart</a:t>
            </a:r>
            <a:r>
              <a:rPr lang="en-US" baseline="0" dirty="0"/>
              <a:t> d</a:t>
            </a:r>
            <a:r>
              <a:rPr lang="en-US" dirty="0"/>
              <a:t>oc generator takes that model and renders it into detailed API docs that developers need to be successful. Edge</a:t>
            </a:r>
            <a:r>
              <a:rPr lang="en-US" baseline="0" dirty="0"/>
              <a:t> API Modeling and Smart docs are progressive – meaning that there is two way interaction between the model and the Smart doc and the API model continues to learn from updates made directly in the Smart doc too.</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76</a:t>
            </a:fld>
            <a:endParaRPr lang="en-US" dirty="0"/>
          </a:p>
        </p:txBody>
      </p:sp>
    </p:spTree>
    <p:extLst>
      <p:ext uri="{BB962C8B-B14F-4D97-AF65-F5344CB8AC3E}">
        <p14:creationId xmlns:p14="http://schemas.microsoft.com/office/powerpoint/2010/main" val="3208944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If you notice,</a:t>
            </a:r>
            <a:r>
              <a:rPr lang="en-US" baseline="0" dirty="0"/>
              <a:t> we’re using the same command that was used prior when running maven install for deployment. Except that we’re enabling a new plugin in the process to resolve fragments into actual code</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78</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As a resourceful</a:t>
            </a:r>
            <a:r>
              <a:rPr lang="en-US" baseline="0" dirty="0"/>
              <a:t> developer what would be my first instinct </a:t>
            </a:r>
            <a:endParaRPr lang="en-US" dirty="0"/>
          </a:p>
          <a:p>
            <a:pPr marL="285750" indent="-285750">
              <a:buFont typeface="Arial"/>
              <a:buChar char="•"/>
            </a:pPr>
            <a:r>
              <a:rPr lang="en-US" dirty="0"/>
              <a:t>We</a:t>
            </a:r>
            <a:r>
              <a:rPr lang="en-US" baseline="0" dirty="0"/>
              <a:t> (software engineers) love solving problems</a:t>
            </a:r>
          </a:p>
          <a:p>
            <a:pPr marL="793608" lvl="1" indent="-285750">
              <a:buFont typeface="Arial"/>
              <a:buChar char="•"/>
            </a:pPr>
            <a:r>
              <a:rPr lang="en-US" baseline="0" dirty="0"/>
              <a:t>However, sometimes building solutions in-house can become hard to maintain</a:t>
            </a:r>
          </a:p>
          <a:p>
            <a:pPr marL="793608" lvl="1" indent="-285750">
              <a:buFont typeface="Arial"/>
              <a:buChar char="•"/>
            </a:pPr>
            <a:r>
              <a:rPr lang="en-US" baseline="0" dirty="0"/>
              <a:t>Everyone has a different approach to solve issues “if all you have is a hammer, everything looks like a nail ...”</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We know the story</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That’s great!</a:t>
            </a:r>
          </a:p>
        </p:txBody>
      </p:sp>
      <p:sp>
        <p:nvSpPr>
          <p:cNvPr id="4" name="Slide Number Placeholder 3"/>
          <p:cNvSpPr>
            <a:spLocks noGrp="1"/>
          </p:cNvSpPr>
          <p:nvPr>
            <p:ph type="sldNum" sz="quarter" idx="10"/>
          </p:nvPr>
        </p:nvSpPr>
        <p:spPr/>
        <p:txBody>
          <a:bodyPr/>
          <a:lstStyle/>
          <a:p>
            <a:fld id="{3528E766-D65B-A946-AB93-E463F7094F33}" type="slidenum">
              <a:rPr lang="en-US" smtClean="0"/>
              <a:t>6</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400" dirty="0"/>
              <a:t>From my experience</a:t>
            </a:r>
            <a:r>
              <a:rPr lang="en-US" sz="1400" baseline="0" dirty="0"/>
              <a:t> and I am sure we have all have seen it. In house solutions don’t come for free…</a:t>
            </a:r>
            <a:endParaRPr lang="en-US" sz="1400" dirty="0"/>
          </a:p>
          <a:p>
            <a:pPr marL="285750" indent="-285750">
              <a:buFont typeface="Arial"/>
              <a:buChar char="•"/>
            </a:pPr>
            <a:endParaRPr lang="en-US" sz="1400" dirty="0"/>
          </a:p>
          <a:p>
            <a:pPr marL="285750" indent="-285750">
              <a:buFont typeface="Arial"/>
              <a:buChar char="•"/>
            </a:pPr>
            <a:r>
              <a:rPr lang="en-US" sz="1400" dirty="0"/>
              <a:t>Someone needs to maintain them</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baseline="0" dirty="0"/>
              <a:t>Let’s face it. No body writes perfect code the first time. Our tools may and will fail. So, they need also need to go through QA, right?</a:t>
            </a:r>
            <a:endParaRPr lang="en-US" dirty="0"/>
          </a:p>
          <a:p>
            <a:pPr marL="793608" lvl="1" indent="-285750">
              <a:buFont typeface="Arial"/>
              <a:buChar char="•"/>
            </a:pPr>
            <a:r>
              <a:rPr lang="en-US" dirty="0"/>
              <a:t>So, for instance,</a:t>
            </a:r>
            <a:r>
              <a:rPr lang="en-US" baseline="0" dirty="0"/>
              <a:t> what would happen when one of the scripts who was written by of the developers is no longer in my team?</a:t>
            </a:r>
            <a:endParaRPr lang="en-US" dirty="0"/>
          </a:p>
          <a:p>
            <a:pPr marL="793608" lvl="1" indent="-285750">
              <a:buFont typeface="Arial"/>
              <a:buChar char="•"/>
            </a:pPr>
            <a:r>
              <a:rPr lang="en-US" dirty="0"/>
              <a:t>What about bugs?</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dirty="0"/>
              <a:t>Can they improve and evolve independently without</a:t>
            </a:r>
            <a:r>
              <a:rPr lang="en-US" baseline="0" dirty="0"/>
              <a:t> coming major cycles from my API development team? My </a:t>
            </a:r>
            <a:r>
              <a:rPr lang="en-US" baseline="0" dirty="0" err="1"/>
              <a:t>api</a:t>
            </a:r>
            <a:r>
              <a:rPr lang="en-US" baseline="0" dirty="0"/>
              <a:t> team needs to focus on the </a:t>
            </a:r>
            <a:r>
              <a:rPr lang="en-US" baseline="0" dirty="0" err="1"/>
              <a:t>api</a:t>
            </a:r>
            <a:endParaRPr lang="en-US" dirty="0"/>
          </a:p>
          <a:p>
            <a:pPr marL="285750" indent="-285750">
              <a:buFont typeface="Arial"/>
              <a:buChar char="•"/>
            </a:pPr>
            <a:r>
              <a:rPr lang="en-US" dirty="0"/>
              <a:t>Are they extensible enough?</a:t>
            </a:r>
          </a:p>
          <a:p>
            <a:pPr marL="793608" marR="0" lvl="1" indent="-285750" algn="l" defTabSz="1015716" rtl="0" eaLnBrk="1" fontAlgn="auto" latinLnBrk="0" hangingPunct="1">
              <a:lnSpc>
                <a:spcPct val="100000"/>
              </a:lnSpc>
              <a:spcBef>
                <a:spcPts val="0"/>
              </a:spcBef>
              <a:spcAft>
                <a:spcPts val="0"/>
              </a:spcAft>
              <a:buClrTx/>
              <a:buSzTx/>
              <a:buFont typeface="Arial"/>
              <a:buChar char="•"/>
              <a:tabLst/>
              <a:defRPr/>
            </a:pPr>
            <a:r>
              <a:rPr lang="en-US" dirty="0"/>
              <a:t>However,</a:t>
            </a:r>
            <a:r>
              <a:rPr lang="en-US" baseline="0" dirty="0"/>
              <a:t> we still need flexibility to extend the standard process. To customize the build process rather to reinventing the wheel</a:t>
            </a:r>
            <a:endParaRPr lang="en-US" dirty="0"/>
          </a:p>
          <a:p>
            <a:pPr marL="285750" lvl="0" indent="-285750">
              <a:buFont typeface="Arial"/>
              <a:buChar char="•"/>
            </a:pPr>
            <a:r>
              <a:rPr lang="en-US" dirty="0"/>
              <a:t>Can they be orchestrated with other without major rework?</a:t>
            </a:r>
          </a:p>
          <a:p>
            <a:pPr marL="285750" indent="-285750">
              <a:buFont typeface="Arial"/>
              <a:buChar char="•"/>
            </a:pPr>
            <a:r>
              <a:rPr lang="en-US" baseline="0" dirty="0"/>
              <a:t>How can I prevent vendor locking</a:t>
            </a:r>
          </a:p>
          <a:p>
            <a:pPr marL="285750" indent="-285750">
              <a:buFont typeface="Arial"/>
              <a:buChar char="•"/>
            </a:pPr>
            <a:r>
              <a:rPr lang="en-US" baseline="0" dirty="0"/>
              <a:t>After gaining speed with the process, you also want to automate deployment to go even faster.</a:t>
            </a:r>
          </a:p>
        </p:txBody>
      </p:sp>
      <p:sp>
        <p:nvSpPr>
          <p:cNvPr id="4" name="Slide Number Placeholder 3"/>
          <p:cNvSpPr>
            <a:spLocks noGrp="1"/>
          </p:cNvSpPr>
          <p:nvPr>
            <p:ph type="sldNum" sz="quarter" idx="10"/>
          </p:nvPr>
        </p:nvSpPr>
        <p:spPr/>
        <p:txBody>
          <a:bodyPr/>
          <a:lstStyle/>
          <a:p>
            <a:fld id="{3528E766-D65B-A946-AB93-E463F7094F33}" type="slidenum">
              <a:rPr lang="en-US" smtClean="0"/>
              <a:t>7</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sz="1400" dirty="0">
                <a:solidFill>
                  <a:schemeClr val="tx1"/>
                </a:solidFill>
                <a:cs typeface="Century Gothic"/>
              </a:rPr>
              <a:t>First-Time setup and get to the source</a:t>
            </a:r>
          </a:p>
          <a:p>
            <a:pPr marL="850758" marR="0" lvl="2"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You had your first encounter with the Apigee Plugin by first setting up your</a:t>
            </a:r>
            <a:r>
              <a:rPr lang="en-US" baseline="0" dirty="0">
                <a:solidFill>
                  <a:schemeClr val="tx1"/>
                </a:solidFill>
                <a:cs typeface="Century Gothic"/>
              </a:rPr>
              <a:t> environment and cloning the </a:t>
            </a:r>
            <a:r>
              <a:rPr lang="en-US" baseline="0" dirty="0" err="1">
                <a:solidFill>
                  <a:schemeClr val="tx1"/>
                </a:solidFill>
                <a:cs typeface="Century Gothic"/>
              </a:rPr>
              <a:t>github</a:t>
            </a:r>
            <a:r>
              <a:rPr lang="en-US" baseline="0" dirty="0">
                <a:solidFill>
                  <a:schemeClr val="tx1"/>
                </a:solidFill>
                <a:cs typeface="Century Gothic"/>
              </a:rPr>
              <a:t> repo</a:t>
            </a:r>
            <a:endParaRPr lang="en-US" dirty="0">
              <a:solidFill>
                <a:schemeClr val="tx1"/>
              </a:solidFill>
              <a:cs typeface="Century Gothic"/>
            </a:endParaRPr>
          </a:p>
          <a:p>
            <a:pPr marL="850758" lvl="1" indent="-342900">
              <a:buFont typeface="+mj-lt"/>
              <a:buAutoNum type="arabicPeriod"/>
            </a:pPr>
            <a:r>
              <a:rPr lang="en-US" dirty="0"/>
              <a:t>As we tested there were zero dependencies with private</a:t>
            </a:r>
            <a:r>
              <a:rPr lang="en-US" baseline="0" dirty="0"/>
              <a:t> repos</a:t>
            </a:r>
          </a:p>
          <a:p>
            <a:pPr marL="342900" lvl="0" indent="-342900">
              <a:buFont typeface="+mj-lt"/>
              <a:buAutoNum type="arabicPeriod"/>
            </a:pPr>
            <a:r>
              <a:rPr lang="en-US" dirty="0">
                <a:solidFill>
                  <a:schemeClr val="tx1"/>
                </a:solidFill>
                <a:cs typeface="Century Gothic"/>
              </a:rPr>
              <a:t>Start with the right API structure</a:t>
            </a: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To identify the key elements</a:t>
            </a:r>
            <a:r>
              <a:rPr lang="en-US" baseline="0" dirty="0">
                <a:solidFill>
                  <a:schemeClr val="tx1"/>
                </a:solidFill>
                <a:cs typeface="Century Gothic"/>
              </a:rPr>
              <a:t> of the API bundle and where they reside in the folder structure</a:t>
            </a:r>
            <a:endParaRPr lang="en-US" dirty="0">
              <a:solidFill>
                <a:schemeClr val="tx1"/>
              </a:solidFill>
              <a:cs typeface="Century Gothic"/>
            </a:endParaRPr>
          </a:p>
          <a:p>
            <a:pPr marL="850758" marR="0" lvl="1"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So,</a:t>
            </a:r>
            <a:r>
              <a:rPr lang="en-US" baseline="0" dirty="0">
                <a:solidFill>
                  <a:schemeClr val="tx1"/>
                </a:solidFill>
                <a:cs typeface="Century Gothic"/>
              </a:rPr>
              <a:t> you can f</a:t>
            </a:r>
            <a:r>
              <a:rPr lang="en-US" dirty="0">
                <a:solidFill>
                  <a:schemeClr val="tx1"/>
                </a:solidFill>
                <a:cs typeface="Century Gothic"/>
              </a:rPr>
              <a:t>ollow best practices by defining the API structure from the get go. Since</a:t>
            </a:r>
            <a:r>
              <a:rPr lang="en-US" baseline="0" dirty="0">
                <a:solidFill>
                  <a:schemeClr val="tx1"/>
                </a:solidFill>
                <a:cs typeface="Century Gothic"/>
              </a:rPr>
              <a:t> you’re going to use continually use this structure for multiple APIs, eventually you’ll implement more API bundles and troubleshoot them, so it highly recommended to become intimately familiar with it.</a:t>
            </a:r>
            <a:endParaRPr lang="en-US" dirty="0">
              <a:solidFill>
                <a:schemeClr val="tx1"/>
              </a:solidFill>
              <a:cs typeface="Century Gothic"/>
            </a:endParaRP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Introduced share-</a:t>
            </a:r>
            <a:r>
              <a:rPr lang="en-US" dirty="0" err="1">
                <a:solidFill>
                  <a:schemeClr val="tx1"/>
                </a:solidFill>
                <a:cs typeface="Century Gothic"/>
              </a:rPr>
              <a:t>pom.xml</a:t>
            </a:r>
            <a:r>
              <a:rPr lang="en-US" baseline="0" dirty="0">
                <a:solidFill>
                  <a:schemeClr val="tx1"/>
                </a:solidFill>
                <a:cs typeface="Century Gothic"/>
              </a:rPr>
              <a:t> to provide an example of aggregation in terms configuration, by declaring common configuration in a single place</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baseline="0" dirty="0">
                <a:solidFill>
                  <a:schemeClr val="tx1"/>
                </a:solidFill>
                <a:cs typeface="Century Gothic"/>
              </a:rPr>
              <a:t>We also introduced API </a:t>
            </a:r>
            <a:r>
              <a:rPr lang="en-US" baseline="0" dirty="0" err="1">
                <a:solidFill>
                  <a:schemeClr val="tx1"/>
                </a:solidFill>
                <a:cs typeface="Century Gothic"/>
              </a:rPr>
              <a:t>pom.xml</a:t>
            </a:r>
            <a:r>
              <a:rPr lang="en-US" baseline="0" dirty="0">
                <a:solidFill>
                  <a:schemeClr val="tx1"/>
                </a:solidFill>
                <a:cs typeface="Century Gothic"/>
              </a:rPr>
              <a:t> </a:t>
            </a:r>
          </a:p>
          <a:p>
            <a:pPr marL="342900" marR="0" lvl="0" indent="-342900" algn="l" defTabSz="1015716"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cs typeface="Century Gothic"/>
              </a:rPr>
              <a:t>Apply inheritance</a:t>
            </a:r>
          </a:p>
          <a:p>
            <a:pPr marL="850758" lvl="1" indent="-342900">
              <a:buFont typeface="+mj-lt"/>
              <a:buAutoNum type="arabicPeriod"/>
            </a:pPr>
            <a:r>
              <a:rPr lang="en-US" dirty="0"/>
              <a:t>T</a:t>
            </a:r>
            <a:r>
              <a:rPr lang="en-US" baseline="0" dirty="0"/>
              <a:t>o avoid duplication and better maintainability</a:t>
            </a:r>
          </a:p>
          <a:p>
            <a:pPr marL="342900" lvl="0" indent="-342900">
              <a:buFont typeface="+mj-lt"/>
              <a:buAutoNum type="arabicPeriod"/>
            </a:pPr>
            <a:endParaRPr lang="en-US" baseline="0" dirty="0"/>
          </a:p>
          <a:p>
            <a:pPr marL="850758" lvl="1"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8</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A7CA4-13D9-2945-AC9A-62282DAA150D}" type="slidenum">
              <a:rPr lang="en-US" smtClean="0"/>
              <a:t>12</a:t>
            </a:fld>
            <a:endParaRPr lang="en-US"/>
          </a:p>
        </p:txBody>
      </p:sp>
    </p:spTree>
    <p:extLst>
      <p:ext uri="{BB962C8B-B14F-4D97-AF65-F5344CB8AC3E}">
        <p14:creationId xmlns:p14="http://schemas.microsoft.com/office/powerpoint/2010/main" val="2032063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2" name="Rectangle 21"/>
          <p:cNvSpPr/>
          <p:nvPr userDrawn="1"/>
        </p:nvSpPr>
        <p:spPr>
          <a:xfrm>
            <a:off x="0" y="989012"/>
            <a:ext cx="10158413" cy="6627812"/>
          </a:xfrm>
          <a:prstGeom prst="rect">
            <a:avLst/>
          </a:prstGeom>
          <a:solidFill>
            <a:srgbClr val="4444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9551" y="2284412"/>
            <a:ext cx="8991600" cy="2736319"/>
          </a:xfrm>
          <a:prstGeom prst="rect">
            <a:avLst/>
          </a:prstGeom>
        </p:spPr>
        <p:txBody>
          <a:bodyPr>
            <a:noAutofit/>
          </a:bodyPr>
          <a:lstStyle>
            <a:lvl1pPr algn="l">
              <a:defRPr sz="4800" b="0" i="0">
                <a:solidFill>
                  <a:srgbClr val="FFFFFF"/>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512456" y="5027612"/>
            <a:ext cx="7535743" cy="1143000"/>
          </a:xfrm>
          <a:prstGeom prst="rect">
            <a:avLst/>
          </a:prstGeom>
        </p:spPr>
        <p:txBody>
          <a:bodyPr anchor="b"/>
          <a:lstStyle>
            <a:lvl1pPr marL="0" indent="0" algn="l">
              <a:buNone/>
              <a:defRPr sz="3200" b="0" i="1">
                <a:solidFill>
                  <a:srgbClr val="FFFFFF"/>
                </a:solidFill>
                <a:latin typeface="Arial"/>
                <a:cs typeface="Arial"/>
              </a:defRPr>
            </a:lvl1pPr>
            <a:lvl2pPr marL="507858" indent="0" algn="ctr">
              <a:buNone/>
              <a:defRPr>
                <a:solidFill>
                  <a:schemeClr val="tx1">
                    <a:tint val="75000"/>
                  </a:schemeClr>
                </a:solidFill>
              </a:defRPr>
            </a:lvl2pPr>
            <a:lvl3pPr marL="1015716" indent="0" algn="ctr">
              <a:buNone/>
              <a:defRPr>
                <a:solidFill>
                  <a:schemeClr val="tx1">
                    <a:tint val="75000"/>
                  </a:schemeClr>
                </a:solidFill>
              </a:defRPr>
            </a:lvl3pPr>
            <a:lvl4pPr marL="1523573" indent="0" algn="ctr">
              <a:buNone/>
              <a:defRPr>
                <a:solidFill>
                  <a:schemeClr val="tx1">
                    <a:tint val="75000"/>
                  </a:schemeClr>
                </a:solidFill>
              </a:defRPr>
            </a:lvl4pPr>
            <a:lvl5pPr marL="2031431" indent="0" algn="ctr">
              <a:buNone/>
              <a:defRPr>
                <a:solidFill>
                  <a:schemeClr val="tx1">
                    <a:tint val="75000"/>
                  </a:schemeClr>
                </a:solidFill>
              </a:defRPr>
            </a:lvl5pPr>
            <a:lvl6pPr marL="2539289" indent="0" algn="ctr">
              <a:buNone/>
              <a:defRPr>
                <a:solidFill>
                  <a:schemeClr val="tx1">
                    <a:tint val="75000"/>
                  </a:schemeClr>
                </a:solidFill>
              </a:defRPr>
            </a:lvl6pPr>
            <a:lvl7pPr marL="3047147" indent="0" algn="ctr">
              <a:buNone/>
              <a:defRPr>
                <a:solidFill>
                  <a:schemeClr val="tx1">
                    <a:tint val="75000"/>
                  </a:schemeClr>
                </a:solidFill>
              </a:defRPr>
            </a:lvl7pPr>
            <a:lvl8pPr marL="3555004" indent="0" algn="ctr">
              <a:buNone/>
              <a:defRPr>
                <a:solidFill>
                  <a:schemeClr val="tx1">
                    <a:tint val="75000"/>
                  </a:schemeClr>
                </a:solidFill>
              </a:defRPr>
            </a:lvl8pPr>
            <a:lvl9pPr marL="4062862" indent="0" algn="ctr">
              <a:buNone/>
              <a:defRPr>
                <a:solidFill>
                  <a:schemeClr val="tx1">
                    <a:tint val="75000"/>
                  </a:schemeClr>
                </a:solidFill>
              </a:defRPr>
            </a:lvl9pPr>
          </a:lstStyle>
          <a:p>
            <a:r>
              <a:rPr lang="en-US"/>
              <a:t>Click to edit Master subtitle style</a:t>
            </a:r>
            <a:endParaRPr lang="en-US" dirty="0"/>
          </a:p>
        </p:txBody>
      </p:sp>
      <p:sp>
        <p:nvSpPr>
          <p:cNvPr id="16" name="Rectangle 15"/>
          <p:cNvSpPr/>
          <p:nvPr userDrawn="1"/>
        </p:nvSpPr>
        <p:spPr>
          <a:xfrm>
            <a:off x="2343" y="0"/>
            <a:ext cx="10184607" cy="2266655"/>
          </a:xfrm>
          <a:prstGeom prst="rect">
            <a:avLst/>
          </a:prstGeom>
          <a:solidFill>
            <a:srgbClr val="FF4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2"/>
          <a:stretch>
            <a:fillRect/>
          </a:stretch>
        </p:blipFill>
        <p:spPr>
          <a:xfrm>
            <a:off x="636326" y="1714372"/>
            <a:ext cx="1219200" cy="408709"/>
          </a:xfrm>
          <a:prstGeom prst="rect">
            <a:avLst/>
          </a:prstGeom>
        </p:spPr>
      </p:pic>
      <p:sp>
        <p:nvSpPr>
          <p:cNvPr id="11" name="Rectangle 6"/>
          <p:cNvSpPr>
            <a:spLocks/>
          </p:cNvSpPr>
          <p:nvPr userDrawn="1"/>
        </p:nvSpPr>
        <p:spPr bwMode="auto">
          <a:xfrm>
            <a:off x="5079206" y="1657055"/>
            <a:ext cx="4191000" cy="553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r"/>
            <a:r>
              <a:rPr lang="en-US" sz="1800" b="0" i="0" dirty="0">
                <a:solidFill>
                  <a:schemeClr val="bg1"/>
                </a:solidFill>
                <a:latin typeface="Helvetica Light"/>
                <a:ea typeface="ＭＳ Ｐゴシック" charset="0"/>
                <a:cs typeface="Helvetica Light"/>
                <a:sym typeface="Helvetica" charset="0"/>
              </a:rPr>
              <a:t>Apps + Data +</a:t>
            </a:r>
            <a:r>
              <a:rPr lang="en-US" sz="1800" b="0" i="0" baseline="0" dirty="0">
                <a:solidFill>
                  <a:schemeClr val="bg1"/>
                </a:solidFill>
                <a:latin typeface="Helvetica Light"/>
                <a:ea typeface="ＭＳ Ｐゴシック" charset="0"/>
                <a:cs typeface="Helvetica Light"/>
                <a:sym typeface="Helvetica" charset="0"/>
              </a:rPr>
              <a:t> APIs</a:t>
            </a:r>
            <a:endParaRPr lang="en-US" sz="1800" b="0" i="0" dirty="0">
              <a:solidFill>
                <a:schemeClr val="bg1"/>
              </a:solidFill>
              <a:latin typeface="Helvetica Light"/>
              <a:ea typeface="ＭＳ Ｐゴシック" charset="0"/>
              <a:cs typeface="Helvetica Light"/>
              <a:sym typeface="Helvetica" charset="0"/>
            </a:endParaRPr>
          </a:p>
        </p:txBody>
      </p:sp>
    </p:spTree>
    <p:extLst>
      <p:ext uri="{BB962C8B-B14F-4D97-AF65-F5344CB8AC3E}">
        <p14:creationId xmlns:p14="http://schemas.microsoft.com/office/powerpoint/2010/main" val="3585289726"/>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6" name="Picture 5" descr="DividerPage_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55240" cy="7616825"/>
          </a:xfrm>
          <a:prstGeom prst="rect">
            <a:avLst/>
          </a:prstGeom>
        </p:spPr>
      </p:pic>
      <p:sp>
        <p:nvSpPr>
          <p:cNvPr id="3" name="Text Placeholder 2"/>
          <p:cNvSpPr>
            <a:spLocks noGrp="1"/>
          </p:cNvSpPr>
          <p:nvPr>
            <p:ph type="body" sz="quarter" idx="10" hasCustomPrompt="1"/>
          </p:nvPr>
        </p:nvSpPr>
        <p:spPr>
          <a:xfrm>
            <a:off x="253961" y="253894"/>
            <a:ext cx="7694646" cy="1615049"/>
          </a:xfrm>
        </p:spPr>
        <p:txBody>
          <a:bodyPr>
            <a:noAutofit/>
          </a:bodyPr>
          <a:lstStyle>
            <a:lvl1pPr marL="0" indent="0">
              <a:buNone/>
              <a:defRPr sz="4000" b="0" i="0" baseline="0">
                <a:solidFill>
                  <a:schemeClr val="tx2"/>
                </a:solidFill>
                <a:latin typeface="+mj-lt"/>
                <a:cs typeface="Helvetica Light"/>
              </a:defRPr>
            </a:lvl1pPr>
            <a:lvl2pPr marL="507858" indent="0">
              <a:buNone/>
              <a:defRPr b="0" i="0">
                <a:solidFill>
                  <a:schemeClr val="tx2"/>
                </a:solidFill>
                <a:latin typeface="Helvetica Light"/>
                <a:cs typeface="Helvetica Light"/>
              </a:defRPr>
            </a:lvl2pPr>
            <a:lvl3pPr marL="1015716" indent="0">
              <a:buNone/>
              <a:defRPr b="0" i="0">
                <a:solidFill>
                  <a:schemeClr val="tx2"/>
                </a:solidFill>
                <a:latin typeface="Helvetica Light"/>
                <a:cs typeface="Helvetica Light"/>
              </a:defRPr>
            </a:lvl3pPr>
            <a:lvl4pPr marL="1523573" indent="0">
              <a:buNone/>
              <a:defRPr b="0" i="0">
                <a:solidFill>
                  <a:schemeClr val="tx2"/>
                </a:solidFill>
                <a:latin typeface="Helvetica Light"/>
                <a:cs typeface="Helvetica Light"/>
              </a:defRPr>
            </a:lvl4pPr>
            <a:lvl5pPr marL="2031431" indent="0">
              <a:buNone/>
              <a:defRPr b="0" i="0">
                <a:solidFill>
                  <a:schemeClr val="tx2"/>
                </a:solidFill>
                <a:latin typeface="Helvetica Light"/>
                <a:cs typeface="Helvetica Light"/>
              </a:defRPr>
            </a:lvl5pPr>
          </a:lstStyle>
          <a:p>
            <a:pPr lvl="0"/>
            <a:r>
              <a:rPr lang="en-US" dirty="0"/>
              <a:t>Title to Section</a:t>
            </a:r>
          </a:p>
        </p:txBody>
      </p:sp>
    </p:spTree>
    <p:extLst>
      <p:ext uri="{BB962C8B-B14F-4D97-AF65-F5344CB8AC3E}">
        <p14:creationId xmlns:p14="http://schemas.microsoft.com/office/powerpoint/2010/main" val="710233846"/>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left slide">
    <p:spTree>
      <p:nvGrpSpPr>
        <p:cNvPr id="1" name=""/>
        <p:cNvGrpSpPr/>
        <p:nvPr/>
      </p:nvGrpSpPr>
      <p:grpSpPr>
        <a:xfrm>
          <a:off x="0" y="0"/>
          <a:ext cx="0" cy="0"/>
          <a:chOff x="0" y="0"/>
          <a:chExt cx="0" cy="0"/>
        </a:xfrm>
      </p:grpSpPr>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endParaRPr lang="en-US" dirty="0">
              <a:solidFill>
                <a:schemeClr val="bg2"/>
              </a:solidFill>
              <a:latin typeface="Arial"/>
            </a:endParaRPr>
          </a:p>
        </p:txBody>
      </p:sp>
      <p:pic>
        <p:nvPicPr>
          <p:cNvPr id="6" name="Picture 5" descr="hea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06"/>
            <a:ext cx="10158413" cy="995104"/>
          </a:xfrm>
          <a:prstGeom prst="rect">
            <a:avLst/>
          </a:prstGeom>
        </p:spPr>
      </p:pic>
      <p:cxnSp>
        <p:nvCxnSpPr>
          <p:cNvPr id="8" name="Straight Connector 7"/>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itle 9"/>
          <p:cNvSpPr>
            <a:spLocks noGrp="1"/>
          </p:cNvSpPr>
          <p:nvPr>
            <p:ph type="title" hasCustomPrompt="1"/>
          </p:nvPr>
        </p:nvSpPr>
        <p:spPr>
          <a:xfrm>
            <a:off x="253961" y="493973"/>
            <a:ext cx="7505938" cy="406318"/>
          </a:xfrm>
        </p:spPr>
        <p:txBody>
          <a:bodyPr anchor="t">
            <a:noAutofit/>
          </a:bodyPr>
          <a:lstStyle>
            <a:lvl1pPr algn="l">
              <a:defRPr sz="2400" b="1" i="0">
                <a:solidFill>
                  <a:schemeClr val="tx2"/>
                </a:solidFill>
                <a:latin typeface="+mj-lt"/>
                <a:cs typeface="Arial"/>
              </a:defRPr>
            </a:lvl1pPr>
          </a:lstStyle>
          <a:p>
            <a:r>
              <a:rPr lang="en-US" dirty="0"/>
              <a:t>Main Title for Slide</a:t>
            </a:r>
          </a:p>
        </p:txBody>
      </p:sp>
      <p:sp>
        <p:nvSpPr>
          <p:cNvPr id="2" name="Slide Number Placeholder 1"/>
          <p:cNvSpPr>
            <a:spLocks noGrp="1"/>
          </p:cNvSpPr>
          <p:nvPr>
            <p:ph type="sldNum" sz="quarter" idx="10"/>
          </p:nvPr>
        </p:nvSpPr>
        <p:spPr>
          <a:xfrm>
            <a:off x="7513053" y="7218987"/>
            <a:ext cx="2370296" cy="405525"/>
          </a:xfrm>
        </p:spPr>
        <p:txBody>
          <a:bodyPr/>
          <a:lstStyle/>
          <a:p>
            <a:fld id="{72EC1214-2C7B-1846-91C7-D93747619575}" type="slidenum">
              <a:rPr lang="en-US" smtClean="0"/>
              <a:t>‹#›</a:t>
            </a:fld>
            <a:endParaRPr lang="en-US"/>
          </a:p>
        </p:txBody>
      </p:sp>
      <p:sp>
        <p:nvSpPr>
          <p:cNvPr id="9" name="Rectangle 8"/>
          <p:cNvSpPr/>
          <p:nvPr userDrawn="1"/>
        </p:nvSpPr>
        <p:spPr>
          <a:xfrm>
            <a:off x="727318" y="7253600"/>
            <a:ext cx="2297098" cy="230832"/>
          </a:xfrm>
          <a:prstGeom prst="rect">
            <a:avLst/>
          </a:prstGeom>
        </p:spPr>
        <p:txBody>
          <a:bodyPr wrap="none">
            <a:spAutoFit/>
          </a:bodyPr>
          <a:lstStyle/>
          <a:p>
            <a:r>
              <a:rPr lang="en-US" sz="900" kern="1200" dirty="0">
                <a:solidFill>
                  <a:srgbClr val="595959"/>
                </a:solidFill>
                <a:latin typeface="+mn-lt"/>
                <a:ea typeface="+mn-ea"/>
                <a:cs typeface="+mn-cs"/>
              </a:rPr>
              <a:t>©2014 Apigee</a:t>
            </a:r>
            <a:r>
              <a:rPr lang="en-US" sz="900" kern="1200" baseline="0" dirty="0">
                <a:solidFill>
                  <a:srgbClr val="595959"/>
                </a:solidFill>
                <a:latin typeface="+mn-lt"/>
                <a:ea typeface="+mn-ea"/>
                <a:cs typeface="+mn-cs"/>
              </a:rPr>
              <a:t> Corp. </a:t>
            </a:r>
            <a:r>
              <a:rPr lang="en-US" sz="900" kern="1200" dirty="0">
                <a:solidFill>
                  <a:srgbClr val="595959"/>
                </a:solidFill>
                <a:latin typeface="+mn-lt"/>
                <a:ea typeface="+mn-ea"/>
                <a:cs typeface="+mn-cs"/>
              </a:rPr>
              <a:t>All Rights Reserved.</a:t>
            </a:r>
            <a:endParaRPr lang="en-US" sz="900" dirty="0">
              <a:solidFill>
                <a:srgbClr val="595959"/>
              </a:solidFill>
            </a:endParaRPr>
          </a:p>
        </p:txBody>
      </p:sp>
    </p:spTree>
    <p:extLst>
      <p:ext uri="{BB962C8B-B14F-4D97-AF65-F5344CB8AC3E}">
        <p14:creationId xmlns:p14="http://schemas.microsoft.com/office/powerpoint/2010/main" val="3054723905"/>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endParaRPr lang="en-US" dirty="0">
              <a:solidFill>
                <a:schemeClr val="bg2"/>
              </a:solidFill>
              <a:latin typeface="Arial"/>
            </a:endParaRPr>
          </a:p>
        </p:txBody>
      </p:sp>
      <p:sp>
        <p:nvSpPr>
          <p:cNvPr id="3" name="Text Placeholder 2"/>
          <p:cNvSpPr>
            <a:spLocks noGrp="1"/>
          </p:cNvSpPr>
          <p:nvPr>
            <p:ph type="body" sz="quarter" idx="10" hasCustomPrompt="1"/>
          </p:nvPr>
        </p:nvSpPr>
        <p:spPr>
          <a:xfrm>
            <a:off x="253960" y="1269471"/>
            <a:ext cx="9638148" cy="5419935"/>
          </a:xfrm>
        </p:spPr>
        <p:txBody>
          <a:bodyPr lIns="0"/>
          <a:lstStyle>
            <a:lvl1pPr marL="609429" indent="-304715">
              <a:lnSpc>
                <a:spcPts val="2444"/>
              </a:lnSpc>
              <a:spcBef>
                <a:spcPts val="889"/>
              </a:spcBef>
              <a:spcAft>
                <a:spcPts val="0"/>
              </a:spcAft>
              <a:buClr>
                <a:schemeClr val="tx2"/>
              </a:buClr>
              <a:defRPr sz="2200" b="0" i="0" baseline="0">
                <a:solidFill>
                  <a:schemeClr val="accent3"/>
                </a:solidFill>
                <a:latin typeface="+mn-lt"/>
                <a:cs typeface="Arial"/>
              </a:defRPr>
            </a:lvl1pPr>
            <a:lvl2pPr marL="914144" indent="-304715">
              <a:lnSpc>
                <a:spcPts val="2444"/>
              </a:lnSpc>
              <a:spcBef>
                <a:spcPts val="889"/>
              </a:spcBef>
              <a:spcAft>
                <a:spcPts val="0"/>
              </a:spcAft>
              <a:buClr>
                <a:schemeClr val="tx2"/>
              </a:buClr>
              <a:defRPr sz="2000" b="0" i="0">
                <a:solidFill>
                  <a:schemeClr val="accent3"/>
                </a:solidFill>
                <a:latin typeface="+mn-lt"/>
                <a:cs typeface="Arial"/>
              </a:defRPr>
            </a:lvl2pPr>
            <a:lvl3pPr marL="1218859" indent="-304715">
              <a:lnSpc>
                <a:spcPts val="2444"/>
              </a:lnSpc>
              <a:spcBef>
                <a:spcPts val="666"/>
              </a:spcBef>
              <a:spcAft>
                <a:spcPts val="0"/>
              </a:spcAft>
              <a:buClr>
                <a:schemeClr val="tx2"/>
              </a:buClr>
              <a:defRPr sz="1800" b="0" i="0">
                <a:solidFill>
                  <a:schemeClr val="accent3"/>
                </a:solidFill>
                <a:latin typeface="+mn-lt"/>
                <a:cs typeface="Arial"/>
              </a:defRPr>
            </a:lvl3pPr>
            <a:lvl4pPr marL="1523573" indent="-304715">
              <a:lnSpc>
                <a:spcPts val="2444"/>
              </a:lnSpc>
              <a:spcBef>
                <a:spcPts val="666"/>
              </a:spcBef>
              <a:spcAft>
                <a:spcPts val="0"/>
              </a:spcAft>
              <a:buClr>
                <a:schemeClr val="tx2"/>
              </a:buClr>
              <a:defRPr sz="1800" b="0" i="0">
                <a:solidFill>
                  <a:schemeClr val="accent3"/>
                </a:solidFill>
                <a:latin typeface="+mn-lt"/>
                <a:cs typeface="Helvetica Light"/>
              </a:defRPr>
            </a:lvl4pPr>
            <a:lvl5pPr marL="1828288" indent="-304715">
              <a:lnSpc>
                <a:spcPts val="2444"/>
              </a:lnSpc>
              <a:spcBef>
                <a:spcPts val="666"/>
              </a:spcBef>
              <a:spcAft>
                <a:spcPts val="0"/>
              </a:spcAft>
              <a:buClr>
                <a:schemeClr val="tx2"/>
              </a:buClr>
              <a:buFont typeface="Arial"/>
              <a:buChar char="•"/>
              <a:defRPr sz="1800" b="0" i="0">
                <a:solidFill>
                  <a:schemeClr val="accent3"/>
                </a:solidFill>
                <a:latin typeface="+mn-lt"/>
                <a:cs typeface="Helvetica Ligh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hea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06"/>
            <a:ext cx="10158413" cy="995104"/>
          </a:xfrm>
          <a:prstGeom prst="rect">
            <a:avLst/>
          </a:prstGeom>
        </p:spPr>
      </p:pic>
      <p:cxnSp>
        <p:nvCxnSpPr>
          <p:cNvPr id="11" name="Straight Connector 10"/>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itle 9"/>
          <p:cNvSpPr>
            <a:spLocks noGrp="1"/>
          </p:cNvSpPr>
          <p:nvPr>
            <p:ph type="title" hasCustomPrompt="1"/>
          </p:nvPr>
        </p:nvSpPr>
        <p:spPr>
          <a:xfrm>
            <a:off x="253961" y="493973"/>
            <a:ext cx="7505938" cy="406318"/>
          </a:xfrm>
        </p:spPr>
        <p:txBody>
          <a:bodyPr anchor="t">
            <a:noAutofit/>
          </a:bodyPr>
          <a:lstStyle>
            <a:lvl1pPr algn="l">
              <a:defRPr sz="2400" b="1" i="0">
                <a:solidFill>
                  <a:schemeClr val="tx2"/>
                </a:solidFill>
                <a:latin typeface="+mj-lt"/>
                <a:cs typeface="Arial"/>
              </a:defRPr>
            </a:lvl1pPr>
          </a:lstStyle>
          <a:p>
            <a:r>
              <a:rPr lang="en-US" dirty="0"/>
              <a:t>Main Title for Slide</a:t>
            </a:r>
          </a:p>
        </p:txBody>
      </p:sp>
      <p:sp>
        <p:nvSpPr>
          <p:cNvPr id="2" name="Slide Number Placeholder 1"/>
          <p:cNvSpPr>
            <a:spLocks noGrp="1"/>
          </p:cNvSpPr>
          <p:nvPr>
            <p:ph type="sldNum" sz="quarter" idx="11"/>
          </p:nvPr>
        </p:nvSpPr>
        <p:spPr>
          <a:xfrm>
            <a:off x="7521812" y="7211300"/>
            <a:ext cx="2370296" cy="405525"/>
          </a:xfrm>
        </p:spPr>
        <p:txBody>
          <a:bodyPr/>
          <a:lstStyle/>
          <a:p>
            <a:fld id="{72EC1214-2C7B-1846-91C7-D93747619575}" type="slidenum">
              <a:rPr lang="en-US" smtClean="0"/>
              <a:t>‹#›</a:t>
            </a:fld>
            <a:endParaRPr lang="en-US"/>
          </a:p>
        </p:txBody>
      </p:sp>
      <p:sp>
        <p:nvSpPr>
          <p:cNvPr id="10" name="Rectangle 9"/>
          <p:cNvSpPr/>
          <p:nvPr userDrawn="1"/>
        </p:nvSpPr>
        <p:spPr>
          <a:xfrm>
            <a:off x="727318" y="7253600"/>
            <a:ext cx="2297098" cy="230832"/>
          </a:xfrm>
          <a:prstGeom prst="rect">
            <a:avLst/>
          </a:prstGeom>
        </p:spPr>
        <p:txBody>
          <a:bodyPr wrap="none">
            <a:spAutoFit/>
          </a:bodyPr>
          <a:lstStyle/>
          <a:p>
            <a:r>
              <a:rPr lang="en-US" sz="900" kern="1200" dirty="0">
                <a:solidFill>
                  <a:srgbClr val="595959"/>
                </a:solidFill>
                <a:latin typeface="+mn-lt"/>
                <a:ea typeface="+mn-ea"/>
                <a:cs typeface="+mn-cs"/>
              </a:rPr>
              <a:t>©2014 Apigee</a:t>
            </a:r>
            <a:r>
              <a:rPr lang="en-US" sz="900" kern="1200" baseline="0" dirty="0">
                <a:solidFill>
                  <a:srgbClr val="595959"/>
                </a:solidFill>
                <a:latin typeface="+mn-lt"/>
                <a:ea typeface="+mn-ea"/>
                <a:cs typeface="+mn-cs"/>
              </a:rPr>
              <a:t> Corp. </a:t>
            </a:r>
            <a:r>
              <a:rPr lang="en-US" sz="900" kern="1200" dirty="0">
                <a:solidFill>
                  <a:srgbClr val="595959"/>
                </a:solidFill>
                <a:latin typeface="+mn-lt"/>
                <a:ea typeface="+mn-ea"/>
                <a:cs typeface="+mn-cs"/>
              </a:rPr>
              <a:t>All Rights Reserved.</a:t>
            </a:r>
            <a:endParaRPr lang="en-US" sz="900" dirty="0">
              <a:solidFill>
                <a:srgbClr val="595959"/>
              </a:solidFill>
            </a:endParaRPr>
          </a:p>
        </p:txBody>
      </p:sp>
    </p:spTree>
    <p:extLst>
      <p:ext uri="{BB962C8B-B14F-4D97-AF65-F5344CB8AC3E}">
        <p14:creationId xmlns:p14="http://schemas.microsoft.com/office/powerpoint/2010/main" val="4243787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 Bullet">
    <p:spTree>
      <p:nvGrpSpPr>
        <p:cNvPr id="1" name=""/>
        <p:cNvGrpSpPr/>
        <p:nvPr/>
      </p:nvGrpSpPr>
      <p:grpSpPr>
        <a:xfrm>
          <a:off x="0" y="0"/>
          <a:ext cx="0" cy="0"/>
          <a:chOff x="0" y="0"/>
          <a:chExt cx="0" cy="0"/>
        </a:xfrm>
      </p:grpSpPr>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endParaRPr lang="en-US" dirty="0">
              <a:solidFill>
                <a:schemeClr val="bg2"/>
              </a:solidFill>
              <a:latin typeface="Arial"/>
            </a:endParaRPr>
          </a:p>
        </p:txBody>
      </p:sp>
      <p:sp>
        <p:nvSpPr>
          <p:cNvPr id="4" name="Text Placeholder 3"/>
          <p:cNvSpPr>
            <a:spLocks noGrp="1"/>
          </p:cNvSpPr>
          <p:nvPr>
            <p:ph type="body" sz="quarter" idx="10" hasCustomPrompt="1"/>
          </p:nvPr>
        </p:nvSpPr>
        <p:spPr>
          <a:xfrm>
            <a:off x="253960" y="1269472"/>
            <a:ext cx="4571286" cy="457008"/>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cxnSp>
        <p:nvCxnSpPr>
          <p:cNvPr id="12" name="Straight Connector 11"/>
          <p:cNvCxnSpPr/>
          <p:nvPr/>
        </p:nvCxnSpPr>
        <p:spPr>
          <a:xfrm>
            <a:off x="5079207" y="1371029"/>
            <a:ext cx="0" cy="5602597"/>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Text Placeholder 3"/>
          <p:cNvSpPr>
            <a:spLocks noGrp="1"/>
          </p:cNvSpPr>
          <p:nvPr>
            <p:ph type="body" sz="quarter" idx="12" hasCustomPrompt="1"/>
          </p:nvPr>
        </p:nvSpPr>
        <p:spPr>
          <a:xfrm>
            <a:off x="5330856" y="1269472"/>
            <a:ext cx="4571286" cy="457008"/>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sp>
        <p:nvSpPr>
          <p:cNvPr id="20" name="TextBox 19"/>
          <p:cNvSpPr txBox="1"/>
          <p:nvPr/>
        </p:nvSpPr>
        <p:spPr>
          <a:xfrm>
            <a:off x="4182876" y="-564209"/>
            <a:ext cx="205152" cy="410198"/>
          </a:xfrm>
          <a:prstGeom prst="rect">
            <a:avLst/>
          </a:prstGeom>
          <a:noFill/>
        </p:spPr>
        <p:txBody>
          <a:bodyPr wrap="none" lIns="101572" tIns="50786" rIns="101572" bIns="50786" rtlCol="0">
            <a:spAutoFit/>
          </a:bodyPr>
          <a:lstStyle/>
          <a:p>
            <a:endParaRPr lang="en-US" dirty="0"/>
          </a:p>
        </p:txBody>
      </p:sp>
      <p:sp>
        <p:nvSpPr>
          <p:cNvPr id="22" name="TextBox 21"/>
          <p:cNvSpPr txBox="1"/>
          <p:nvPr/>
        </p:nvSpPr>
        <p:spPr>
          <a:xfrm>
            <a:off x="4182876" y="-564209"/>
            <a:ext cx="205152" cy="410198"/>
          </a:xfrm>
          <a:prstGeom prst="rect">
            <a:avLst/>
          </a:prstGeom>
          <a:noFill/>
        </p:spPr>
        <p:txBody>
          <a:bodyPr wrap="none" lIns="101572" tIns="50786" rIns="101572" bIns="50786" rtlCol="0">
            <a:spAutoFit/>
          </a:bodyPr>
          <a:lstStyle/>
          <a:p>
            <a:endParaRPr lang="en-US" dirty="0"/>
          </a:p>
        </p:txBody>
      </p:sp>
      <p:sp>
        <p:nvSpPr>
          <p:cNvPr id="28" name="TextBox 27"/>
          <p:cNvSpPr txBox="1"/>
          <p:nvPr/>
        </p:nvSpPr>
        <p:spPr>
          <a:xfrm>
            <a:off x="4182876" y="-564209"/>
            <a:ext cx="205152" cy="410198"/>
          </a:xfrm>
          <a:prstGeom prst="rect">
            <a:avLst/>
          </a:prstGeom>
          <a:noFill/>
        </p:spPr>
        <p:txBody>
          <a:bodyPr wrap="none" lIns="101572" tIns="50786" rIns="101572" bIns="50786" rtlCol="0">
            <a:spAutoFit/>
          </a:bodyPr>
          <a:lstStyle/>
          <a:p>
            <a:endParaRPr lang="en-US" dirty="0"/>
          </a:p>
        </p:txBody>
      </p:sp>
      <p:sp>
        <p:nvSpPr>
          <p:cNvPr id="34" name="TextBox 33"/>
          <p:cNvSpPr txBox="1"/>
          <p:nvPr/>
        </p:nvSpPr>
        <p:spPr>
          <a:xfrm>
            <a:off x="4182876" y="-564209"/>
            <a:ext cx="205152" cy="410198"/>
          </a:xfrm>
          <a:prstGeom prst="rect">
            <a:avLst/>
          </a:prstGeom>
          <a:noFill/>
        </p:spPr>
        <p:txBody>
          <a:bodyPr wrap="none" lIns="101572" tIns="50786" rIns="101572" bIns="50786" rtlCol="0">
            <a:spAutoFit/>
          </a:bodyPr>
          <a:lstStyle/>
          <a:p>
            <a:endParaRPr lang="en-US" dirty="0"/>
          </a:p>
        </p:txBody>
      </p:sp>
      <p:pic>
        <p:nvPicPr>
          <p:cNvPr id="19" name="Picture 18" descr="hea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06"/>
            <a:ext cx="10158413" cy="995104"/>
          </a:xfrm>
          <a:prstGeom prst="rect">
            <a:avLst/>
          </a:prstGeom>
        </p:spPr>
      </p:pic>
      <p:cxnSp>
        <p:nvCxnSpPr>
          <p:cNvPr id="21" name="Straight Connector 20"/>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Title 9"/>
          <p:cNvSpPr>
            <a:spLocks noGrp="1"/>
          </p:cNvSpPr>
          <p:nvPr>
            <p:ph type="title" hasCustomPrompt="1"/>
          </p:nvPr>
        </p:nvSpPr>
        <p:spPr>
          <a:xfrm>
            <a:off x="253961" y="493973"/>
            <a:ext cx="7505938" cy="406318"/>
          </a:xfrm>
        </p:spPr>
        <p:txBody>
          <a:bodyPr anchor="t">
            <a:noAutofit/>
          </a:bodyPr>
          <a:lstStyle>
            <a:lvl1pPr algn="l">
              <a:defRPr sz="2400" b="1" i="0">
                <a:solidFill>
                  <a:schemeClr val="tx2"/>
                </a:solidFill>
                <a:latin typeface="+mj-lt"/>
                <a:cs typeface="Arial"/>
              </a:defRPr>
            </a:lvl1pPr>
          </a:lstStyle>
          <a:p>
            <a:r>
              <a:rPr lang="en-US" dirty="0"/>
              <a:t>Main Title for Slide</a:t>
            </a:r>
          </a:p>
        </p:txBody>
      </p:sp>
      <p:sp>
        <p:nvSpPr>
          <p:cNvPr id="3" name="Text Placeholder 2"/>
          <p:cNvSpPr>
            <a:spLocks noGrp="1"/>
          </p:cNvSpPr>
          <p:nvPr>
            <p:ph type="body" sz="quarter" idx="14"/>
          </p:nvPr>
        </p:nvSpPr>
        <p:spPr>
          <a:xfrm>
            <a:off x="253960" y="1828391"/>
            <a:ext cx="4571286" cy="5077883"/>
          </a:xfrm>
        </p:spPr>
        <p:txBody>
          <a:bodyPr/>
          <a:lstStyle>
            <a:lvl1pPr marL="317411" marR="0" indent="-317411" algn="l" defTabSz="507858" rtl="0" eaLnBrk="1" fontAlgn="auto" latinLnBrk="0" hangingPunct="1">
              <a:lnSpc>
                <a:spcPct val="110000"/>
              </a:lnSpc>
              <a:spcBef>
                <a:spcPts val="0"/>
              </a:spcBef>
              <a:spcAft>
                <a:spcPts val="666"/>
              </a:spcAft>
              <a:buClr>
                <a:schemeClr val="tx2"/>
              </a:buClr>
              <a:buSzTx/>
              <a:buFont typeface="Arial"/>
              <a:buChar char="•"/>
              <a:tabLst/>
              <a:defRPr sz="2000" b="0" baseline="0"/>
            </a:lvl1pPr>
            <a:lvl2pPr>
              <a:lnSpc>
                <a:spcPct val="110000"/>
              </a:lnSpc>
              <a:spcBef>
                <a:spcPts val="0"/>
              </a:spcBef>
              <a:spcAft>
                <a:spcPts val="666"/>
              </a:spcAft>
              <a:defRPr sz="1800"/>
            </a:lvl2pPr>
            <a:lvl3pPr>
              <a:lnSpc>
                <a:spcPct val="110000"/>
              </a:lnSpc>
              <a:spcBef>
                <a:spcPts val="0"/>
              </a:spcBef>
              <a:spcAft>
                <a:spcPts val="666"/>
              </a:spcAft>
              <a:defRPr sz="1800"/>
            </a:lvl3pPr>
          </a:lstStyle>
          <a:p>
            <a:pPr lvl="0"/>
            <a:r>
              <a:rPr lang="en-US"/>
              <a:t>Click to edit Master text styles</a:t>
            </a:r>
          </a:p>
          <a:p>
            <a:pPr lvl="1"/>
            <a:r>
              <a:rPr lang="en-US"/>
              <a:t>Second level</a:t>
            </a:r>
          </a:p>
          <a:p>
            <a:pPr lvl="2"/>
            <a:r>
              <a:rPr lang="en-US"/>
              <a:t>Third level</a:t>
            </a:r>
          </a:p>
        </p:txBody>
      </p:sp>
      <p:sp>
        <p:nvSpPr>
          <p:cNvPr id="25" name="Text Placeholder 2"/>
          <p:cNvSpPr>
            <a:spLocks noGrp="1"/>
          </p:cNvSpPr>
          <p:nvPr>
            <p:ph type="body" sz="quarter" idx="15"/>
          </p:nvPr>
        </p:nvSpPr>
        <p:spPr>
          <a:xfrm>
            <a:off x="5345867" y="1828391"/>
            <a:ext cx="4571286" cy="5077883"/>
          </a:xfrm>
        </p:spPr>
        <p:txBody>
          <a:bodyPr/>
          <a:lstStyle>
            <a:lvl1pPr marL="317411" marR="0" indent="-317411" algn="l" defTabSz="507858" rtl="0" eaLnBrk="1" fontAlgn="auto" latinLnBrk="0" hangingPunct="1">
              <a:lnSpc>
                <a:spcPct val="110000"/>
              </a:lnSpc>
              <a:spcBef>
                <a:spcPts val="0"/>
              </a:spcBef>
              <a:spcAft>
                <a:spcPts val="666"/>
              </a:spcAft>
              <a:buClr>
                <a:schemeClr val="tx2"/>
              </a:buClr>
              <a:buSzTx/>
              <a:buFont typeface="Arial"/>
              <a:buChar char="•"/>
              <a:tabLst/>
              <a:defRPr sz="2000" b="0" baseline="0"/>
            </a:lvl1pPr>
            <a:lvl2pPr>
              <a:lnSpc>
                <a:spcPct val="110000"/>
              </a:lnSpc>
              <a:spcBef>
                <a:spcPts val="0"/>
              </a:spcBef>
              <a:spcAft>
                <a:spcPts val="666"/>
              </a:spcAft>
              <a:defRPr sz="1800"/>
            </a:lvl2pPr>
            <a:lvl3pPr>
              <a:lnSpc>
                <a:spcPct val="110000"/>
              </a:lnSpc>
              <a:spcBef>
                <a:spcPts val="0"/>
              </a:spcBef>
              <a:spcAft>
                <a:spcPts val="666"/>
              </a:spcAft>
              <a:defRPr sz="1800"/>
            </a:lvl3pPr>
          </a:lstStyle>
          <a:p>
            <a:pPr lvl="0"/>
            <a:r>
              <a:rPr lang="en-US"/>
              <a:t>Click to edit Master text styles</a:t>
            </a:r>
          </a:p>
          <a:p>
            <a:pPr lvl="1"/>
            <a:r>
              <a:rPr lang="en-US"/>
              <a:t>Second level</a:t>
            </a:r>
          </a:p>
          <a:p>
            <a:pPr lvl="2"/>
            <a:r>
              <a:rPr lang="en-US"/>
              <a:t>Third level</a:t>
            </a:r>
          </a:p>
        </p:txBody>
      </p:sp>
      <p:sp>
        <p:nvSpPr>
          <p:cNvPr id="2" name="Slide Number Placeholder 1"/>
          <p:cNvSpPr>
            <a:spLocks noGrp="1"/>
          </p:cNvSpPr>
          <p:nvPr>
            <p:ph type="sldNum" sz="quarter" idx="16"/>
          </p:nvPr>
        </p:nvSpPr>
        <p:spPr>
          <a:xfrm>
            <a:off x="7499362" y="7210294"/>
            <a:ext cx="2370296" cy="405525"/>
          </a:xfrm>
        </p:spPr>
        <p:txBody>
          <a:bodyPr/>
          <a:lstStyle/>
          <a:p>
            <a:fld id="{72EC1214-2C7B-1846-91C7-D93747619575}" type="slidenum">
              <a:rPr lang="en-US" smtClean="0"/>
              <a:t>‹#›</a:t>
            </a:fld>
            <a:endParaRPr lang="en-US"/>
          </a:p>
        </p:txBody>
      </p:sp>
      <p:sp>
        <p:nvSpPr>
          <p:cNvPr id="17" name="Rectangle 16"/>
          <p:cNvSpPr/>
          <p:nvPr userDrawn="1"/>
        </p:nvSpPr>
        <p:spPr>
          <a:xfrm>
            <a:off x="727318" y="7253600"/>
            <a:ext cx="2297098" cy="230832"/>
          </a:xfrm>
          <a:prstGeom prst="rect">
            <a:avLst/>
          </a:prstGeom>
        </p:spPr>
        <p:txBody>
          <a:bodyPr wrap="none">
            <a:spAutoFit/>
          </a:bodyPr>
          <a:lstStyle/>
          <a:p>
            <a:r>
              <a:rPr lang="en-US" sz="900" kern="1200" dirty="0">
                <a:solidFill>
                  <a:srgbClr val="595959"/>
                </a:solidFill>
                <a:latin typeface="+mn-lt"/>
                <a:ea typeface="+mn-ea"/>
                <a:cs typeface="+mn-cs"/>
              </a:rPr>
              <a:t>©2014 Apigee</a:t>
            </a:r>
            <a:r>
              <a:rPr lang="en-US" sz="900" kern="1200" baseline="0" dirty="0">
                <a:solidFill>
                  <a:srgbClr val="595959"/>
                </a:solidFill>
                <a:latin typeface="+mn-lt"/>
                <a:ea typeface="+mn-ea"/>
                <a:cs typeface="+mn-cs"/>
              </a:rPr>
              <a:t> Corp. </a:t>
            </a:r>
            <a:r>
              <a:rPr lang="en-US" sz="900" kern="1200" dirty="0">
                <a:solidFill>
                  <a:srgbClr val="595959"/>
                </a:solidFill>
                <a:latin typeface="+mn-lt"/>
                <a:ea typeface="+mn-ea"/>
                <a:cs typeface="+mn-cs"/>
              </a:rPr>
              <a:t>All Rights Reserved.</a:t>
            </a:r>
            <a:endParaRPr lang="en-US" sz="900" dirty="0">
              <a:solidFill>
                <a:srgbClr val="595959"/>
              </a:solidFill>
            </a:endParaRPr>
          </a:p>
        </p:txBody>
      </p:sp>
    </p:spTree>
    <p:extLst>
      <p:ext uri="{BB962C8B-B14F-4D97-AF65-F5344CB8AC3E}">
        <p14:creationId xmlns:p14="http://schemas.microsoft.com/office/powerpoint/2010/main" val="4284196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 Bullet">
    <p:spTree>
      <p:nvGrpSpPr>
        <p:cNvPr id="1" name=""/>
        <p:cNvGrpSpPr/>
        <p:nvPr/>
      </p:nvGrpSpPr>
      <p:grpSpPr>
        <a:xfrm>
          <a:off x="0" y="0"/>
          <a:ext cx="0" cy="0"/>
          <a:chOff x="0" y="0"/>
          <a:chExt cx="0" cy="0"/>
        </a:xfrm>
      </p:grpSpPr>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endParaRPr lang="en-US" dirty="0">
              <a:solidFill>
                <a:schemeClr val="bg2"/>
              </a:solidFill>
              <a:latin typeface="Arial"/>
            </a:endParaRPr>
          </a:p>
        </p:txBody>
      </p:sp>
      <p:sp>
        <p:nvSpPr>
          <p:cNvPr id="4" name="Text Placeholder 3"/>
          <p:cNvSpPr>
            <a:spLocks noGrp="1"/>
          </p:cNvSpPr>
          <p:nvPr>
            <p:ph type="body" sz="quarter" idx="10" hasCustomPrompt="1"/>
          </p:nvPr>
        </p:nvSpPr>
        <p:spPr>
          <a:xfrm>
            <a:off x="253960" y="1269472"/>
            <a:ext cx="3047524" cy="457008"/>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sp>
        <p:nvSpPr>
          <p:cNvPr id="13" name="Text Placeholder 3"/>
          <p:cNvSpPr>
            <a:spLocks noGrp="1"/>
          </p:cNvSpPr>
          <p:nvPr>
            <p:ph type="body" sz="quarter" idx="14" hasCustomPrompt="1"/>
          </p:nvPr>
        </p:nvSpPr>
        <p:spPr>
          <a:xfrm>
            <a:off x="3555445" y="1269472"/>
            <a:ext cx="3047524" cy="457008"/>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sp>
        <p:nvSpPr>
          <p:cNvPr id="20" name="TextBox 19"/>
          <p:cNvSpPr txBox="1"/>
          <p:nvPr/>
        </p:nvSpPr>
        <p:spPr>
          <a:xfrm>
            <a:off x="4182876" y="-564209"/>
            <a:ext cx="205152" cy="410198"/>
          </a:xfrm>
          <a:prstGeom prst="rect">
            <a:avLst/>
          </a:prstGeom>
          <a:noFill/>
        </p:spPr>
        <p:txBody>
          <a:bodyPr wrap="none" lIns="101572" tIns="50786" rIns="101572" bIns="50786" rtlCol="0">
            <a:spAutoFit/>
          </a:bodyPr>
          <a:lstStyle/>
          <a:p>
            <a:endParaRPr lang="en-US" dirty="0"/>
          </a:p>
        </p:txBody>
      </p:sp>
      <p:sp>
        <p:nvSpPr>
          <p:cNvPr id="18" name="Text Placeholder 3"/>
          <p:cNvSpPr>
            <a:spLocks noGrp="1"/>
          </p:cNvSpPr>
          <p:nvPr>
            <p:ph type="body" sz="quarter" idx="16" hasCustomPrompt="1"/>
          </p:nvPr>
        </p:nvSpPr>
        <p:spPr>
          <a:xfrm>
            <a:off x="6856929" y="1269472"/>
            <a:ext cx="3047524" cy="457008"/>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cxnSp>
        <p:nvCxnSpPr>
          <p:cNvPr id="23" name="Straight Connector 22"/>
          <p:cNvCxnSpPr/>
          <p:nvPr/>
        </p:nvCxnSpPr>
        <p:spPr>
          <a:xfrm>
            <a:off x="6731082" y="1350717"/>
            <a:ext cx="0" cy="549427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182876" y="-564209"/>
            <a:ext cx="205152" cy="410198"/>
          </a:xfrm>
          <a:prstGeom prst="rect">
            <a:avLst/>
          </a:prstGeom>
          <a:noFill/>
        </p:spPr>
        <p:txBody>
          <a:bodyPr wrap="none" lIns="101572" tIns="50786" rIns="101572" bIns="50786" rtlCol="0">
            <a:spAutoFit/>
          </a:bodyPr>
          <a:lstStyle/>
          <a:p>
            <a:endParaRPr lang="en-US" dirty="0"/>
          </a:p>
        </p:txBody>
      </p:sp>
      <p:sp>
        <p:nvSpPr>
          <p:cNvPr id="31" name="TextBox 30"/>
          <p:cNvSpPr txBox="1"/>
          <p:nvPr/>
        </p:nvSpPr>
        <p:spPr>
          <a:xfrm>
            <a:off x="4182876" y="-564209"/>
            <a:ext cx="205152" cy="410198"/>
          </a:xfrm>
          <a:prstGeom prst="rect">
            <a:avLst/>
          </a:prstGeom>
          <a:noFill/>
        </p:spPr>
        <p:txBody>
          <a:bodyPr wrap="none" lIns="101572" tIns="50786" rIns="101572" bIns="50786" rtlCol="0">
            <a:spAutoFit/>
          </a:bodyPr>
          <a:lstStyle/>
          <a:p>
            <a:endParaRPr lang="en-US" dirty="0"/>
          </a:p>
        </p:txBody>
      </p:sp>
      <p:sp>
        <p:nvSpPr>
          <p:cNvPr id="38" name="TextBox 37"/>
          <p:cNvSpPr txBox="1"/>
          <p:nvPr/>
        </p:nvSpPr>
        <p:spPr>
          <a:xfrm>
            <a:off x="4182876" y="-564209"/>
            <a:ext cx="205152" cy="410198"/>
          </a:xfrm>
          <a:prstGeom prst="rect">
            <a:avLst/>
          </a:prstGeom>
          <a:noFill/>
        </p:spPr>
        <p:txBody>
          <a:bodyPr wrap="none" lIns="101572" tIns="50786" rIns="101572" bIns="50786" rtlCol="0">
            <a:spAutoFit/>
          </a:bodyPr>
          <a:lstStyle/>
          <a:p>
            <a:endParaRPr lang="en-US" dirty="0"/>
          </a:p>
        </p:txBody>
      </p:sp>
      <p:cxnSp>
        <p:nvCxnSpPr>
          <p:cNvPr id="39" name="Straight Connector 38"/>
          <p:cNvCxnSpPr/>
          <p:nvPr/>
        </p:nvCxnSpPr>
        <p:spPr>
          <a:xfrm>
            <a:off x="3424292" y="1350717"/>
            <a:ext cx="0" cy="549427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2" name="Picture 21" descr="hea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06"/>
            <a:ext cx="10158413" cy="995104"/>
          </a:xfrm>
          <a:prstGeom prst="rect">
            <a:avLst/>
          </a:prstGeom>
        </p:spPr>
      </p:pic>
      <p:cxnSp>
        <p:nvCxnSpPr>
          <p:cNvPr id="25" name="Straight Connector 24"/>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Title 9"/>
          <p:cNvSpPr>
            <a:spLocks noGrp="1"/>
          </p:cNvSpPr>
          <p:nvPr>
            <p:ph type="title" hasCustomPrompt="1"/>
          </p:nvPr>
        </p:nvSpPr>
        <p:spPr>
          <a:xfrm>
            <a:off x="253961" y="493973"/>
            <a:ext cx="7505938" cy="406318"/>
          </a:xfrm>
        </p:spPr>
        <p:txBody>
          <a:bodyPr anchor="t">
            <a:noAutofit/>
          </a:bodyPr>
          <a:lstStyle>
            <a:lvl1pPr algn="l">
              <a:defRPr sz="2400" b="1" i="0">
                <a:solidFill>
                  <a:schemeClr val="tx2"/>
                </a:solidFill>
                <a:latin typeface="+mj-lt"/>
                <a:cs typeface="Arial"/>
              </a:defRPr>
            </a:lvl1pPr>
          </a:lstStyle>
          <a:p>
            <a:r>
              <a:rPr lang="en-US" dirty="0"/>
              <a:t>Main Title for Slide</a:t>
            </a:r>
          </a:p>
        </p:txBody>
      </p:sp>
      <p:sp>
        <p:nvSpPr>
          <p:cNvPr id="28" name="Text Placeholder 2"/>
          <p:cNvSpPr>
            <a:spLocks noGrp="1"/>
          </p:cNvSpPr>
          <p:nvPr>
            <p:ph type="body" sz="quarter" idx="20"/>
          </p:nvPr>
        </p:nvSpPr>
        <p:spPr>
          <a:xfrm>
            <a:off x="6856929" y="1828039"/>
            <a:ext cx="3047524" cy="5078237"/>
          </a:xfrm>
        </p:spPr>
        <p:txBody>
          <a:bodyPr/>
          <a:lstStyle>
            <a:lvl1pPr>
              <a:spcBef>
                <a:spcPts val="889"/>
              </a:spcBef>
              <a:defRPr sz="1800" b="0"/>
            </a:lvl1pPr>
            <a:lvl2pPr>
              <a:defRPr sz="1600"/>
            </a:lvl2pPr>
          </a:lstStyle>
          <a:p>
            <a:pPr lvl="0"/>
            <a:r>
              <a:rPr lang="en-US"/>
              <a:t>Click to edit Master text styles</a:t>
            </a:r>
          </a:p>
          <a:p>
            <a:pPr lvl="1"/>
            <a:r>
              <a:rPr lang="en-US"/>
              <a:t>Second level</a:t>
            </a:r>
          </a:p>
        </p:txBody>
      </p:sp>
      <p:sp>
        <p:nvSpPr>
          <p:cNvPr id="29" name="Text Placeholder 2"/>
          <p:cNvSpPr>
            <a:spLocks noGrp="1"/>
          </p:cNvSpPr>
          <p:nvPr>
            <p:ph type="body" sz="quarter" idx="21"/>
          </p:nvPr>
        </p:nvSpPr>
        <p:spPr>
          <a:xfrm>
            <a:off x="3555445" y="1828039"/>
            <a:ext cx="3047524" cy="5078237"/>
          </a:xfrm>
        </p:spPr>
        <p:txBody>
          <a:bodyPr/>
          <a:lstStyle>
            <a:lvl1pPr>
              <a:spcBef>
                <a:spcPts val="889"/>
              </a:spcBef>
              <a:defRPr sz="1800" b="0"/>
            </a:lvl1pPr>
            <a:lvl2pPr>
              <a:defRPr sz="1600"/>
            </a:lvl2pPr>
          </a:lstStyle>
          <a:p>
            <a:pPr lvl="0"/>
            <a:r>
              <a:rPr lang="en-US"/>
              <a:t>Click to edit Master text styles</a:t>
            </a:r>
          </a:p>
          <a:p>
            <a:pPr lvl="1"/>
            <a:r>
              <a:rPr lang="en-US"/>
              <a:t>Second level</a:t>
            </a:r>
          </a:p>
        </p:txBody>
      </p:sp>
      <p:sp>
        <p:nvSpPr>
          <p:cNvPr id="30" name="Text Placeholder 2"/>
          <p:cNvSpPr>
            <a:spLocks noGrp="1"/>
          </p:cNvSpPr>
          <p:nvPr>
            <p:ph type="body" sz="quarter" idx="22"/>
          </p:nvPr>
        </p:nvSpPr>
        <p:spPr>
          <a:xfrm>
            <a:off x="253960" y="1828039"/>
            <a:ext cx="3047524" cy="5078237"/>
          </a:xfrm>
        </p:spPr>
        <p:txBody>
          <a:bodyPr/>
          <a:lstStyle>
            <a:lvl1pPr>
              <a:spcBef>
                <a:spcPts val="889"/>
              </a:spcBef>
              <a:defRPr sz="1800" b="0"/>
            </a:lvl1pPr>
            <a:lvl2pPr>
              <a:defRPr sz="1600"/>
            </a:lvl2pPr>
          </a:lstStyle>
          <a:p>
            <a:pPr lvl="0"/>
            <a:r>
              <a:rPr lang="en-US"/>
              <a:t>Click to edit Master text styles</a:t>
            </a:r>
          </a:p>
          <a:p>
            <a:pPr lvl="1"/>
            <a:r>
              <a:rPr lang="en-US"/>
              <a:t>Second level</a:t>
            </a:r>
          </a:p>
        </p:txBody>
      </p:sp>
      <p:sp>
        <p:nvSpPr>
          <p:cNvPr id="2" name="Slide Number Placeholder 1"/>
          <p:cNvSpPr>
            <a:spLocks noGrp="1"/>
          </p:cNvSpPr>
          <p:nvPr>
            <p:ph type="sldNum" sz="quarter" idx="23"/>
          </p:nvPr>
        </p:nvSpPr>
        <p:spPr>
          <a:xfrm>
            <a:off x="7526758" y="7223987"/>
            <a:ext cx="2370296" cy="405525"/>
          </a:xfrm>
        </p:spPr>
        <p:txBody>
          <a:bodyPr/>
          <a:lstStyle/>
          <a:p>
            <a:fld id="{72EC1214-2C7B-1846-91C7-D93747619575}" type="slidenum">
              <a:rPr lang="en-US" smtClean="0"/>
              <a:t>‹#›</a:t>
            </a:fld>
            <a:endParaRPr lang="en-US"/>
          </a:p>
        </p:txBody>
      </p:sp>
      <p:sp>
        <p:nvSpPr>
          <p:cNvPr id="21" name="Rectangle 20"/>
          <p:cNvSpPr/>
          <p:nvPr userDrawn="1"/>
        </p:nvSpPr>
        <p:spPr>
          <a:xfrm>
            <a:off x="727318" y="7253600"/>
            <a:ext cx="2297098" cy="230832"/>
          </a:xfrm>
          <a:prstGeom prst="rect">
            <a:avLst/>
          </a:prstGeom>
        </p:spPr>
        <p:txBody>
          <a:bodyPr wrap="none">
            <a:spAutoFit/>
          </a:bodyPr>
          <a:lstStyle/>
          <a:p>
            <a:r>
              <a:rPr lang="en-US" sz="900" kern="1200" dirty="0">
                <a:solidFill>
                  <a:srgbClr val="595959"/>
                </a:solidFill>
                <a:latin typeface="+mn-lt"/>
                <a:ea typeface="+mn-ea"/>
                <a:cs typeface="+mn-cs"/>
              </a:rPr>
              <a:t>©2014 Apigee</a:t>
            </a:r>
            <a:r>
              <a:rPr lang="en-US" sz="900" kern="1200" baseline="0" dirty="0">
                <a:solidFill>
                  <a:srgbClr val="595959"/>
                </a:solidFill>
                <a:latin typeface="+mn-lt"/>
                <a:ea typeface="+mn-ea"/>
                <a:cs typeface="+mn-cs"/>
              </a:rPr>
              <a:t> Corp. </a:t>
            </a:r>
            <a:r>
              <a:rPr lang="en-US" sz="900" kern="1200" dirty="0">
                <a:solidFill>
                  <a:srgbClr val="595959"/>
                </a:solidFill>
                <a:latin typeface="+mn-lt"/>
                <a:ea typeface="+mn-ea"/>
                <a:cs typeface="+mn-cs"/>
              </a:rPr>
              <a:t>All Rights Reserved.</a:t>
            </a:r>
            <a:endParaRPr lang="en-US" sz="900" dirty="0">
              <a:solidFill>
                <a:srgbClr val="595959"/>
              </a:solidFill>
            </a:endParaRPr>
          </a:p>
        </p:txBody>
      </p:sp>
    </p:spTree>
    <p:extLst>
      <p:ext uri="{BB962C8B-B14F-4D97-AF65-F5344CB8AC3E}">
        <p14:creationId xmlns:p14="http://schemas.microsoft.com/office/powerpoint/2010/main" val="3044717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endParaRPr lang="en-US" dirty="0">
              <a:solidFill>
                <a:schemeClr val="bg2"/>
              </a:solidFill>
              <a:latin typeface="Arial"/>
            </a:endParaRPr>
          </a:p>
        </p:txBody>
      </p:sp>
      <p:sp>
        <p:nvSpPr>
          <p:cNvPr id="7" name="Footer Placeholder 14"/>
          <p:cNvSpPr txBox="1">
            <a:spLocks/>
          </p:cNvSpPr>
          <p:nvPr/>
        </p:nvSpPr>
        <p:spPr>
          <a:xfrm>
            <a:off x="216006" y="7281685"/>
            <a:ext cx="6471616" cy="335140"/>
          </a:xfrm>
          <a:prstGeom prst="rect">
            <a:avLst/>
          </a:prstGeom>
        </p:spPr>
        <p:txBody>
          <a:bodyPr vert="horz" lIns="101572" tIns="50786" rIns="101572" bIns="50786"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000" kern="1200" dirty="0">
                <a:solidFill>
                  <a:srgbClr val="595959"/>
                </a:solidFill>
                <a:latin typeface="+mn-lt"/>
                <a:ea typeface="+mn-ea"/>
                <a:cs typeface="+mn-cs"/>
              </a:rPr>
              <a:t>©2014 Apigee</a:t>
            </a:r>
            <a:r>
              <a:rPr lang="en-US" sz="1000" kern="1200" baseline="0" dirty="0">
                <a:solidFill>
                  <a:srgbClr val="595959"/>
                </a:solidFill>
                <a:latin typeface="+mn-lt"/>
                <a:ea typeface="+mn-ea"/>
                <a:cs typeface="+mn-cs"/>
              </a:rPr>
              <a:t> Corp. </a:t>
            </a:r>
            <a:r>
              <a:rPr lang="en-US" sz="1000" kern="1200" dirty="0">
                <a:solidFill>
                  <a:srgbClr val="595959"/>
                </a:solidFill>
                <a:latin typeface="+mn-lt"/>
                <a:ea typeface="+mn-ea"/>
                <a:cs typeface="+mn-cs"/>
              </a:rPr>
              <a:t>All Rights Reserved.</a:t>
            </a:r>
            <a:endParaRPr lang="en-US" sz="1000" dirty="0">
              <a:solidFill>
                <a:srgbClr val="595959"/>
              </a:solidFill>
            </a:endParaRPr>
          </a:p>
        </p:txBody>
      </p:sp>
      <p:sp>
        <p:nvSpPr>
          <p:cNvPr id="18" name="Table Placeholder 17"/>
          <p:cNvSpPr>
            <a:spLocks noGrp="1"/>
          </p:cNvSpPr>
          <p:nvPr>
            <p:ph type="tbl" sz="quarter" idx="10"/>
          </p:nvPr>
        </p:nvSpPr>
        <p:spPr>
          <a:xfrm>
            <a:off x="253960" y="1472586"/>
            <a:ext cx="9467641" cy="5077883"/>
          </a:xfrm>
        </p:spPr>
        <p:txBody>
          <a:bodyPr/>
          <a:lstStyle>
            <a:lvl1pPr marL="0" indent="0">
              <a:buNone/>
              <a:defRPr/>
            </a:lvl1pPr>
          </a:lstStyle>
          <a:p>
            <a:r>
              <a:rPr lang="en-US"/>
              <a:t>Click icon to add table</a:t>
            </a:r>
            <a:endParaRPr lang="en-US" dirty="0"/>
          </a:p>
        </p:txBody>
      </p:sp>
      <p:pic>
        <p:nvPicPr>
          <p:cNvPr id="9" name="Picture 8" descr="hea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06"/>
            <a:ext cx="10158413" cy="995104"/>
          </a:xfrm>
          <a:prstGeom prst="rect">
            <a:avLst/>
          </a:prstGeom>
        </p:spPr>
      </p:pic>
      <p:cxnSp>
        <p:nvCxnSpPr>
          <p:cNvPr id="13" name="Straight Connector 12"/>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Title 9"/>
          <p:cNvSpPr>
            <a:spLocks noGrp="1"/>
          </p:cNvSpPr>
          <p:nvPr>
            <p:ph type="title" hasCustomPrompt="1"/>
          </p:nvPr>
        </p:nvSpPr>
        <p:spPr>
          <a:xfrm>
            <a:off x="253961" y="493973"/>
            <a:ext cx="7505938" cy="406318"/>
          </a:xfrm>
        </p:spPr>
        <p:txBody>
          <a:bodyPr anchor="t">
            <a:noAutofit/>
          </a:bodyPr>
          <a:lstStyle>
            <a:lvl1pPr algn="l">
              <a:defRPr sz="2400" b="1" i="0">
                <a:solidFill>
                  <a:schemeClr val="tx2"/>
                </a:solidFill>
                <a:latin typeface="+mj-lt"/>
                <a:cs typeface="Arial"/>
              </a:defRPr>
            </a:lvl1pPr>
          </a:lstStyle>
          <a:p>
            <a:r>
              <a:rPr lang="en-US" dirty="0"/>
              <a:t>Main Title for Slide</a:t>
            </a:r>
          </a:p>
        </p:txBody>
      </p:sp>
      <p:sp>
        <p:nvSpPr>
          <p:cNvPr id="2" name="Slide Number Placeholder 1"/>
          <p:cNvSpPr>
            <a:spLocks noGrp="1"/>
          </p:cNvSpPr>
          <p:nvPr>
            <p:ph type="sldNum" sz="quarter" idx="11"/>
          </p:nvPr>
        </p:nvSpPr>
        <p:spPr>
          <a:xfrm>
            <a:off x="7499362" y="7210294"/>
            <a:ext cx="2370296" cy="4055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486664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Thankyou_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65070" cy="7705209"/>
          </a:xfrm>
          <a:prstGeom prst="rect">
            <a:avLst/>
          </a:prstGeom>
        </p:spPr>
      </p:pic>
      <p:sp>
        <p:nvSpPr>
          <p:cNvPr id="7" name="Title 1"/>
          <p:cNvSpPr txBox="1">
            <a:spLocks/>
          </p:cNvSpPr>
          <p:nvPr/>
        </p:nvSpPr>
        <p:spPr>
          <a:xfrm>
            <a:off x="253960" y="253894"/>
            <a:ext cx="9142572" cy="1269471"/>
          </a:xfrm>
          <a:prstGeom prst="rect">
            <a:avLst/>
          </a:prstGeom>
        </p:spPr>
        <p:txBody>
          <a:bodyPr lIns="101572" tIns="50786" rIns="101572" bIns="50786"/>
          <a:lstStyle>
            <a:lvl1pPr algn="l" defTabSz="457200" rtl="0" eaLnBrk="1" latinLnBrk="0" hangingPunct="1">
              <a:spcBef>
                <a:spcPct val="0"/>
              </a:spcBef>
              <a:buNone/>
              <a:defRPr sz="4400" kern="1200" baseline="0">
                <a:solidFill>
                  <a:schemeClr val="tx1"/>
                </a:solidFill>
                <a:latin typeface="Helvetica"/>
                <a:ea typeface="+mj-ea"/>
                <a:cs typeface="+mj-cs"/>
              </a:defRPr>
            </a:lvl1pPr>
          </a:lstStyle>
          <a:p>
            <a:r>
              <a:rPr lang="en-US" sz="5200" dirty="0">
                <a:solidFill>
                  <a:schemeClr val="bg1"/>
                </a:solidFill>
                <a:latin typeface="+mj-lt"/>
              </a:rPr>
              <a:t>Thank</a:t>
            </a:r>
            <a:r>
              <a:rPr lang="en-US" sz="5200" baseline="0" dirty="0">
                <a:solidFill>
                  <a:schemeClr val="bg1"/>
                </a:solidFill>
                <a:latin typeface="+mj-lt"/>
              </a:rPr>
              <a:t> you</a:t>
            </a:r>
            <a:endParaRPr lang="en-US" sz="5200" dirty="0">
              <a:solidFill>
                <a:schemeClr val="bg1"/>
              </a:solidFill>
              <a:latin typeface="+mj-lt"/>
            </a:endParaRPr>
          </a:p>
        </p:txBody>
      </p:sp>
      <p:sp>
        <p:nvSpPr>
          <p:cNvPr id="12" name="Text Placeholder 11"/>
          <p:cNvSpPr>
            <a:spLocks noGrp="1"/>
          </p:cNvSpPr>
          <p:nvPr>
            <p:ph type="body" sz="quarter" idx="11" hasCustomPrompt="1"/>
          </p:nvPr>
        </p:nvSpPr>
        <p:spPr>
          <a:xfrm>
            <a:off x="253961" y="7022888"/>
            <a:ext cx="2373324" cy="404601"/>
          </a:xfrm>
        </p:spPr>
        <p:txBody>
          <a:bodyPr>
            <a:noAutofit/>
          </a:bodyPr>
          <a:lstStyle>
            <a:lvl1pPr marL="0" indent="0">
              <a:buNone/>
              <a:defRPr sz="1200" b="1" i="0">
                <a:solidFill>
                  <a:schemeClr val="bg1"/>
                </a:solidFill>
                <a:latin typeface="+mj-lt"/>
                <a:cs typeface="Arial"/>
              </a:defRPr>
            </a:lvl1pPr>
            <a:lvl2pPr marL="507858" indent="0">
              <a:buNone/>
              <a:defRPr sz="900">
                <a:latin typeface="Helvetica"/>
                <a:cs typeface="Helvetica"/>
              </a:defRPr>
            </a:lvl2pPr>
            <a:lvl3pPr marL="1015716" indent="0">
              <a:buNone/>
              <a:defRPr sz="900">
                <a:latin typeface="Helvetica"/>
                <a:cs typeface="Helvetica"/>
              </a:defRPr>
            </a:lvl3pPr>
            <a:lvl4pPr marL="1523573" indent="0">
              <a:buNone/>
              <a:defRPr sz="900">
                <a:latin typeface="Helvetica"/>
                <a:cs typeface="Helvetica"/>
              </a:defRPr>
            </a:lvl4pPr>
            <a:lvl5pPr marL="2031431" indent="0">
              <a:buNone/>
              <a:defRPr sz="900">
                <a:latin typeface="Helvetica"/>
                <a:cs typeface="Helvetica"/>
              </a:defRPr>
            </a:lvl5pPr>
          </a:lstStyle>
          <a:p>
            <a:pPr lvl="0"/>
            <a:r>
              <a:rPr lang="en-US" dirty="0"/>
              <a:t>Date</a:t>
            </a:r>
          </a:p>
        </p:txBody>
      </p:sp>
    </p:spTree>
    <p:extLst>
      <p:ext uri="{BB962C8B-B14F-4D97-AF65-F5344CB8AC3E}">
        <p14:creationId xmlns:p14="http://schemas.microsoft.com/office/powerpoint/2010/main" val="1333387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3960" y="5982763"/>
            <a:ext cx="8649419" cy="1316990"/>
          </a:xfrm>
          <a:prstGeom prst="rect">
            <a:avLst/>
          </a:prstGeom>
        </p:spPr>
        <p:txBody>
          <a:bodyPr lIns="101572" tIns="50786" rIns="101572" bIns="50786" anchor="t">
            <a:noAutofit/>
          </a:bodyPr>
          <a:lstStyle>
            <a:lvl1pPr marL="0" indent="0" algn="l">
              <a:lnSpc>
                <a:spcPts val="3110"/>
              </a:lnSpc>
              <a:spcBef>
                <a:spcPts val="0"/>
              </a:spcBef>
              <a:buNone/>
              <a:defRPr sz="2300" b="0" i="0" baseline="0">
                <a:solidFill>
                  <a:schemeClr val="accent3"/>
                </a:solidFill>
                <a:latin typeface="Arial"/>
                <a:cs typeface="Arial"/>
              </a:defRPr>
            </a:lvl1pPr>
            <a:lvl2pPr marL="507858" indent="0" algn="ctr">
              <a:buNone/>
              <a:defRPr>
                <a:solidFill>
                  <a:schemeClr val="tx1">
                    <a:tint val="75000"/>
                  </a:schemeClr>
                </a:solidFill>
              </a:defRPr>
            </a:lvl2pPr>
            <a:lvl3pPr marL="1015716" indent="0" algn="ctr">
              <a:buNone/>
              <a:defRPr>
                <a:solidFill>
                  <a:schemeClr val="tx1">
                    <a:tint val="75000"/>
                  </a:schemeClr>
                </a:solidFill>
              </a:defRPr>
            </a:lvl3pPr>
            <a:lvl4pPr marL="1523573" indent="0" algn="ctr">
              <a:buNone/>
              <a:defRPr>
                <a:solidFill>
                  <a:schemeClr val="tx1">
                    <a:tint val="75000"/>
                  </a:schemeClr>
                </a:solidFill>
              </a:defRPr>
            </a:lvl4pPr>
            <a:lvl5pPr marL="2031431" indent="0" algn="ctr">
              <a:buNone/>
              <a:defRPr>
                <a:solidFill>
                  <a:schemeClr val="tx1">
                    <a:tint val="75000"/>
                  </a:schemeClr>
                </a:solidFill>
              </a:defRPr>
            </a:lvl5pPr>
            <a:lvl6pPr marL="2539289" indent="0" algn="ctr">
              <a:buNone/>
              <a:defRPr>
                <a:solidFill>
                  <a:schemeClr val="tx1">
                    <a:tint val="75000"/>
                  </a:schemeClr>
                </a:solidFill>
              </a:defRPr>
            </a:lvl6pPr>
            <a:lvl7pPr marL="3047147" indent="0" algn="ctr">
              <a:buNone/>
              <a:defRPr>
                <a:solidFill>
                  <a:schemeClr val="tx1">
                    <a:tint val="75000"/>
                  </a:schemeClr>
                </a:solidFill>
              </a:defRPr>
            </a:lvl7pPr>
            <a:lvl8pPr marL="3555004" indent="0" algn="ctr">
              <a:buNone/>
              <a:defRPr>
                <a:solidFill>
                  <a:schemeClr val="tx1">
                    <a:tint val="75000"/>
                  </a:schemeClr>
                </a:solidFill>
              </a:defRPr>
            </a:lvl8pPr>
            <a:lvl9pPr marL="4062862" indent="0" algn="ctr">
              <a:buNone/>
              <a:defRPr>
                <a:solidFill>
                  <a:schemeClr val="tx1">
                    <a:tint val="75000"/>
                  </a:schemeClr>
                </a:solidFill>
              </a:defRPr>
            </a:lvl9pPr>
          </a:lstStyle>
          <a:p>
            <a:r>
              <a:rPr lang="en-US" dirty="0"/>
              <a:t>Subhead to go here</a:t>
            </a:r>
          </a:p>
          <a:p>
            <a:r>
              <a:rPr lang="en-US" dirty="0"/>
              <a:t>the digital world.</a:t>
            </a:r>
          </a:p>
        </p:txBody>
      </p:sp>
      <p:sp>
        <p:nvSpPr>
          <p:cNvPr id="16" name="Text Placeholder 15"/>
          <p:cNvSpPr>
            <a:spLocks noGrp="1"/>
          </p:cNvSpPr>
          <p:nvPr>
            <p:ph type="body" sz="quarter" idx="10" hasCustomPrompt="1"/>
          </p:nvPr>
        </p:nvSpPr>
        <p:spPr>
          <a:xfrm>
            <a:off x="253960" y="4274323"/>
            <a:ext cx="1799670" cy="399711"/>
          </a:xfrm>
          <a:prstGeom prst="rect">
            <a:avLst/>
          </a:prstGeom>
        </p:spPr>
        <p:txBody>
          <a:bodyPr lIns="101572" tIns="50786" rIns="101572" bIns="50786">
            <a:noAutofit/>
          </a:bodyPr>
          <a:lstStyle>
            <a:lvl1pPr marL="0" indent="0">
              <a:buNone/>
              <a:defRPr sz="1200" b="1" i="0">
                <a:solidFill>
                  <a:schemeClr val="tx2"/>
                </a:solidFill>
                <a:latin typeface="Arial"/>
                <a:cs typeface="Arial"/>
              </a:defRPr>
            </a:lvl1pPr>
            <a:lvl2pPr marL="507858" indent="0">
              <a:buNone/>
              <a:defRPr sz="1200" b="1" i="0">
                <a:latin typeface="Helvetica"/>
                <a:cs typeface="Helvetica"/>
              </a:defRPr>
            </a:lvl2pPr>
            <a:lvl3pPr marL="1015716" indent="0">
              <a:buNone/>
              <a:defRPr sz="1200" b="1" i="0">
                <a:latin typeface="Helvetica"/>
                <a:cs typeface="Helvetica"/>
              </a:defRPr>
            </a:lvl3pPr>
            <a:lvl4pPr marL="1523573" indent="0">
              <a:buNone/>
              <a:defRPr sz="1200" b="1" i="0">
                <a:latin typeface="Helvetica"/>
                <a:cs typeface="Helvetica"/>
              </a:defRPr>
            </a:lvl4pPr>
            <a:lvl5pPr marL="2031431" indent="0">
              <a:buNone/>
              <a:defRPr sz="1200" b="1" i="0">
                <a:latin typeface="Helvetica"/>
                <a:cs typeface="Helvetica"/>
              </a:defRPr>
            </a:lvl5pPr>
          </a:lstStyle>
          <a:p>
            <a:pPr lvl="0"/>
            <a:r>
              <a:rPr lang="en-US" dirty="0"/>
              <a:t>Date</a:t>
            </a:r>
          </a:p>
        </p:txBody>
      </p:sp>
      <p:pic>
        <p:nvPicPr>
          <p:cNvPr id="9" name="Picture 8" descr="TitlePage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2934" y="3"/>
            <a:ext cx="6835479" cy="5592070"/>
          </a:xfrm>
          <a:prstGeom prst="rect">
            <a:avLst/>
          </a:prstGeom>
        </p:spPr>
      </p:pic>
      <p:sp>
        <p:nvSpPr>
          <p:cNvPr id="4" name="Text Placeholder 3"/>
          <p:cNvSpPr>
            <a:spLocks noGrp="1"/>
          </p:cNvSpPr>
          <p:nvPr>
            <p:ph type="body" sz="quarter" idx="11" hasCustomPrompt="1"/>
          </p:nvPr>
        </p:nvSpPr>
        <p:spPr>
          <a:xfrm>
            <a:off x="236968" y="5124886"/>
            <a:ext cx="6735062" cy="662532"/>
          </a:xfrm>
          <a:prstGeom prst="rect">
            <a:avLst/>
          </a:prstGeom>
        </p:spPr>
        <p:txBody>
          <a:bodyPr lIns="101572" tIns="50786" rIns="101572" bIns="50786"/>
          <a:lstStyle>
            <a:lvl1pPr marL="0" indent="0">
              <a:buNone/>
              <a:defRPr sz="3600"/>
            </a:lvl1pPr>
          </a:lstStyle>
          <a:p>
            <a:pPr lvl="0">
              <a:lnSpc>
                <a:spcPts val="3999"/>
              </a:lnSpc>
            </a:pPr>
            <a:r>
              <a:rPr lang="en-US" sz="4000" dirty="0">
                <a:solidFill>
                  <a:schemeClr val="accent3"/>
                </a:solidFill>
                <a:latin typeface="Arial"/>
                <a:cs typeface="Arial"/>
              </a:rPr>
              <a:t>Presentation Title</a:t>
            </a:r>
          </a:p>
        </p:txBody>
      </p:sp>
      <p:pic>
        <p:nvPicPr>
          <p:cNvPr id="5" name="Picture 4" descr="apigee_logo_for_PP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7156" y="3661806"/>
            <a:ext cx="1626761" cy="612517"/>
          </a:xfrm>
          <a:prstGeom prst="rect">
            <a:avLst/>
          </a:prstGeom>
        </p:spPr>
      </p:pic>
    </p:spTree>
    <p:extLst>
      <p:ext uri="{BB962C8B-B14F-4D97-AF65-F5344CB8AC3E}">
        <p14:creationId xmlns:p14="http://schemas.microsoft.com/office/powerpoint/2010/main" val="3115302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9857" y="5982766"/>
            <a:ext cx="8649419" cy="1316990"/>
          </a:xfrm>
        </p:spPr>
        <p:txBody>
          <a:bodyPr anchor="t">
            <a:noAutofit/>
          </a:bodyPr>
          <a:lstStyle>
            <a:lvl1pPr marL="0" indent="0" algn="l">
              <a:lnSpc>
                <a:spcPts val="3110"/>
              </a:lnSpc>
              <a:spcBef>
                <a:spcPts val="0"/>
              </a:spcBef>
              <a:buNone/>
              <a:defRPr sz="2300" b="0" i="0" baseline="0">
                <a:solidFill>
                  <a:srgbClr val="686868"/>
                </a:solidFill>
                <a:latin typeface="Arial"/>
                <a:cs typeface="Arial"/>
              </a:defRPr>
            </a:lvl1pPr>
            <a:lvl2pPr marL="507858" indent="0" algn="ctr">
              <a:buNone/>
              <a:defRPr>
                <a:solidFill>
                  <a:schemeClr val="tx1">
                    <a:tint val="75000"/>
                  </a:schemeClr>
                </a:solidFill>
              </a:defRPr>
            </a:lvl2pPr>
            <a:lvl3pPr marL="1015716" indent="0" algn="ctr">
              <a:buNone/>
              <a:defRPr>
                <a:solidFill>
                  <a:schemeClr val="tx1">
                    <a:tint val="75000"/>
                  </a:schemeClr>
                </a:solidFill>
              </a:defRPr>
            </a:lvl3pPr>
            <a:lvl4pPr marL="1523573" indent="0" algn="ctr">
              <a:buNone/>
              <a:defRPr>
                <a:solidFill>
                  <a:schemeClr val="tx1">
                    <a:tint val="75000"/>
                  </a:schemeClr>
                </a:solidFill>
              </a:defRPr>
            </a:lvl4pPr>
            <a:lvl5pPr marL="2031431" indent="0" algn="ctr">
              <a:buNone/>
              <a:defRPr>
                <a:solidFill>
                  <a:schemeClr val="tx1">
                    <a:tint val="75000"/>
                  </a:schemeClr>
                </a:solidFill>
              </a:defRPr>
            </a:lvl5pPr>
            <a:lvl6pPr marL="2539289" indent="0" algn="ctr">
              <a:buNone/>
              <a:defRPr>
                <a:solidFill>
                  <a:schemeClr val="tx1">
                    <a:tint val="75000"/>
                  </a:schemeClr>
                </a:solidFill>
              </a:defRPr>
            </a:lvl6pPr>
            <a:lvl7pPr marL="3047147" indent="0" algn="ctr">
              <a:buNone/>
              <a:defRPr>
                <a:solidFill>
                  <a:schemeClr val="tx1">
                    <a:tint val="75000"/>
                  </a:schemeClr>
                </a:solidFill>
              </a:defRPr>
            </a:lvl7pPr>
            <a:lvl8pPr marL="3555004" indent="0" algn="ctr">
              <a:buNone/>
              <a:defRPr>
                <a:solidFill>
                  <a:schemeClr val="tx1">
                    <a:tint val="75000"/>
                  </a:schemeClr>
                </a:solidFill>
              </a:defRPr>
            </a:lvl8pPr>
            <a:lvl9pPr marL="4062862" indent="0" algn="ctr">
              <a:buNone/>
              <a:defRPr>
                <a:solidFill>
                  <a:schemeClr val="tx1">
                    <a:tint val="75000"/>
                  </a:schemeClr>
                </a:solidFill>
              </a:defRPr>
            </a:lvl9pPr>
          </a:lstStyle>
          <a:p>
            <a:r>
              <a:rPr lang="en-US" dirty="0"/>
              <a:t>Subhead to go here</a:t>
            </a:r>
          </a:p>
          <a:p>
            <a:r>
              <a:rPr lang="en-US" dirty="0"/>
              <a:t>the digital world.</a:t>
            </a:r>
          </a:p>
        </p:txBody>
      </p:sp>
      <p:sp>
        <p:nvSpPr>
          <p:cNvPr id="16" name="Text Placeholder 15"/>
          <p:cNvSpPr>
            <a:spLocks noGrp="1"/>
          </p:cNvSpPr>
          <p:nvPr>
            <p:ph type="body" sz="quarter" idx="10" hasCustomPrompt="1"/>
          </p:nvPr>
        </p:nvSpPr>
        <p:spPr>
          <a:xfrm>
            <a:off x="499857" y="4274323"/>
            <a:ext cx="1799670" cy="399711"/>
          </a:xfrm>
        </p:spPr>
        <p:txBody>
          <a:bodyPr>
            <a:noAutofit/>
          </a:bodyPr>
          <a:lstStyle>
            <a:lvl1pPr marL="0" indent="0">
              <a:buNone/>
              <a:defRPr sz="1200" b="1" i="0">
                <a:solidFill>
                  <a:schemeClr val="tx2"/>
                </a:solidFill>
                <a:latin typeface="Arial"/>
                <a:cs typeface="Arial"/>
              </a:defRPr>
            </a:lvl1pPr>
            <a:lvl2pPr marL="507858" indent="0">
              <a:buNone/>
              <a:defRPr sz="1200" b="1" i="0">
                <a:latin typeface="Helvetica"/>
                <a:cs typeface="Helvetica"/>
              </a:defRPr>
            </a:lvl2pPr>
            <a:lvl3pPr marL="1015716" indent="0">
              <a:buNone/>
              <a:defRPr sz="1200" b="1" i="0">
                <a:latin typeface="Helvetica"/>
                <a:cs typeface="Helvetica"/>
              </a:defRPr>
            </a:lvl3pPr>
            <a:lvl4pPr marL="1523573" indent="0">
              <a:buNone/>
              <a:defRPr sz="1200" b="1" i="0">
                <a:latin typeface="Helvetica"/>
                <a:cs typeface="Helvetica"/>
              </a:defRPr>
            </a:lvl4pPr>
            <a:lvl5pPr marL="2031431" indent="0">
              <a:buNone/>
              <a:defRPr sz="1200" b="1" i="0">
                <a:latin typeface="Helvetica"/>
                <a:cs typeface="Helvetica"/>
              </a:defRPr>
            </a:lvl5pPr>
          </a:lstStyle>
          <a:p>
            <a:pPr lvl="0"/>
            <a:r>
              <a:rPr lang="en-US" dirty="0"/>
              <a:t>Date</a:t>
            </a:r>
          </a:p>
        </p:txBody>
      </p:sp>
      <p:pic>
        <p:nvPicPr>
          <p:cNvPr id="7" name="Picture 6" descr="TitlePage_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117" y="2"/>
            <a:ext cx="5489297" cy="5981451"/>
          </a:xfrm>
          <a:prstGeom prst="rect">
            <a:avLst/>
          </a:prstGeom>
        </p:spPr>
      </p:pic>
      <p:pic>
        <p:nvPicPr>
          <p:cNvPr id="8" name="Picture 7" descr="apigee_logo_for_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9" y="3661807"/>
            <a:ext cx="1221344" cy="612517"/>
          </a:xfrm>
          <a:prstGeom prst="rect">
            <a:avLst/>
          </a:prstGeom>
        </p:spPr>
      </p:pic>
      <p:sp>
        <p:nvSpPr>
          <p:cNvPr id="12" name="Text Placeholder 3"/>
          <p:cNvSpPr>
            <a:spLocks noGrp="1"/>
          </p:cNvSpPr>
          <p:nvPr>
            <p:ph type="body" sz="quarter" idx="11" hasCustomPrompt="1"/>
          </p:nvPr>
        </p:nvSpPr>
        <p:spPr>
          <a:xfrm>
            <a:off x="499857" y="5124887"/>
            <a:ext cx="7605122" cy="662532"/>
          </a:xfrm>
        </p:spPr>
        <p:txBody>
          <a:bodyPr/>
          <a:lstStyle>
            <a:lvl1pPr marL="0" indent="0">
              <a:buNone/>
              <a:defRPr sz="3600">
                <a:solidFill>
                  <a:schemeClr val="tx1"/>
                </a:solidFill>
              </a:defRPr>
            </a:lvl1pPr>
          </a:lstStyle>
          <a:p>
            <a:pPr lvl="0">
              <a:lnSpc>
                <a:spcPts val="3999"/>
              </a:lnSpc>
            </a:pPr>
            <a:r>
              <a:rPr lang="en-US" sz="4000" dirty="0">
                <a:solidFill>
                  <a:schemeClr val="accent3"/>
                </a:solidFill>
                <a:latin typeface="Arial"/>
                <a:cs typeface="Arial"/>
              </a:rPr>
              <a:t>Presentation Title</a:t>
            </a:r>
          </a:p>
        </p:txBody>
      </p:sp>
    </p:spTree>
    <p:extLst>
      <p:ext uri="{BB962C8B-B14F-4D97-AF65-F5344CB8AC3E}">
        <p14:creationId xmlns:p14="http://schemas.microsoft.com/office/powerpoint/2010/main" val="203463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509315" y="253894"/>
            <a:ext cx="7694646" cy="1615049"/>
          </a:xfrm>
        </p:spPr>
        <p:txBody>
          <a:bodyPr>
            <a:noAutofit/>
          </a:bodyPr>
          <a:lstStyle>
            <a:lvl1pPr marL="0" indent="0">
              <a:buNone/>
              <a:defRPr sz="4000" b="0" i="0" baseline="0">
                <a:solidFill>
                  <a:srgbClr val="FF4300"/>
                </a:solidFill>
                <a:latin typeface="+mj-lt"/>
                <a:cs typeface="Helvetica Light"/>
              </a:defRPr>
            </a:lvl1pPr>
            <a:lvl2pPr marL="507858" indent="0">
              <a:buNone/>
              <a:defRPr b="0" i="0">
                <a:solidFill>
                  <a:schemeClr val="tx2"/>
                </a:solidFill>
                <a:latin typeface="Helvetica Light"/>
                <a:cs typeface="Helvetica Light"/>
              </a:defRPr>
            </a:lvl2pPr>
            <a:lvl3pPr marL="1015716" indent="0">
              <a:buNone/>
              <a:defRPr b="0" i="0">
                <a:solidFill>
                  <a:schemeClr val="tx2"/>
                </a:solidFill>
                <a:latin typeface="Helvetica Light"/>
                <a:cs typeface="Helvetica Light"/>
              </a:defRPr>
            </a:lvl3pPr>
            <a:lvl4pPr marL="1523573" indent="0">
              <a:buNone/>
              <a:defRPr b="0" i="0">
                <a:solidFill>
                  <a:schemeClr val="tx2"/>
                </a:solidFill>
                <a:latin typeface="Helvetica Light"/>
                <a:cs typeface="Helvetica Light"/>
              </a:defRPr>
            </a:lvl4pPr>
            <a:lvl5pPr marL="2031431" indent="0">
              <a:buNone/>
              <a:defRPr b="0" i="0">
                <a:solidFill>
                  <a:schemeClr val="tx2"/>
                </a:solidFill>
                <a:latin typeface="Helvetica Light"/>
                <a:cs typeface="Helvetica Light"/>
              </a:defRPr>
            </a:lvl5pPr>
          </a:lstStyle>
          <a:p>
            <a:pPr lvl="0"/>
            <a:r>
              <a:rPr lang="en-US" dirty="0"/>
              <a:t>Title to Section</a:t>
            </a:r>
          </a:p>
        </p:txBody>
      </p:sp>
      <p:pic>
        <p:nvPicPr>
          <p:cNvPr id="4" name="Picture 3" descr="DividerPage_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041" y="0"/>
            <a:ext cx="7624372" cy="7616825"/>
          </a:xfrm>
          <a:prstGeom prst="rect">
            <a:avLst/>
          </a:prstGeom>
        </p:spPr>
      </p:pic>
    </p:spTree>
    <p:extLst>
      <p:ext uri="{BB962C8B-B14F-4D97-AF65-F5344CB8AC3E}">
        <p14:creationId xmlns:p14="http://schemas.microsoft.com/office/powerpoint/2010/main" val="2010582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02445" y="3427412"/>
            <a:ext cx="8634651" cy="457200"/>
          </a:xfrm>
          <a:prstGeom prst="rect">
            <a:avLst/>
          </a:prstGeom>
        </p:spPr>
        <p:txBody>
          <a:bodyPr anchor="b">
            <a:noAutofit/>
          </a:bodyPr>
          <a:lstStyle>
            <a:lvl1pPr marL="0" indent="0" algn="ctr">
              <a:buNone/>
              <a:defRPr sz="3200" b="0" i="0" baseline="0">
                <a:solidFill>
                  <a:srgbClr val="4B4B4B"/>
                </a:solidFill>
                <a:latin typeface="Arial"/>
                <a:cs typeface="Arial"/>
              </a:defRPr>
            </a:lvl1pPr>
            <a:lvl2pPr marL="507858" indent="0">
              <a:buNone/>
              <a:defRPr sz="2000">
                <a:solidFill>
                  <a:schemeClr val="tx1">
                    <a:tint val="75000"/>
                  </a:schemeClr>
                </a:solidFill>
              </a:defRPr>
            </a:lvl2pPr>
            <a:lvl3pPr marL="1015716" indent="0">
              <a:buNone/>
              <a:defRPr sz="1800">
                <a:solidFill>
                  <a:schemeClr val="tx1">
                    <a:tint val="75000"/>
                  </a:schemeClr>
                </a:solidFill>
              </a:defRPr>
            </a:lvl3pPr>
            <a:lvl4pPr marL="1523573" indent="0">
              <a:buNone/>
              <a:defRPr sz="1600">
                <a:solidFill>
                  <a:schemeClr val="tx1">
                    <a:tint val="75000"/>
                  </a:schemeClr>
                </a:solidFill>
              </a:defRPr>
            </a:lvl4pPr>
            <a:lvl5pPr marL="2031431" indent="0">
              <a:buNone/>
              <a:defRPr sz="1600">
                <a:solidFill>
                  <a:schemeClr val="tx1">
                    <a:tint val="75000"/>
                  </a:schemeClr>
                </a:solidFill>
              </a:defRPr>
            </a:lvl5pPr>
            <a:lvl6pPr marL="2539289" indent="0">
              <a:buNone/>
              <a:defRPr sz="1600">
                <a:solidFill>
                  <a:schemeClr val="tx1">
                    <a:tint val="75000"/>
                  </a:schemeClr>
                </a:solidFill>
              </a:defRPr>
            </a:lvl6pPr>
            <a:lvl7pPr marL="3047147" indent="0">
              <a:buNone/>
              <a:defRPr sz="1600">
                <a:solidFill>
                  <a:schemeClr val="tx1">
                    <a:tint val="75000"/>
                  </a:schemeClr>
                </a:solidFill>
              </a:defRPr>
            </a:lvl7pPr>
            <a:lvl8pPr marL="3555004" indent="0">
              <a:buNone/>
              <a:defRPr sz="1600">
                <a:solidFill>
                  <a:schemeClr val="tx1">
                    <a:tint val="75000"/>
                  </a:schemeClr>
                </a:solidFill>
              </a:defRPr>
            </a:lvl8pPr>
            <a:lvl9pPr marL="4062862" indent="0">
              <a:buNone/>
              <a:defRPr sz="1600">
                <a:solidFill>
                  <a:schemeClr val="tx1">
                    <a:tint val="75000"/>
                  </a:schemeClr>
                </a:solidFill>
              </a:defRPr>
            </a:lvl9pPr>
          </a:lstStyle>
          <a:p>
            <a:pPr lvl="0"/>
            <a:r>
              <a:rPr lang="en-US" dirty="0"/>
              <a:t>Section Title Goes </a:t>
            </a:r>
            <a:r>
              <a:rPr lang="en-US" dirty="0" err="1"/>
              <a:t>Here.</a:t>
            </a:r>
            <a:endParaRPr lang="en-US" dirty="0"/>
          </a:p>
        </p:txBody>
      </p:sp>
    </p:spTree>
    <p:extLst>
      <p:ext uri="{BB962C8B-B14F-4D97-AF65-F5344CB8AC3E}">
        <p14:creationId xmlns:p14="http://schemas.microsoft.com/office/powerpoint/2010/main" val="2247936525"/>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left slide">
    <p:spTree>
      <p:nvGrpSpPr>
        <p:cNvPr id="1" name=""/>
        <p:cNvGrpSpPr/>
        <p:nvPr/>
      </p:nvGrpSpPr>
      <p:grpSpPr>
        <a:xfrm>
          <a:off x="0" y="0"/>
          <a:ext cx="0" cy="0"/>
          <a:chOff x="0" y="0"/>
          <a:chExt cx="0" cy="0"/>
        </a:xfrm>
      </p:grpSpPr>
      <p:grpSp>
        <p:nvGrpSpPr>
          <p:cNvPr id="4" name="Group 3"/>
          <p:cNvGrpSpPr/>
          <p:nvPr/>
        </p:nvGrpSpPr>
        <p:grpSpPr>
          <a:xfrm>
            <a:off x="0" y="-8107"/>
            <a:ext cx="10158413" cy="1003211"/>
            <a:chOff x="0" y="-7299"/>
            <a:chExt cx="12179300" cy="903266"/>
          </a:xfrm>
        </p:grpSpPr>
        <p:sp>
          <p:nvSpPr>
            <p:cNvPr id="3" name="Rectangle 2"/>
            <p:cNvSpPr/>
            <p:nvPr userDrawn="1"/>
          </p:nvSpPr>
          <p:spPr>
            <a:xfrm>
              <a:off x="0" y="-7299"/>
              <a:ext cx="3341524" cy="903266"/>
            </a:xfrm>
            <a:prstGeom prst="rect">
              <a:avLst/>
            </a:prstGeom>
            <a:solidFill>
              <a:srgbClr val="EEEEE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858"/>
              <a:endParaRPr lang="en-US">
                <a:solidFill>
                  <a:prstClr val="white"/>
                </a:solidFill>
              </a:endParaRPr>
            </a:p>
          </p:txBody>
        </p:sp>
        <p:pic>
          <p:nvPicPr>
            <p:cNvPr id="9" name="Picture 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5300" y="-7299"/>
              <a:ext cx="9144000" cy="895967"/>
            </a:xfrm>
            <a:prstGeom prst="rect">
              <a:avLst/>
            </a:prstGeom>
            <a:solidFill>
              <a:srgbClr val="CACACA"/>
            </a:solidFill>
          </p:spPr>
        </p:pic>
      </p:grpSp>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defTabSz="507858"/>
            <a:endParaRPr lang="en-US" dirty="0">
              <a:solidFill>
                <a:srgbClr val="F1F2F2"/>
              </a:solidFill>
            </a:endParaRPr>
          </a:p>
        </p:txBody>
      </p:sp>
      <p:sp>
        <p:nvSpPr>
          <p:cNvPr id="7" name="Footer Placeholder 14"/>
          <p:cNvSpPr txBox="1">
            <a:spLocks/>
          </p:cNvSpPr>
          <p:nvPr/>
        </p:nvSpPr>
        <p:spPr>
          <a:xfrm>
            <a:off x="499733" y="7281685"/>
            <a:ext cx="6471616" cy="335140"/>
          </a:xfrm>
          <a:prstGeom prst="rect">
            <a:avLst/>
          </a:prstGeom>
        </p:spPr>
        <p:txBody>
          <a:bodyPr vert="horz" lIns="101572" tIns="50786" rIns="101572" bIns="50786"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000" dirty="0">
                <a:solidFill>
                  <a:srgbClr val="686868"/>
                </a:solidFill>
                <a:cs typeface="Arial"/>
              </a:rPr>
              <a:t>© 2014 Apigee Confidential – All Rights Reserved</a:t>
            </a:r>
          </a:p>
        </p:txBody>
      </p:sp>
      <p:cxnSp>
        <p:nvCxnSpPr>
          <p:cNvPr id="8" name="Straight Connector 7"/>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itle 9"/>
          <p:cNvSpPr>
            <a:spLocks noGrp="1"/>
          </p:cNvSpPr>
          <p:nvPr>
            <p:ph type="title" hasCustomPrompt="1"/>
          </p:nvPr>
        </p:nvSpPr>
        <p:spPr>
          <a:xfrm>
            <a:off x="509315" y="493975"/>
            <a:ext cx="7505938" cy="406318"/>
          </a:xfrm>
        </p:spPr>
        <p:txBody>
          <a:bodyPr anchor="t">
            <a:noAutofit/>
          </a:bodyPr>
          <a:lstStyle>
            <a:lvl1pPr algn="l">
              <a:defRPr sz="2400" b="1" i="0">
                <a:solidFill>
                  <a:schemeClr val="tx2"/>
                </a:solidFill>
                <a:latin typeface="+mj-lt"/>
                <a:cs typeface="Arial"/>
              </a:defRPr>
            </a:lvl1pPr>
          </a:lstStyle>
          <a:p>
            <a:r>
              <a:rPr lang="en-US" dirty="0"/>
              <a:t>Main Title for Slide</a:t>
            </a:r>
          </a:p>
        </p:txBody>
      </p:sp>
      <p:sp>
        <p:nvSpPr>
          <p:cNvPr id="2" name="Slide Number Placeholder 1"/>
          <p:cNvSpPr>
            <a:spLocks noGrp="1"/>
          </p:cNvSpPr>
          <p:nvPr>
            <p:ph type="sldNum" sz="quarter" idx="10"/>
          </p:nvPr>
        </p:nvSpPr>
        <p:spPr>
          <a:xfrm>
            <a:off x="7295530" y="7218989"/>
            <a:ext cx="2370296" cy="405525"/>
          </a:xfrm>
        </p:spPr>
        <p:txBody>
          <a:bodyPr/>
          <a:lstStyle/>
          <a:p>
            <a:fld id="{2461DDD7-A19B-C84D-844B-4AB43D5FE5ED}" type="slidenum">
              <a:rPr lang="en-US" smtClean="0">
                <a:solidFill>
                  <a:srgbClr val="686868">
                    <a:tint val="75000"/>
                  </a:srgbClr>
                </a:solidFill>
              </a:rPr>
              <a:pPr/>
              <a:t>‹#›</a:t>
            </a:fld>
            <a:endParaRPr lang="en-US">
              <a:solidFill>
                <a:srgbClr val="686868">
                  <a:tint val="75000"/>
                </a:srgbClr>
              </a:solidFill>
            </a:endParaRPr>
          </a:p>
        </p:txBody>
      </p:sp>
    </p:spTree>
    <p:extLst>
      <p:ext uri="{BB962C8B-B14F-4D97-AF65-F5344CB8AC3E}">
        <p14:creationId xmlns:p14="http://schemas.microsoft.com/office/powerpoint/2010/main" val="3230463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pSp>
        <p:nvGrpSpPr>
          <p:cNvPr id="10" name="Group 9"/>
          <p:cNvGrpSpPr/>
          <p:nvPr/>
        </p:nvGrpSpPr>
        <p:grpSpPr>
          <a:xfrm>
            <a:off x="0" y="-8107"/>
            <a:ext cx="10158413" cy="1003211"/>
            <a:chOff x="0" y="-7299"/>
            <a:chExt cx="12179300" cy="903266"/>
          </a:xfrm>
        </p:grpSpPr>
        <p:sp>
          <p:nvSpPr>
            <p:cNvPr id="12" name="Rectangle 11"/>
            <p:cNvSpPr/>
            <p:nvPr userDrawn="1"/>
          </p:nvSpPr>
          <p:spPr>
            <a:xfrm>
              <a:off x="0" y="-7299"/>
              <a:ext cx="3341524" cy="903266"/>
            </a:xfrm>
            <a:prstGeom prst="rect">
              <a:avLst/>
            </a:prstGeom>
            <a:solidFill>
              <a:srgbClr val="EEEEE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858"/>
              <a:endParaRPr lang="en-US">
                <a:solidFill>
                  <a:prstClr val="white"/>
                </a:solidFill>
              </a:endParaRPr>
            </a:p>
          </p:txBody>
        </p:sp>
        <p:pic>
          <p:nvPicPr>
            <p:cNvPr id="14" name="Picture 13"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5300" y="-7299"/>
              <a:ext cx="9144000" cy="895967"/>
            </a:xfrm>
            <a:prstGeom prst="rect">
              <a:avLst/>
            </a:prstGeom>
            <a:solidFill>
              <a:srgbClr val="CACACA"/>
            </a:solidFill>
          </p:spPr>
        </p:pic>
      </p:grpSp>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defTabSz="507858"/>
            <a:endParaRPr lang="en-US" dirty="0">
              <a:solidFill>
                <a:srgbClr val="F1F2F2"/>
              </a:solidFill>
            </a:endParaRPr>
          </a:p>
        </p:txBody>
      </p:sp>
      <p:sp>
        <p:nvSpPr>
          <p:cNvPr id="3" name="Text Placeholder 2"/>
          <p:cNvSpPr>
            <a:spLocks noGrp="1"/>
          </p:cNvSpPr>
          <p:nvPr>
            <p:ph type="body" sz="quarter" idx="10" hasCustomPrompt="1"/>
          </p:nvPr>
        </p:nvSpPr>
        <p:spPr>
          <a:xfrm>
            <a:off x="509315" y="1269474"/>
            <a:ext cx="9156512" cy="5419935"/>
          </a:xfrm>
        </p:spPr>
        <p:txBody>
          <a:bodyPr lIns="0"/>
          <a:lstStyle>
            <a:lvl1pPr marL="609429" indent="-304715">
              <a:lnSpc>
                <a:spcPts val="2444"/>
              </a:lnSpc>
              <a:spcBef>
                <a:spcPts val="889"/>
              </a:spcBef>
              <a:spcAft>
                <a:spcPts val="0"/>
              </a:spcAft>
              <a:buClr>
                <a:schemeClr val="tx2"/>
              </a:buClr>
              <a:defRPr sz="2200" b="0" i="0" baseline="0">
                <a:solidFill>
                  <a:schemeClr val="tx1"/>
                </a:solidFill>
                <a:latin typeface="+mn-lt"/>
                <a:cs typeface="Arial"/>
              </a:defRPr>
            </a:lvl1pPr>
            <a:lvl2pPr marL="914144" indent="-304715">
              <a:lnSpc>
                <a:spcPts val="2444"/>
              </a:lnSpc>
              <a:spcBef>
                <a:spcPts val="889"/>
              </a:spcBef>
              <a:spcAft>
                <a:spcPts val="0"/>
              </a:spcAft>
              <a:buClr>
                <a:schemeClr val="tx2"/>
              </a:buClr>
              <a:defRPr sz="2000" b="0" i="0">
                <a:solidFill>
                  <a:schemeClr val="tx1"/>
                </a:solidFill>
                <a:latin typeface="+mn-lt"/>
                <a:cs typeface="Arial"/>
              </a:defRPr>
            </a:lvl2pPr>
            <a:lvl3pPr marL="1218859" indent="-304715">
              <a:lnSpc>
                <a:spcPts val="2444"/>
              </a:lnSpc>
              <a:spcBef>
                <a:spcPts val="666"/>
              </a:spcBef>
              <a:spcAft>
                <a:spcPts val="0"/>
              </a:spcAft>
              <a:buClr>
                <a:schemeClr val="tx2"/>
              </a:buClr>
              <a:defRPr sz="1800" b="0" i="0">
                <a:solidFill>
                  <a:schemeClr val="tx1"/>
                </a:solidFill>
                <a:latin typeface="+mn-lt"/>
                <a:cs typeface="Arial"/>
              </a:defRPr>
            </a:lvl3pPr>
            <a:lvl4pPr marL="1523573" indent="-304715">
              <a:lnSpc>
                <a:spcPts val="2444"/>
              </a:lnSpc>
              <a:spcBef>
                <a:spcPts val="666"/>
              </a:spcBef>
              <a:spcAft>
                <a:spcPts val="0"/>
              </a:spcAft>
              <a:buClr>
                <a:schemeClr val="tx2"/>
              </a:buClr>
              <a:defRPr sz="1800" b="0" i="0">
                <a:solidFill>
                  <a:schemeClr val="tx1"/>
                </a:solidFill>
                <a:latin typeface="+mn-lt"/>
                <a:cs typeface="Helvetica Light"/>
              </a:defRPr>
            </a:lvl4pPr>
            <a:lvl5pPr marL="1828288" indent="-304715">
              <a:lnSpc>
                <a:spcPts val="2444"/>
              </a:lnSpc>
              <a:spcBef>
                <a:spcPts val="666"/>
              </a:spcBef>
              <a:spcAft>
                <a:spcPts val="0"/>
              </a:spcAft>
              <a:buClr>
                <a:schemeClr val="tx2"/>
              </a:buClr>
              <a:buFont typeface="Arial"/>
              <a:buChar char="•"/>
              <a:defRPr sz="1800" b="0" i="0">
                <a:solidFill>
                  <a:schemeClr val="tx1"/>
                </a:solidFill>
                <a:latin typeface="+mn-lt"/>
                <a:cs typeface="Helvetica Ligh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5" name="Title 9"/>
          <p:cNvSpPr txBox="1">
            <a:spLocks/>
          </p:cNvSpPr>
          <p:nvPr/>
        </p:nvSpPr>
        <p:spPr>
          <a:xfrm>
            <a:off x="509315" y="493975"/>
            <a:ext cx="7505938" cy="406318"/>
          </a:xfrm>
          <a:prstGeom prst="rect">
            <a:avLst/>
          </a:prstGeom>
        </p:spPr>
        <p:txBody>
          <a:bodyPr vert="horz" lIns="101572" tIns="50786" rIns="101572" bIns="50786" rtlCol="0" anchor="t">
            <a:noAutofit/>
          </a:bodyPr>
          <a:lstStyle>
            <a:lvl1pPr algn="l" defTabSz="457200" rtl="0" eaLnBrk="1" latinLnBrk="0" hangingPunct="1">
              <a:spcBef>
                <a:spcPct val="0"/>
              </a:spcBef>
              <a:buNone/>
              <a:defRPr sz="2200" b="1" i="0" kern="1200">
                <a:solidFill>
                  <a:schemeClr val="tx2"/>
                </a:solidFill>
                <a:latin typeface="+mj-lt"/>
                <a:ea typeface="+mj-ea"/>
                <a:cs typeface="Arial"/>
              </a:defRPr>
            </a:lvl1pPr>
          </a:lstStyle>
          <a:p>
            <a:r>
              <a:rPr lang="en-US" dirty="0">
                <a:solidFill>
                  <a:srgbClr val="FF4300"/>
                </a:solidFill>
              </a:rPr>
              <a:t>Main Title for Slide</a:t>
            </a:r>
          </a:p>
        </p:txBody>
      </p:sp>
      <p:sp>
        <p:nvSpPr>
          <p:cNvPr id="16" name="Footer Placeholder 14"/>
          <p:cNvSpPr txBox="1">
            <a:spLocks/>
          </p:cNvSpPr>
          <p:nvPr/>
        </p:nvSpPr>
        <p:spPr>
          <a:xfrm>
            <a:off x="499733" y="7281685"/>
            <a:ext cx="6471616" cy="335140"/>
          </a:xfrm>
          <a:prstGeom prst="rect">
            <a:avLst/>
          </a:prstGeom>
        </p:spPr>
        <p:txBody>
          <a:bodyPr vert="horz" lIns="101572" tIns="50786" rIns="101572" bIns="50786"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000" dirty="0">
                <a:solidFill>
                  <a:srgbClr val="686868"/>
                </a:solidFill>
                <a:cs typeface="Arial"/>
              </a:rPr>
              <a:t>© 2014 Apigee Confidential – All Rights Reserved</a:t>
            </a:r>
          </a:p>
        </p:txBody>
      </p:sp>
      <p:sp>
        <p:nvSpPr>
          <p:cNvPr id="17" name="Slide Number Placeholder 1"/>
          <p:cNvSpPr>
            <a:spLocks noGrp="1"/>
          </p:cNvSpPr>
          <p:nvPr>
            <p:ph type="sldNum" sz="quarter" idx="11"/>
          </p:nvPr>
        </p:nvSpPr>
        <p:spPr>
          <a:xfrm>
            <a:off x="7295530" y="7218989"/>
            <a:ext cx="2370296" cy="405525"/>
          </a:xfrm>
        </p:spPr>
        <p:txBody>
          <a:bodyPr/>
          <a:lstStyle/>
          <a:p>
            <a:fld id="{2461DDD7-A19B-C84D-844B-4AB43D5FE5ED}" type="slidenum">
              <a:rPr lang="en-US" smtClean="0">
                <a:solidFill>
                  <a:srgbClr val="686868">
                    <a:tint val="75000"/>
                  </a:srgbClr>
                </a:solidFill>
              </a:rPr>
              <a:pPr/>
              <a:t>‹#›</a:t>
            </a:fld>
            <a:endParaRPr lang="en-US">
              <a:solidFill>
                <a:srgbClr val="686868">
                  <a:tint val="75000"/>
                </a:srgbClr>
              </a:solidFill>
            </a:endParaRPr>
          </a:p>
        </p:txBody>
      </p:sp>
    </p:spTree>
    <p:extLst>
      <p:ext uri="{BB962C8B-B14F-4D97-AF65-F5344CB8AC3E}">
        <p14:creationId xmlns:p14="http://schemas.microsoft.com/office/powerpoint/2010/main" val="3648412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 Bullet">
    <p:spTree>
      <p:nvGrpSpPr>
        <p:cNvPr id="1" name=""/>
        <p:cNvGrpSpPr/>
        <p:nvPr/>
      </p:nvGrpSpPr>
      <p:grpSpPr>
        <a:xfrm>
          <a:off x="0" y="0"/>
          <a:ext cx="0" cy="0"/>
          <a:chOff x="0" y="0"/>
          <a:chExt cx="0" cy="0"/>
        </a:xfrm>
      </p:grpSpPr>
      <p:grpSp>
        <p:nvGrpSpPr>
          <p:cNvPr id="17" name="Group 16"/>
          <p:cNvGrpSpPr/>
          <p:nvPr/>
        </p:nvGrpSpPr>
        <p:grpSpPr>
          <a:xfrm>
            <a:off x="0" y="-8107"/>
            <a:ext cx="10158413" cy="1003211"/>
            <a:chOff x="0" y="-7299"/>
            <a:chExt cx="12179300" cy="903266"/>
          </a:xfrm>
        </p:grpSpPr>
        <p:sp>
          <p:nvSpPr>
            <p:cNvPr id="18" name="Rectangle 17"/>
            <p:cNvSpPr/>
            <p:nvPr userDrawn="1"/>
          </p:nvSpPr>
          <p:spPr>
            <a:xfrm>
              <a:off x="0" y="-7299"/>
              <a:ext cx="3341524" cy="903266"/>
            </a:xfrm>
            <a:prstGeom prst="rect">
              <a:avLst/>
            </a:prstGeom>
            <a:solidFill>
              <a:srgbClr val="EEEEE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858"/>
              <a:endParaRPr lang="en-US">
                <a:solidFill>
                  <a:prstClr val="white"/>
                </a:solidFill>
              </a:endParaRPr>
            </a:p>
          </p:txBody>
        </p:sp>
        <p:pic>
          <p:nvPicPr>
            <p:cNvPr id="24" name="Picture 23"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5300" y="-7299"/>
              <a:ext cx="9144000" cy="895967"/>
            </a:xfrm>
            <a:prstGeom prst="rect">
              <a:avLst/>
            </a:prstGeom>
            <a:solidFill>
              <a:srgbClr val="CACACA"/>
            </a:solidFill>
          </p:spPr>
        </p:pic>
      </p:grpSp>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defTabSz="507858"/>
            <a:endParaRPr lang="en-US" dirty="0">
              <a:solidFill>
                <a:srgbClr val="F1F2F2"/>
              </a:solidFill>
            </a:endParaRPr>
          </a:p>
        </p:txBody>
      </p:sp>
      <p:sp>
        <p:nvSpPr>
          <p:cNvPr id="4" name="Text Placeholder 3"/>
          <p:cNvSpPr>
            <a:spLocks noGrp="1"/>
          </p:cNvSpPr>
          <p:nvPr>
            <p:ph type="body" sz="quarter" idx="10" hasCustomPrompt="1"/>
          </p:nvPr>
        </p:nvSpPr>
        <p:spPr>
          <a:xfrm>
            <a:off x="509315" y="1269473"/>
            <a:ext cx="4304494" cy="457007"/>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cxnSp>
        <p:nvCxnSpPr>
          <p:cNvPr id="12" name="Straight Connector 11"/>
          <p:cNvCxnSpPr/>
          <p:nvPr/>
        </p:nvCxnSpPr>
        <p:spPr>
          <a:xfrm>
            <a:off x="5079207" y="1371031"/>
            <a:ext cx="0" cy="5602597"/>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182876" y="-564209"/>
            <a:ext cx="205152" cy="410198"/>
          </a:xfrm>
          <a:prstGeom prst="rect">
            <a:avLst/>
          </a:prstGeom>
          <a:noFill/>
        </p:spPr>
        <p:txBody>
          <a:bodyPr wrap="none" lIns="101572" tIns="50786" rIns="101572" bIns="50786" rtlCol="0">
            <a:spAutoFit/>
          </a:bodyPr>
          <a:lstStyle/>
          <a:p>
            <a:pPr defTabSz="507858"/>
            <a:endParaRPr lang="en-US" dirty="0">
              <a:solidFill>
                <a:srgbClr val="686868"/>
              </a:solidFill>
            </a:endParaRPr>
          </a:p>
        </p:txBody>
      </p:sp>
      <p:sp>
        <p:nvSpPr>
          <p:cNvPr id="22" name="TextBox 21"/>
          <p:cNvSpPr txBox="1"/>
          <p:nvPr/>
        </p:nvSpPr>
        <p:spPr>
          <a:xfrm>
            <a:off x="4182876" y="-564209"/>
            <a:ext cx="205152" cy="410198"/>
          </a:xfrm>
          <a:prstGeom prst="rect">
            <a:avLst/>
          </a:prstGeom>
          <a:noFill/>
        </p:spPr>
        <p:txBody>
          <a:bodyPr wrap="none" lIns="101572" tIns="50786" rIns="101572" bIns="50786" rtlCol="0">
            <a:spAutoFit/>
          </a:bodyPr>
          <a:lstStyle/>
          <a:p>
            <a:pPr defTabSz="507858"/>
            <a:endParaRPr lang="en-US" dirty="0">
              <a:solidFill>
                <a:srgbClr val="686868"/>
              </a:solidFill>
            </a:endParaRPr>
          </a:p>
        </p:txBody>
      </p:sp>
      <p:sp>
        <p:nvSpPr>
          <p:cNvPr id="28" name="TextBox 27"/>
          <p:cNvSpPr txBox="1"/>
          <p:nvPr/>
        </p:nvSpPr>
        <p:spPr>
          <a:xfrm>
            <a:off x="4182876" y="-564209"/>
            <a:ext cx="205152" cy="410198"/>
          </a:xfrm>
          <a:prstGeom prst="rect">
            <a:avLst/>
          </a:prstGeom>
          <a:noFill/>
        </p:spPr>
        <p:txBody>
          <a:bodyPr wrap="none" lIns="101572" tIns="50786" rIns="101572" bIns="50786" rtlCol="0">
            <a:spAutoFit/>
          </a:bodyPr>
          <a:lstStyle/>
          <a:p>
            <a:pPr defTabSz="507858"/>
            <a:endParaRPr lang="en-US" dirty="0">
              <a:solidFill>
                <a:srgbClr val="686868"/>
              </a:solidFill>
            </a:endParaRPr>
          </a:p>
        </p:txBody>
      </p:sp>
      <p:sp>
        <p:nvSpPr>
          <p:cNvPr id="34" name="TextBox 33"/>
          <p:cNvSpPr txBox="1"/>
          <p:nvPr/>
        </p:nvSpPr>
        <p:spPr>
          <a:xfrm>
            <a:off x="4182876" y="-564209"/>
            <a:ext cx="205152" cy="410198"/>
          </a:xfrm>
          <a:prstGeom prst="rect">
            <a:avLst/>
          </a:prstGeom>
          <a:noFill/>
        </p:spPr>
        <p:txBody>
          <a:bodyPr wrap="none" lIns="101572" tIns="50786" rIns="101572" bIns="50786" rtlCol="0">
            <a:spAutoFit/>
          </a:bodyPr>
          <a:lstStyle/>
          <a:p>
            <a:pPr defTabSz="507858"/>
            <a:endParaRPr lang="en-US" dirty="0">
              <a:solidFill>
                <a:srgbClr val="686868"/>
              </a:solidFill>
            </a:endParaRPr>
          </a:p>
        </p:txBody>
      </p:sp>
      <p:cxnSp>
        <p:nvCxnSpPr>
          <p:cNvPr id="21" name="Straight Connector 20"/>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 name="Text Placeholder 2"/>
          <p:cNvSpPr>
            <a:spLocks noGrp="1"/>
          </p:cNvSpPr>
          <p:nvPr>
            <p:ph type="body" sz="quarter" idx="14"/>
          </p:nvPr>
        </p:nvSpPr>
        <p:spPr>
          <a:xfrm>
            <a:off x="509315" y="1828391"/>
            <a:ext cx="4304494" cy="5077883"/>
          </a:xfrm>
        </p:spPr>
        <p:txBody>
          <a:bodyPr/>
          <a:lstStyle>
            <a:lvl1pPr marL="317411" marR="0" indent="-317411" algn="l" defTabSz="507858" rtl="0" eaLnBrk="1" fontAlgn="auto" latinLnBrk="0" hangingPunct="1">
              <a:lnSpc>
                <a:spcPct val="110000"/>
              </a:lnSpc>
              <a:spcBef>
                <a:spcPts val="0"/>
              </a:spcBef>
              <a:spcAft>
                <a:spcPts val="666"/>
              </a:spcAft>
              <a:buClr>
                <a:schemeClr val="tx2"/>
              </a:buClr>
              <a:buSzTx/>
              <a:buFont typeface="Arial"/>
              <a:buChar char="•"/>
              <a:tabLst/>
              <a:defRPr sz="2000" b="0" baseline="0"/>
            </a:lvl1pPr>
            <a:lvl2pPr>
              <a:lnSpc>
                <a:spcPct val="110000"/>
              </a:lnSpc>
              <a:spcBef>
                <a:spcPts val="0"/>
              </a:spcBef>
              <a:spcAft>
                <a:spcPts val="666"/>
              </a:spcAft>
              <a:defRPr sz="1800"/>
            </a:lvl2pPr>
            <a:lvl3pPr>
              <a:lnSpc>
                <a:spcPct val="110000"/>
              </a:lnSpc>
              <a:spcBef>
                <a:spcPts val="0"/>
              </a:spcBef>
              <a:spcAft>
                <a:spcPts val="666"/>
              </a:spcAft>
              <a:defRPr sz="1800"/>
            </a:lvl3pPr>
          </a:lstStyle>
          <a:p>
            <a:pPr lvl="0"/>
            <a:r>
              <a:rPr lang="en-US"/>
              <a:t>Click to edit Master text styles</a:t>
            </a:r>
          </a:p>
          <a:p>
            <a:pPr lvl="1"/>
            <a:r>
              <a:rPr lang="en-US"/>
              <a:t>Second level</a:t>
            </a:r>
          </a:p>
          <a:p>
            <a:pPr lvl="2"/>
            <a:r>
              <a:rPr lang="en-US"/>
              <a:t>Third level</a:t>
            </a:r>
          </a:p>
        </p:txBody>
      </p:sp>
      <p:sp>
        <p:nvSpPr>
          <p:cNvPr id="26" name="Title 9"/>
          <p:cNvSpPr txBox="1">
            <a:spLocks/>
          </p:cNvSpPr>
          <p:nvPr/>
        </p:nvSpPr>
        <p:spPr>
          <a:xfrm>
            <a:off x="509315" y="493975"/>
            <a:ext cx="7505938" cy="406318"/>
          </a:xfrm>
          <a:prstGeom prst="rect">
            <a:avLst/>
          </a:prstGeom>
        </p:spPr>
        <p:txBody>
          <a:bodyPr vert="horz" lIns="101572" tIns="50786" rIns="101572" bIns="50786" rtlCol="0" anchor="t">
            <a:noAutofit/>
          </a:bodyPr>
          <a:lstStyle>
            <a:lvl1pPr algn="l" defTabSz="457200" rtl="0" eaLnBrk="1" latinLnBrk="0" hangingPunct="1">
              <a:spcBef>
                <a:spcPct val="0"/>
              </a:spcBef>
              <a:buNone/>
              <a:defRPr sz="2200" b="1" i="0" kern="1200">
                <a:solidFill>
                  <a:schemeClr val="tx2"/>
                </a:solidFill>
                <a:latin typeface="+mj-lt"/>
                <a:ea typeface="+mj-ea"/>
                <a:cs typeface="Arial"/>
              </a:defRPr>
            </a:lvl1pPr>
          </a:lstStyle>
          <a:p>
            <a:r>
              <a:rPr lang="en-US" dirty="0">
                <a:solidFill>
                  <a:srgbClr val="FF4300"/>
                </a:solidFill>
              </a:rPr>
              <a:t>Main Title for Slide</a:t>
            </a:r>
          </a:p>
        </p:txBody>
      </p:sp>
      <p:sp>
        <p:nvSpPr>
          <p:cNvPr id="27" name="Text Placeholder 3"/>
          <p:cNvSpPr>
            <a:spLocks noGrp="1"/>
          </p:cNvSpPr>
          <p:nvPr>
            <p:ph type="body" sz="quarter" idx="17" hasCustomPrompt="1"/>
          </p:nvPr>
        </p:nvSpPr>
        <p:spPr>
          <a:xfrm>
            <a:off x="5347115" y="1285771"/>
            <a:ext cx="4304494" cy="457007"/>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sp>
        <p:nvSpPr>
          <p:cNvPr id="29" name="Text Placeholder 2"/>
          <p:cNvSpPr>
            <a:spLocks noGrp="1"/>
          </p:cNvSpPr>
          <p:nvPr>
            <p:ph type="body" sz="quarter" idx="18"/>
          </p:nvPr>
        </p:nvSpPr>
        <p:spPr>
          <a:xfrm>
            <a:off x="5347115" y="1844689"/>
            <a:ext cx="4304494" cy="5077883"/>
          </a:xfrm>
        </p:spPr>
        <p:txBody>
          <a:bodyPr/>
          <a:lstStyle>
            <a:lvl1pPr marL="317411" marR="0" indent="-317411" algn="l" defTabSz="507858" rtl="0" eaLnBrk="1" fontAlgn="auto" latinLnBrk="0" hangingPunct="1">
              <a:lnSpc>
                <a:spcPct val="110000"/>
              </a:lnSpc>
              <a:spcBef>
                <a:spcPts val="0"/>
              </a:spcBef>
              <a:spcAft>
                <a:spcPts val="666"/>
              </a:spcAft>
              <a:buClr>
                <a:schemeClr val="tx2"/>
              </a:buClr>
              <a:buSzTx/>
              <a:buFont typeface="Arial"/>
              <a:buChar char="•"/>
              <a:tabLst/>
              <a:defRPr sz="2000" b="0" baseline="0"/>
            </a:lvl1pPr>
            <a:lvl2pPr>
              <a:lnSpc>
                <a:spcPct val="110000"/>
              </a:lnSpc>
              <a:spcBef>
                <a:spcPts val="0"/>
              </a:spcBef>
              <a:spcAft>
                <a:spcPts val="666"/>
              </a:spcAft>
              <a:defRPr sz="1800"/>
            </a:lvl2pPr>
            <a:lvl3pPr>
              <a:lnSpc>
                <a:spcPct val="110000"/>
              </a:lnSpc>
              <a:spcBef>
                <a:spcPts val="0"/>
              </a:spcBef>
              <a:spcAft>
                <a:spcPts val="666"/>
              </a:spcAft>
              <a:defRPr sz="1800"/>
            </a:lvl3pPr>
          </a:lstStyle>
          <a:p>
            <a:pPr lvl="0"/>
            <a:r>
              <a:rPr lang="en-US"/>
              <a:t>Click to edit Master text styles</a:t>
            </a:r>
          </a:p>
          <a:p>
            <a:pPr lvl="1"/>
            <a:r>
              <a:rPr lang="en-US"/>
              <a:t>Second level</a:t>
            </a:r>
          </a:p>
          <a:p>
            <a:pPr lvl="2"/>
            <a:r>
              <a:rPr lang="en-US"/>
              <a:t>Third level</a:t>
            </a:r>
          </a:p>
        </p:txBody>
      </p:sp>
      <p:sp>
        <p:nvSpPr>
          <p:cNvPr id="30" name="Footer Placeholder 14"/>
          <p:cNvSpPr txBox="1">
            <a:spLocks/>
          </p:cNvSpPr>
          <p:nvPr/>
        </p:nvSpPr>
        <p:spPr>
          <a:xfrm>
            <a:off x="499733" y="7281685"/>
            <a:ext cx="6471616" cy="335140"/>
          </a:xfrm>
          <a:prstGeom prst="rect">
            <a:avLst/>
          </a:prstGeom>
        </p:spPr>
        <p:txBody>
          <a:bodyPr vert="horz" lIns="101572" tIns="50786" rIns="101572" bIns="50786"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000" dirty="0">
                <a:solidFill>
                  <a:srgbClr val="686868"/>
                </a:solidFill>
                <a:cs typeface="Arial"/>
              </a:rPr>
              <a:t>© 2014 Apigee Confidential – All Rights Reserved</a:t>
            </a:r>
          </a:p>
        </p:txBody>
      </p:sp>
      <p:sp>
        <p:nvSpPr>
          <p:cNvPr id="31" name="Slide Number Placeholder 1"/>
          <p:cNvSpPr>
            <a:spLocks noGrp="1"/>
          </p:cNvSpPr>
          <p:nvPr>
            <p:ph type="sldNum" sz="quarter" idx="19"/>
          </p:nvPr>
        </p:nvSpPr>
        <p:spPr>
          <a:xfrm>
            <a:off x="7295530" y="7218989"/>
            <a:ext cx="2370296" cy="405525"/>
          </a:xfrm>
        </p:spPr>
        <p:txBody>
          <a:bodyPr/>
          <a:lstStyle/>
          <a:p>
            <a:fld id="{2461DDD7-A19B-C84D-844B-4AB43D5FE5ED}" type="slidenum">
              <a:rPr lang="en-US" smtClean="0">
                <a:solidFill>
                  <a:srgbClr val="686868">
                    <a:tint val="75000"/>
                  </a:srgbClr>
                </a:solidFill>
              </a:rPr>
              <a:pPr/>
              <a:t>‹#›</a:t>
            </a:fld>
            <a:endParaRPr lang="en-US">
              <a:solidFill>
                <a:srgbClr val="686868">
                  <a:tint val="75000"/>
                </a:srgbClr>
              </a:solidFill>
            </a:endParaRPr>
          </a:p>
        </p:txBody>
      </p:sp>
    </p:spTree>
    <p:extLst>
      <p:ext uri="{BB962C8B-B14F-4D97-AF65-F5344CB8AC3E}">
        <p14:creationId xmlns:p14="http://schemas.microsoft.com/office/powerpoint/2010/main" val="2218882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 Bullet">
    <p:spTree>
      <p:nvGrpSpPr>
        <p:cNvPr id="1" name=""/>
        <p:cNvGrpSpPr/>
        <p:nvPr/>
      </p:nvGrpSpPr>
      <p:grpSpPr>
        <a:xfrm>
          <a:off x="0" y="0"/>
          <a:ext cx="0" cy="0"/>
          <a:chOff x="0" y="0"/>
          <a:chExt cx="0" cy="0"/>
        </a:xfrm>
      </p:grpSpPr>
      <p:grpSp>
        <p:nvGrpSpPr>
          <p:cNvPr id="21" name="Group 20"/>
          <p:cNvGrpSpPr/>
          <p:nvPr/>
        </p:nvGrpSpPr>
        <p:grpSpPr>
          <a:xfrm>
            <a:off x="0" y="-8107"/>
            <a:ext cx="10158413" cy="1003211"/>
            <a:chOff x="0" y="-7299"/>
            <a:chExt cx="12179300" cy="903266"/>
          </a:xfrm>
        </p:grpSpPr>
        <p:sp>
          <p:nvSpPr>
            <p:cNvPr id="27" name="Rectangle 26"/>
            <p:cNvSpPr/>
            <p:nvPr userDrawn="1"/>
          </p:nvSpPr>
          <p:spPr>
            <a:xfrm>
              <a:off x="0" y="-7299"/>
              <a:ext cx="3341524" cy="903266"/>
            </a:xfrm>
            <a:prstGeom prst="rect">
              <a:avLst/>
            </a:prstGeom>
            <a:solidFill>
              <a:srgbClr val="EEEEE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858"/>
              <a:endParaRPr lang="en-US">
                <a:solidFill>
                  <a:prstClr val="white"/>
                </a:solidFill>
              </a:endParaRPr>
            </a:p>
          </p:txBody>
        </p:sp>
        <p:pic>
          <p:nvPicPr>
            <p:cNvPr id="32" name="Picture 31"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5300" y="-7299"/>
              <a:ext cx="9144000" cy="895967"/>
            </a:xfrm>
            <a:prstGeom prst="rect">
              <a:avLst/>
            </a:prstGeom>
            <a:solidFill>
              <a:srgbClr val="CACACA"/>
            </a:solidFill>
          </p:spPr>
        </p:pic>
      </p:grpSp>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defTabSz="507858"/>
            <a:endParaRPr lang="en-US" dirty="0">
              <a:solidFill>
                <a:srgbClr val="F1F2F2"/>
              </a:solidFill>
            </a:endParaRPr>
          </a:p>
        </p:txBody>
      </p:sp>
      <p:sp>
        <p:nvSpPr>
          <p:cNvPr id="4" name="Text Placeholder 3"/>
          <p:cNvSpPr>
            <a:spLocks noGrp="1"/>
          </p:cNvSpPr>
          <p:nvPr>
            <p:ph type="body" sz="quarter" idx="10" hasCustomPrompt="1"/>
          </p:nvPr>
        </p:nvSpPr>
        <p:spPr>
          <a:xfrm>
            <a:off x="537689" y="1269474"/>
            <a:ext cx="2866971" cy="457008"/>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sp>
        <p:nvSpPr>
          <p:cNvPr id="20" name="TextBox 19"/>
          <p:cNvSpPr txBox="1"/>
          <p:nvPr/>
        </p:nvSpPr>
        <p:spPr>
          <a:xfrm>
            <a:off x="4182876" y="-564209"/>
            <a:ext cx="205152" cy="410198"/>
          </a:xfrm>
          <a:prstGeom prst="rect">
            <a:avLst/>
          </a:prstGeom>
          <a:noFill/>
        </p:spPr>
        <p:txBody>
          <a:bodyPr wrap="none" lIns="101572" tIns="50786" rIns="101572" bIns="50786" rtlCol="0">
            <a:spAutoFit/>
          </a:bodyPr>
          <a:lstStyle/>
          <a:p>
            <a:pPr defTabSz="507858"/>
            <a:endParaRPr lang="en-US" dirty="0">
              <a:solidFill>
                <a:srgbClr val="686868"/>
              </a:solidFill>
            </a:endParaRPr>
          </a:p>
        </p:txBody>
      </p:sp>
      <p:cxnSp>
        <p:nvCxnSpPr>
          <p:cNvPr id="23" name="Straight Connector 22"/>
          <p:cNvCxnSpPr/>
          <p:nvPr/>
        </p:nvCxnSpPr>
        <p:spPr>
          <a:xfrm>
            <a:off x="6668707" y="1350717"/>
            <a:ext cx="0" cy="549427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182876" y="-564209"/>
            <a:ext cx="205152" cy="410198"/>
          </a:xfrm>
          <a:prstGeom prst="rect">
            <a:avLst/>
          </a:prstGeom>
          <a:noFill/>
        </p:spPr>
        <p:txBody>
          <a:bodyPr wrap="none" lIns="101572" tIns="50786" rIns="101572" bIns="50786" rtlCol="0">
            <a:spAutoFit/>
          </a:bodyPr>
          <a:lstStyle/>
          <a:p>
            <a:pPr defTabSz="507858"/>
            <a:endParaRPr lang="en-US" dirty="0">
              <a:solidFill>
                <a:srgbClr val="686868"/>
              </a:solidFill>
            </a:endParaRPr>
          </a:p>
        </p:txBody>
      </p:sp>
      <p:sp>
        <p:nvSpPr>
          <p:cNvPr id="31" name="TextBox 30"/>
          <p:cNvSpPr txBox="1"/>
          <p:nvPr/>
        </p:nvSpPr>
        <p:spPr>
          <a:xfrm>
            <a:off x="4182876" y="-564209"/>
            <a:ext cx="205152" cy="410198"/>
          </a:xfrm>
          <a:prstGeom prst="rect">
            <a:avLst/>
          </a:prstGeom>
          <a:noFill/>
        </p:spPr>
        <p:txBody>
          <a:bodyPr wrap="none" lIns="101572" tIns="50786" rIns="101572" bIns="50786" rtlCol="0">
            <a:spAutoFit/>
          </a:bodyPr>
          <a:lstStyle/>
          <a:p>
            <a:pPr defTabSz="507858"/>
            <a:endParaRPr lang="en-US" dirty="0">
              <a:solidFill>
                <a:srgbClr val="686868"/>
              </a:solidFill>
            </a:endParaRPr>
          </a:p>
        </p:txBody>
      </p:sp>
      <p:sp>
        <p:nvSpPr>
          <p:cNvPr id="38" name="TextBox 37"/>
          <p:cNvSpPr txBox="1"/>
          <p:nvPr/>
        </p:nvSpPr>
        <p:spPr>
          <a:xfrm>
            <a:off x="4182876" y="-564209"/>
            <a:ext cx="205152" cy="410198"/>
          </a:xfrm>
          <a:prstGeom prst="rect">
            <a:avLst/>
          </a:prstGeom>
          <a:noFill/>
        </p:spPr>
        <p:txBody>
          <a:bodyPr wrap="none" lIns="101572" tIns="50786" rIns="101572" bIns="50786" rtlCol="0">
            <a:spAutoFit/>
          </a:bodyPr>
          <a:lstStyle/>
          <a:p>
            <a:pPr defTabSz="507858"/>
            <a:endParaRPr lang="en-US" dirty="0">
              <a:solidFill>
                <a:srgbClr val="686868"/>
              </a:solidFill>
            </a:endParaRPr>
          </a:p>
        </p:txBody>
      </p:sp>
      <p:cxnSp>
        <p:nvCxnSpPr>
          <p:cNvPr id="39" name="Straight Connector 38"/>
          <p:cNvCxnSpPr/>
          <p:nvPr/>
        </p:nvCxnSpPr>
        <p:spPr>
          <a:xfrm>
            <a:off x="3527072" y="1350717"/>
            <a:ext cx="0" cy="549427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0" name="Text Placeholder 2"/>
          <p:cNvSpPr>
            <a:spLocks noGrp="1"/>
          </p:cNvSpPr>
          <p:nvPr>
            <p:ph type="body" sz="quarter" idx="22"/>
          </p:nvPr>
        </p:nvSpPr>
        <p:spPr>
          <a:xfrm>
            <a:off x="537689" y="1828039"/>
            <a:ext cx="2866971" cy="5078237"/>
          </a:xfrm>
        </p:spPr>
        <p:txBody>
          <a:bodyPr/>
          <a:lstStyle>
            <a:lvl1pPr>
              <a:spcBef>
                <a:spcPts val="889"/>
              </a:spcBef>
              <a:defRPr sz="1800" b="0"/>
            </a:lvl1pPr>
            <a:lvl2pPr>
              <a:defRPr sz="1600"/>
            </a:lvl2pPr>
          </a:lstStyle>
          <a:p>
            <a:pPr lvl="0"/>
            <a:r>
              <a:rPr lang="en-US"/>
              <a:t>Click to edit Master text styles</a:t>
            </a:r>
          </a:p>
          <a:p>
            <a:pPr lvl="1"/>
            <a:r>
              <a:rPr lang="en-US"/>
              <a:t>Second level</a:t>
            </a:r>
          </a:p>
        </p:txBody>
      </p:sp>
      <p:sp>
        <p:nvSpPr>
          <p:cNvPr id="33" name="Title 9"/>
          <p:cNvSpPr txBox="1">
            <a:spLocks/>
          </p:cNvSpPr>
          <p:nvPr/>
        </p:nvSpPr>
        <p:spPr>
          <a:xfrm>
            <a:off x="509315" y="493975"/>
            <a:ext cx="7505938" cy="406318"/>
          </a:xfrm>
          <a:prstGeom prst="rect">
            <a:avLst/>
          </a:prstGeom>
        </p:spPr>
        <p:txBody>
          <a:bodyPr vert="horz" lIns="101572" tIns="50786" rIns="101572" bIns="50786" rtlCol="0" anchor="t">
            <a:noAutofit/>
          </a:bodyPr>
          <a:lstStyle>
            <a:lvl1pPr algn="l" defTabSz="457200" rtl="0" eaLnBrk="1" latinLnBrk="0" hangingPunct="1">
              <a:spcBef>
                <a:spcPct val="0"/>
              </a:spcBef>
              <a:buNone/>
              <a:defRPr sz="2200" b="1" i="0" kern="1200">
                <a:solidFill>
                  <a:schemeClr val="tx2"/>
                </a:solidFill>
                <a:latin typeface="+mj-lt"/>
                <a:ea typeface="+mj-ea"/>
                <a:cs typeface="Arial"/>
              </a:defRPr>
            </a:lvl1pPr>
          </a:lstStyle>
          <a:p>
            <a:r>
              <a:rPr lang="en-US" dirty="0">
                <a:solidFill>
                  <a:srgbClr val="FF4300"/>
                </a:solidFill>
              </a:rPr>
              <a:t>Main Title for Slide</a:t>
            </a:r>
          </a:p>
        </p:txBody>
      </p:sp>
      <p:sp>
        <p:nvSpPr>
          <p:cNvPr id="34" name="Text Placeholder 3"/>
          <p:cNvSpPr>
            <a:spLocks noGrp="1"/>
          </p:cNvSpPr>
          <p:nvPr>
            <p:ph type="body" sz="quarter" idx="24" hasCustomPrompt="1"/>
          </p:nvPr>
        </p:nvSpPr>
        <p:spPr>
          <a:xfrm>
            <a:off x="3650021" y="1274204"/>
            <a:ext cx="2866971" cy="457008"/>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sp>
        <p:nvSpPr>
          <p:cNvPr id="35" name="Text Placeholder 2"/>
          <p:cNvSpPr>
            <a:spLocks noGrp="1"/>
          </p:cNvSpPr>
          <p:nvPr>
            <p:ph type="body" sz="quarter" idx="25"/>
          </p:nvPr>
        </p:nvSpPr>
        <p:spPr>
          <a:xfrm>
            <a:off x="3650021" y="1832769"/>
            <a:ext cx="2866971" cy="5078237"/>
          </a:xfrm>
        </p:spPr>
        <p:txBody>
          <a:bodyPr/>
          <a:lstStyle>
            <a:lvl1pPr>
              <a:spcBef>
                <a:spcPts val="889"/>
              </a:spcBef>
              <a:defRPr sz="1800" b="0"/>
            </a:lvl1pPr>
            <a:lvl2pPr>
              <a:defRPr sz="1600"/>
            </a:lvl2pPr>
          </a:lstStyle>
          <a:p>
            <a:pPr lvl="0"/>
            <a:r>
              <a:rPr lang="en-US"/>
              <a:t>Click to edit Master text styles</a:t>
            </a:r>
          </a:p>
          <a:p>
            <a:pPr lvl="1"/>
            <a:r>
              <a:rPr lang="en-US"/>
              <a:t>Second level</a:t>
            </a:r>
          </a:p>
        </p:txBody>
      </p:sp>
      <p:sp>
        <p:nvSpPr>
          <p:cNvPr id="42" name="Text Placeholder 3"/>
          <p:cNvSpPr>
            <a:spLocks noGrp="1"/>
          </p:cNvSpPr>
          <p:nvPr>
            <p:ph type="body" sz="quarter" idx="26" hasCustomPrompt="1"/>
          </p:nvPr>
        </p:nvSpPr>
        <p:spPr>
          <a:xfrm>
            <a:off x="6819101" y="1274204"/>
            <a:ext cx="2866971" cy="457008"/>
          </a:xfrm>
        </p:spPr>
        <p:txBody>
          <a:bodyPr>
            <a:noAutofit/>
          </a:bodyPr>
          <a:lstStyle>
            <a:lvl1pPr marL="0" indent="0">
              <a:buNone/>
              <a:defRPr sz="2200" b="0" i="0">
                <a:solidFill>
                  <a:schemeClr val="tx2"/>
                </a:solidFill>
                <a:latin typeface="+mn-lt"/>
                <a:cs typeface="Helvetica Light"/>
              </a:defRPr>
            </a:lvl1pPr>
            <a:lvl2pPr marL="507858" indent="0">
              <a:buNone/>
              <a:defRPr/>
            </a:lvl2pPr>
            <a:lvl3pPr marL="1015716" indent="0">
              <a:buNone/>
              <a:defRPr/>
            </a:lvl3pPr>
            <a:lvl4pPr marL="1523573" indent="0">
              <a:buFont typeface="Arial"/>
              <a:buNone/>
              <a:defRPr/>
            </a:lvl4pPr>
            <a:lvl5pPr marL="2031431" indent="0">
              <a:buNone/>
              <a:defRPr/>
            </a:lvl5pPr>
          </a:lstStyle>
          <a:p>
            <a:pPr lvl="0"/>
            <a:r>
              <a:rPr lang="en-US" dirty="0"/>
              <a:t>Subtitle</a:t>
            </a:r>
          </a:p>
        </p:txBody>
      </p:sp>
      <p:sp>
        <p:nvSpPr>
          <p:cNvPr id="43" name="Text Placeholder 2"/>
          <p:cNvSpPr>
            <a:spLocks noGrp="1"/>
          </p:cNvSpPr>
          <p:nvPr>
            <p:ph type="body" sz="quarter" idx="27"/>
          </p:nvPr>
        </p:nvSpPr>
        <p:spPr>
          <a:xfrm>
            <a:off x="6819101" y="1832769"/>
            <a:ext cx="2866971" cy="5078237"/>
          </a:xfrm>
        </p:spPr>
        <p:txBody>
          <a:bodyPr/>
          <a:lstStyle>
            <a:lvl1pPr>
              <a:spcBef>
                <a:spcPts val="889"/>
              </a:spcBef>
              <a:defRPr sz="1800" b="0"/>
            </a:lvl1pPr>
            <a:lvl2pPr>
              <a:defRPr sz="1600"/>
            </a:lvl2pPr>
          </a:lstStyle>
          <a:p>
            <a:pPr lvl="0"/>
            <a:r>
              <a:rPr lang="en-US"/>
              <a:t>Click to edit Master text styles</a:t>
            </a:r>
          </a:p>
          <a:p>
            <a:pPr lvl="1"/>
            <a:r>
              <a:rPr lang="en-US"/>
              <a:t>Second level</a:t>
            </a:r>
          </a:p>
        </p:txBody>
      </p:sp>
      <p:sp>
        <p:nvSpPr>
          <p:cNvPr id="44" name="Footer Placeholder 14"/>
          <p:cNvSpPr txBox="1">
            <a:spLocks/>
          </p:cNvSpPr>
          <p:nvPr/>
        </p:nvSpPr>
        <p:spPr>
          <a:xfrm>
            <a:off x="499733" y="7281685"/>
            <a:ext cx="6471616" cy="335140"/>
          </a:xfrm>
          <a:prstGeom prst="rect">
            <a:avLst/>
          </a:prstGeom>
        </p:spPr>
        <p:txBody>
          <a:bodyPr vert="horz" lIns="101572" tIns="50786" rIns="101572" bIns="50786"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000" dirty="0">
                <a:solidFill>
                  <a:srgbClr val="686868"/>
                </a:solidFill>
                <a:cs typeface="Arial"/>
              </a:rPr>
              <a:t>© 2014 Apigee Confidential – All Rights Reserved</a:t>
            </a:r>
          </a:p>
        </p:txBody>
      </p:sp>
      <p:sp>
        <p:nvSpPr>
          <p:cNvPr id="45" name="Slide Number Placeholder 1"/>
          <p:cNvSpPr>
            <a:spLocks noGrp="1"/>
          </p:cNvSpPr>
          <p:nvPr>
            <p:ph type="sldNum" sz="quarter" idx="28"/>
          </p:nvPr>
        </p:nvSpPr>
        <p:spPr>
          <a:xfrm>
            <a:off x="7295530" y="7218989"/>
            <a:ext cx="2370296" cy="405525"/>
          </a:xfrm>
        </p:spPr>
        <p:txBody>
          <a:bodyPr/>
          <a:lstStyle/>
          <a:p>
            <a:fld id="{2461DDD7-A19B-C84D-844B-4AB43D5FE5ED}" type="slidenum">
              <a:rPr lang="en-US" smtClean="0">
                <a:solidFill>
                  <a:srgbClr val="686868">
                    <a:tint val="75000"/>
                  </a:srgbClr>
                </a:solidFill>
              </a:rPr>
              <a:pPr/>
              <a:t>‹#›</a:t>
            </a:fld>
            <a:endParaRPr lang="en-US">
              <a:solidFill>
                <a:srgbClr val="686868">
                  <a:tint val="75000"/>
                </a:srgbClr>
              </a:solidFill>
            </a:endParaRPr>
          </a:p>
        </p:txBody>
      </p:sp>
    </p:spTree>
    <p:extLst>
      <p:ext uri="{BB962C8B-B14F-4D97-AF65-F5344CB8AC3E}">
        <p14:creationId xmlns:p14="http://schemas.microsoft.com/office/powerpoint/2010/main" val="996454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grpSp>
        <p:nvGrpSpPr>
          <p:cNvPr id="10" name="Group 9"/>
          <p:cNvGrpSpPr/>
          <p:nvPr/>
        </p:nvGrpSpPr>
        <p:grpSpPr>
          <a:xfrm>
            <a:off x="0" y="-8107"/>
            <a:ext cx="10158413" cy="1003211"/>
            <a:chOff x="0" y="-7299"/>
            <a:chExt cx="12179300" cy="903266"/>
          </a:xfrm>
        </p:grpSpPr>
        <p:sp>
          <p:nvSpPr>
            <p:cNvPr id="11" name="Rectangle 10"/>
            <p:cNvSpPr/>
            <p:nvPr userDrawn="1"/>
          </p:nvSpPr>
          <p:spPr>
            <a:xfrm>
              <a:off x="0" y="-7299"/>
              <a:ext cx="3341524" cy="903266"/>
            </a:xfrm>
            <a:prstGeom prst="rect">
              <a:avLst/>
            </a:prstGeom>
            <a:solidFill>
              <a:srgbClr val="EEEEE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858"/>
              <a:endParaRPr lang="en-US">
                <a:solidFill>
                  <a:prstClr val="white"/>
                </a:solidFill>
              </a:endParaRPr>
            </a:p>
          </p:txBody>
        </p:sp>
        <p:pic>
          <p:nvPicPr>
            <p:cNvPr id="12" name="Picture 11"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5300" y="-7299"/>
              <a:ext cx="9144000" cy="895967"/>
            </a:xfrm>
            <a:prstGeom prst="rect">
              <a:avLst/>
            </a:prstGeom>
            <a:solidFill>
              <a:srgbClr val="CACACA"/>
            </a:solidFill>
          </p:spPr>
        </p:pic>
      </p:grpSp>
      <p:sp>
        <p:nvSpPr>
          <p:cNvPr id="5" name="Rectangle 4"/>
          <p:cNvSpPr/>
          <p:nvPr/>
        </p:nvSpPr>
        <p:spPr>
          <a:xfrm>
            <a:off x="0" y="7281685"/>
            <a:ext cx="10158413" cy="335140"/>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defTabSz="507858"/>
            <a:endParaRPr lang="en-US" dirty="0">
              <a:solidFill>
                <a:srgbClr val="F1F2F2"/>
              </a:solidFill>
            </a:endParaRPr>
          </a:p>
        </p:txBody>
      </p:sp>
      <p:sp>
        <p:nvSpPr>
          <p:cNvPr id="18" name="Table Placeholder 17"/>
          <p:cNvSpPr>
            <a:spLocks noGrp="1"/>
          </p:cNvSpPr>
          <p:nvPr>
            <p:ph type="tbl" sz="quarter" idx="10"/>
          </p:nvPr>
        </p:nvSpPr>
        <p:spPr>
          <a:xfrm>
            <a:off x="509314" y="1472586"/>
            <a:ext cx="9151241" cy="5077883"/>
          </a:xfrm>
        </p:spPr>
        <p:txBody>
          <a:bodyPr/>
          <a:lstStyle>
            <a:lvl1pPr marL="0" indent="0">
              <a:buNone/>
              <a:defRPr/>
            </a:lvl1pPr>
          </a:lstStyle>
          <a:p>
            <a:r>
              <a:rPr lang="en-US"/>
              <a:t>Click icon to add table</a:t>
            </a:r>
            <a:endParaRPr lang="en-US" dirty="0"/>
          </a:p>
        </p:txBody>
      </p:sp>
      <p:cxnSp>
        <p:nvCxnSpPr>
          <p:cNvPr id="13" name="Straight Connector 12"/>
          <p:cNvCxnSpPr/>
          <p:nvPr/>
        </p:nvCxnSpPr>
        <p:spPr>
          <a:xfrm>
            <a:off x="0" y="995104"/>
            <a:ext cx="10158413"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5" name="Title 9"/>
          <p:cNvSpPr txBox="1">
            <a:spLocks/>
          </p:cNvSpPr>
          <p:nvPr/>
        </p:nvSpPr>
        <p:spPr>
          <a:xfrm>
            <a:off x="509315" y="493975"/>
            <a:ext cx="7505938" cy="406318"/>
          </a:xfrm>
          <a:prstGeom prst="rect">
            <a:avLst/>
          </a:prstGeom>
        </p:spPr>
        <p:txBody>
          <a:bodyPr vert="horz" lIns="101572" tIns="50786" rIns="101572" bIns="50786" rtlCol="0" anchor="t">
            <a:noAutofit/>
          </a:bodyPr>
          <a:lstStyle>
            <a:lvl1pPr algn="l" defTabSz="457200" rtl="0" eaLnBrk="1" latinLnBrk="0" hangingPunct="1">
              <a:spcBef>
                <a:spcPct val="0"/>
              </a:spcBef>
              <a:buNone/>
              <a:defRPr sz="2200" b="1" i="0" kern="1200">
                <a:solidFill>
                  <a:schemeClr val="tx2"/>
                </a:solidFill>
                <a:latin typeface="+mj-lt"/>
                <a:ea typeface="+mj-ea"/>
                <a:cs typeface="Arial"/>
              </a:defRPr>
            </a:lvl1pPr>
          </a:lstStyle>
          <a:p>
            <a:r>
              <a:rPr lang="en-US" dirty="0">
                <a:solidFill>
                  <a:srgbClr val="FF4300"/>
                </a:solidFill>
              </a:rPr>
              <a:t>Main Title for Slide</a:t>
            </a:r>
          </a:p>
        </p:txBody>
      </p:sp>
      <p:sp>
        <p:nvSpPr>
          <p:cNvPr id="16" name="Footer Placeholder 14"/>
          <p:cNvSpPr txBox="1">
            <a:spLocks/>
          </p:cNvSpPr>
          <p:nvPr/>
        </p:nvSpPr>
        <p:spPr>
          <a:xfrm>
            <a:off x="499733" y="7281685"/>
            <a:ext cx="6471616" cy="335140"/>
          </a:xfrm>
          <a:prstGeom prst="rect">
            <a:avLst/>
          </a:prstGeom>
        </p:spPr>
        <p:txBody>
          <a:bodyPr vert="horz" lIns="101572" tIns="50786" rIns="101572" bIns="50786"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000" dirty="0">
                <a:solidFill>
                  <a:srgbClr val="686868"/>
                </a:solidFill>
                <a:cs typeface="Arial"/>
              </a:rPr>
              <a:t>© 2014 Apigee Confidential – All Rights Reserved</a:t>
            </a:r>
          </a:p>
        </p:txBody>
      </p:sp>
      <p:sp>
        <p:nvSpPr>
          <p:cNvPr id="17" name="Slide Number Placeholder 1"/>
          <p:cNvSpPr>
            <a:spLocks noGrp="1"/>
          </p:cNvSpPr>
          <p:nvPr>
            <p:ph type="sldNum" sz="quarter" idx="11"/>
          </p:nvPr>
        </p:nvSpPr>
        <p:spPr>
          <a:xfrm>
            <a:off x="7295530" y="7218989"/>
            <a:ext cx="2370296" cy="405525"/>
          </a:xfrm>
        </p:spPr>
        <p:txBody>
          <a:bodyPr/>
          <a:lstStyle/>
          <a:p>
            <a:fld id="{2461DDD7-A19B-C84D-844B-4AB43D5FE5ED}" type="slidenum">
              <a:rPr lang="en-US" smtClean="0">
                <a:solidFill>
                  <a:srgbClr val="686868">
                    <a:tint val="75000"/>
                  </a:srgbClr>
                </a:solidFill>
              </a:rPr>
              <a:pPr/>
              <a:t>‹#›</a:t>
            </a:fld>
            <a:endParaRPr lang="en-US">
              <a:solidFill>
                <a:srgbClr val="686868">
                  <a:tint val="75000"/>
                </a:srgbClr>
              </a:solidFill>
            </a:endParaRPr>
          </a:p>
        </p:txBody>
      </p:sp>
    </p:spTree>
    <p:extLst>
      <p:ext uri="{BB962C8B-B14F-4D97-AF65-F5344CB8AC3E}">
        <p14:creationId xmlns:p14="http://schemas.microsoft.com/office/powerpoint/2010/main" val="547579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482326" y="253894"/>
            <a:ext cx="8914206" cy="1269471"/>
          </a:xfrm>
          <a:prstGeom prst="rect">
            <a:avLst/>
          </a:prstGeom>
        </p:spPr>
        <p:txBody>
          <a:bodyPr lIns="101572" tIns="50786" rIns="101572" bIns="50786"/>
          <a:lstStyle>
            <a:lvl1pPr algn="l" defTabSz="457200" rtl="0" eaLnBrk="1" latinLnBrk="0" hangingPunct="1">
              <a:spcBef>
                <a:spcPct val="0"/>
              </a:spcBef>
              <a:buNone/>
              <a:defRPr sz="4400" kern="1200" baseline="0">
                <a:solidFill>
                  <a:schemeClr val="tx1"/>
                </a:solidFill>
                <a:latin typeface="Helvetica"/>
                <a:ea typeface="+mj-ea"/>
                <a:cs typeface="+mj-cs"/>
              </a:defRPr>
            </a:lvl1pPr>
          </a:lstStyle>
          <a:p>
            <a:r>
              <a:rPr lang="en-US" sz="5200" dirty="0">
                <a:solidFill>
                  <a:prstClr val="white"/>
                </a:solidFill>
                <a:latin typeface="Arial"/>
              </a:rPr>
              <a:t>Thank you</a:t>
            </a:r>
          </a:p>
        </p:txBody>
      </p:sp>
      <p:sp>
        <p:nvSpPr>
          <p:cNvPr id="12" name="Text Placeholder 11"/>
          <p:cNvSpPr>
            <a:spLocks noGrp="1"/>
          </p:cNvSpPr>
          <p:nvPr>
            <p:ph type="body" sz="quarter" idx="11" hasCustomPrompt="1"/>
          </p:nvPr>
        </p:nvSpPr>
        <p:spPr>
          <a:xfrm>
            <a:off x="529614" y="7022890"/>
            <a:ext cx="2144958" cy="404601"/>
          </a:xfrm>
        </p:spPr>
        <p:txBody>
          <a:bodyPr>
            <a:noAutofit/>
          </a:bodyPr>
          <a:lstStyle>
            <a:lvl1pPr marL="0" indent="0">
              <a:buNone/>
              <a:defRPr sz="1200" b="1" i="0">
                <a:solidFill>
                  <a:schemeClr val="bg1"/>
                </a:solidFill>
                <a:latin typeface="+mj-lt"/>
                <a:cs typeface="Arial"/>
              </a:defRPr>
            </a:lvl1pPr>
            <a:lvl2pPr marL="507858" indent="0">
              <a:buNone/>
              <a:defRPr sz="900">
                <a:latin typeface="Helvetica"/>
                <a:cs typeface="Helvetica"/>
              </a:defRPr>
            </a:lvl2pPr>
            <a:lvl3pPr marL="1015716" indent="0">
              <a:buNone/>
              <a:defRPr sz="900">
                <a:latin typeface="Helvetica"/>
                <a:cs typeface="Helvetica"/>
              </a:defRPr>
            </a:lvl3pPr>
            <a:lvl4pPr marL="1523573" indent="0">
              <a:buNone/>
              <a:defRPr sz="900">
                <a:latin typeface="Helvetica"/>
                <a:cs typeface="Helvetica"/>
              </a:defRPr>
            </a:lvl4pPr>
            <a:lvl5pPr marL="2031431" indent="0">
              <a:buNone/>
              <a:defRPr sz="900">
                <a:latin typeface="Helvetica"/>
                <a:cs typeface="Helvetica"/>
              </a:defRPr>
            </a:lvl5pPr>
          </a:lstStyle>
          <a:p>
            <a:pPr lvl="0"/>
            <a:r>
              <a:rPr lang="en-US" dirty="0"/>
              <a:t>Date</a:t>
            </a:r>
          </a:p>
        </p:txBody>
      </p:sp>
    </p:spTree>
    <p:extLst>
      <p:ext uri="{BB962C8B-B14F-4D97-AF65-F5344CB8AC3E}">
        <p14:creationId xmlns:p14="http://schemas.microsoft.com/office/powerpoint/2010/main" val="3562607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left slide">
    <p:spTree>
      <p:nvGrpSpPr>
        <p:cNvPr id="1" name=""/>
        <p:cNvGrpSpPr/>
        <p:nvPr/>
      </p:nvGrpSpPr>
      <p:grpSpPr>
        <a:xfrm>
          <a:off x="0" y="0"/>
          <a:ext cx="0" cy="0"/>
          <a:chOff x="0" y="0"/>
          <a:chExt cx="0" cy="0"/>
        </a:xfrm>
      </p:grpSpPr>
      <p:sp>
        <p:nvSpPr>
          <p:cNvPr id="22" name="Title Placeholder 1"/>
          <p:cNvSpPr>
            <a:spLocks noGrp="1"/>
          </p:cNvSpPr>
          <p:nvPr>
            <p:ph type="title" hasCustomPrompt="1"/>
          </p:nvPr>
        </p:nvSpPr>
        <p:spPr>
          <a:xfrm>
            <a:off x="347770" y="177552"/>
            <a:ext cx="9142572" cy="676593"/>
          </a:xfrm>
          <a:prstGeom prst="rect">
            <a:avLst/>
          </a:prstGeom>
          <a:ln>
            <a:noFill/>
          </a:ln>
          <a:effectLst/>
        </p:spPr>
        <p:txBody>
          <a:bodyPr vert="horz" lIns="101572" tIns="50786" rIns="101572" bIns="50786" rtlCol="0" anchor="ctr">
            <a:noAutofit/>
          </a:bodyPr>
          <a:lstStyle>
            <a:lvl1pPr>
              <a:defRPr baseline="0">
                <a:solidFill>
                  <a:schemeClr val="bg1"/>
                </a:solidFill>
                <a:latin typeface="Arial"/>
              </a:defRPr>
            </a:lvl1pPr>
          </a:lstStyle>
          <a:p>
            <a:r>
              <a:rPr lang="en-US" dirty="0"/>
              <a:t>Left align slide title goes here.</a:t>
            </a:r>
          </a:p>
        </p:txBody>
      </p:sp>
    </p:spTree>
    <p:extLst>
      <p:ext uri="{BB962C8B-B14F-4D97-AF65-F5344CB8AC3E}">
        <p14:creationId xmlns:p14="http://schemas.microsoft.com/office/powerpoint/2010/main" val="241923896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Text Placeholder 2"/>
          <p:cNvSpPr>
            <a:spLocks noGrp="1"/>
          </p:cNvSpPr>
          <p:nvPr>
            <p:ph idx="1"/>
          </p:nvPr>
        </p:nvSpPr>
        <p:spPr>
          <a:xfrm>
            <a:off x="378086" y="1221297"/>
            <a:ext cx="9219487" cy="5862228"/>
          </a:xfrm>
          <a:prstGeom prst="rect">
            <a:avLst/>
          </a:prstGeom>
        </p:spPr>
        <p:txBody>
          <a:bodyPr vert="horz" lIns="101572" tIns="50786" rIns="101572" bIns="50786" rtlCol="0">
            <a:normAutofit/>
          </a:bodyPr>
          <a:lstStyle>
            <a:lvl1pPr>
              <a:buClr>
                <a:schemeClr val="tx2"/>
              </a:buClr>
              <a:defRPr sz="2800">
                <a:solidFill>
                  <a:srgbClr val="4B4B4B"/>
                </a:solidFill>
                <a:latin typeface="Arial"/>
                <a:cs typeface="Arial"/>
              </a:defRPr>
            </a:lvl1pPr>
            <a:lvl2pPr>
              <a:buClr>
                <a:schemeClr val="tx2"/>
              </a:buClr>
              <a:defRPr sz="2400">
                <a:solidFill>
                  <a:srgbClr val="4B4B4B"/>
                </a:solidFill>
                <a:latin typeface="Arial"/>
                <a:cs typeface="Arial"/>
              </a:defRPr>
            </a:lvl2pPr>
            <a:lvl3pPr>
              <a:buClr>
                <a:schemeClr val="tx2"/>
              </a:buClr>
              <a:defRPr sz="2000">
                <a:solidFill>
                  <a:srgbClr val="4B4B4B"/>
                </a:solidFill>
                <a:latin typeface="Arial"/>
                <a:cs typeface="Arial"/>
              </a:defRPr>
            </a:lvl3pPr>
            <a:lvl4pPr>
              <a:buClr>
                <a:schemeClr val="tx2"/>
              </a:buClr>
              <a:defRPr sz="1800">
                <a:solidFill>
                  <a:srgbClr val="4B4B4B"/>
                </a:solidFill>
                <a:latin typeface="Arial"/>
                <a:cs typeface="Arial"/>
              </a:defRPr>
            </a:lvl4pPr>
            <a:lvl5pPr>
              <a:buClr>
                <a:schemeClr val="tx2"/>
              </a:buClr>
              <a:defRPr sz="1800">
                <a:solidFill>
                  <a:srgbClr val="4B4B4B"/>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1"/>
          <p:cNvSpPr>
            <a:spLocks noGrp="1"/>
          </p:cNvSpPr>
          <p:nvPr>
            <p:ph type="title"/>
          </p:nvPr>
        </p:nvSpPr>
        <p:spPr>
          <a:xfrm>
            <a:off x="347770" y="197208"/>
            <a:ext cx="9142572" cy="676593"/>
          </a:xfrm>
          <a:prstGeom prst="rect">
            <a:avLst/>
          </a:prstGeom>
        </p:spPr>
        <p:txBody>
          <a:bodyPr vert="horz" lIns="101572" tIns="50786" rIns="101572" bIns="50786" rtlCol="0" anchor="ctr">
            <a:noAutofit/>
          </a:bodyPr>
          <a:lstStyle>
            <a:lvl1pPr>
              <a:defRPr sz="2400" b="0" i="0">
                <a:solidFill>
                  <a:srgbClr val="FFFFFF"/>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2391696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p:cNvSpPr/>
          <p:nvPr userDrawn="1"/>
        </p:nvSpPr>
        <p:spPr>
          <a:xfrm>
            <a:off x="-32434" y="0"/>
            <a:ext cx="10228974" cy="45704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5" name="Subtitle 2"/>
          <p:cNvSpPr txBox="1">
            <a:spLocks/>
          </p:cNvSpPr>
          <p:nvPr userDrawn="1"/>
        </p:nvSpPr>
        <p:spPr>
          <a:xfrm>
            <a:off x="758366" y="3378189"/>
            <a:ext cx="3995312" cy="1036762"/>
          </a:xfrm>
          <a:prstGeom prst="rect">
            <a:avLst/>
          </a:prstGeom>
        </p:spPr>
        <p:txBody>
          <a:bodyPr anchor="b">
            <a:noAutofit/>
          </a:bodyPr>
          <a:lstStyle>
            <a:lvl1pPr marL="0" indent="0" algn="l" defTabSz="1015716" rtl="0" eaLnBrk="1" latinLnBrk="0" hangingPunct="1">
              <a:spcBef>
                <a:spcPct val="20000"/>
              </a:spcBef>
              <a:buFont typeface="Arial" pitchFamily="34" charset="0"/>
              <a:buNone/>
              <a:defRPr sz="3600" b="0" i="0" kern="1200">
                <a:solidFill>
                  <a:srgbClr val="FFFFFF"/>
                </a:solidFill>
                <a:latin typeface="Helvetica Light"/>
                <a:ea typeface="+mn-ea"/>
                <a:cs typeface="Helvetica Light"/>
              </a:defRPr>
            </a:lvl1pPr>
            <a:lvl2pPr marL="507858" indent="0" algn="ctr" defTabSz="1015716" rtl="0" eaLnBrk="1" latinLnBrk="0" hangingPunct="1">
              <a:spcBef>
                <a:spcPct val="20000"/>
              </a:spcBef>
              <a:buFont typeface="Arial" pitchFamily="34" charset="0"/>
              <a:buNone/>
              <a:defRPr sz="3100" b="0" i="0" kern="1200">
                <a:solidFill>
                  <a:schemeClr val="tx1">
                    <a:tint val="75000"/>
                  </a:schemeClr>
                </a:solidFill>
                <a:latin typeface="Helvetica Light"/>
                <a:ea typeface="+mn-ea"/>
                <a:cs typeface="Helvetica Light"/>
              </a:defRPr>
            </a:lvl2pPr>
            <a:lvl3pPr marL="1015716" indent="0" algn="ctr" defTabSz="1015716" rtl="0" eaLnBrk="1" latinLnBrk="0" hangingPunct="1">
              <a:spcBef>
                <a:spcPct val="20000"/>
              </a:spcBef>
              <a:buFont typeface="Arial" pitchFamily="34" charset="0"/>
              <a:buNone/>
              <a:defRPr sz="2700" b="0" i="0" kern="1200">
                <a:solidFill>
                  <a:schemeClr val="tx1">
                    <a:tint val="75000"/>
                  </a:schemeClr>
                </a:solidFill>
                <a:latin typeface="Helvetica Light"/>
                <a:ea typeface="+mn-ea"/>
                <a:cs typeface="Helvetica Light"/>
              </a:defRPr>
            </a:lvl3pPr>
            <a:lvl4pPr marL="1523573" indent="0" algn="ctr" defTabSz="1015716" rtl="0" eaLnBrk="1" latinLnBrk="0" hangingPunct="1">
              <a:spcBef>
                <a:spcPct val="20000"/>
              </a:spcBef>
              <a:buFont typeface="Arial" pitchFamily="34" charset="0"/>
              <a:buNone/>
              <a:defRPr sz="2200" b="0" i="0" kern="1200">
                <a:solidFill>
                  <a:schemeClr val="tx1">
                    <a:tint val="75000"/>
                  </a:schemeClr>
                </a:solidFill>
                <a:latin typeface="Helvetica Light"/>
                <a:ea typeface="+mn-ea"/>
                <a:cs typeface="Helvetica Light"/>
              </a:defRPr>
            </a:lvl4pPr>
            <a:lvl5pPr marL="2031431" indent="0" algn="ctr" defTabSz="1015716" rtl="0" eaLnBrk="1" latinLnBrk="0" hangingPunct="1">
              <a:spcBef>
                <a:spcPct val="20000"/>
              </a:spcBef>
              <a:buFont typeface="Arial" pitchFamily="34" charset="0"/>
              <a:buNone/>
              <a:defRPr sz="2200" b="0" i="0" kern="1200">
                <a:solidFill>
                  <a:schemeClr val="tx1">
                    <a:tint val="75000"/>
                  </a:schemeClr>
                </a:solidFill>
                <a:latin typeface="Helvetica Light"/>
                <a:ea typeface="+mn-ea"/>
                <a:cs typeface="Helvetica Light"/>
              </a:defRPr>
            </a:lvl5pPr>
            <a:lvl6pPr marL="2539289" indent="0" algn="ctr" defTabSz="1015716"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47147" indent="0" algn="ctr" defTabSz="1015716"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55004" indent="0" algn="ctr" defTabSz="1015716"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62862" indent="0" algn="ctr" defTabSz="1015716"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r>
              <a:rPr lang="en-US" sz="6000" dirty="0">
                <a:solidFill>
                  <a:schemeClr val="bg1"/>
                </a:solidFill>
                <a:latin typeface="Arial"/>
                <a:cs typeface="Arial"/>
              </a:rPr>
              <a:t>Thank you.</a:t>
            </a:r>
          </a:p>
        </p:txBody>
      </p:sp>
    </p:spTree>
    <p:extLst>
      <p:ext uri="{BB962C8B-B14F-4D97-AF65-F5344CB8AC3E}">
        <p14:creationId xmlns:p14="http://schemas.microsoft.com/office/powerpoint/2010/main" val="2770422274"/>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507921" y="305025"/>
            <a:ext cx="9142572" cy="1269471"/>
          </a:xfrm>
          <a:prstGeom prst="rect">
            <a:avLst/>
          </a:prstGeom>
          <a:noFill/>
          <a:ln>
            <a:noFill/>
          </a:ln>
        </p:spPr>
        <p:txBody>
          <a:bodyPr lIns="101555" tIns="101555" rIns="101555" bIns="101555" anchor="b" anchorCtr="0"/>
          <a:lstStyle>
            <a:lvl1pPr algn="l" rtl="0">
              <a:spcBef>
                <a:spcPts val="0"/>
              </a:spcBef>
              <a:buClr>
                <a:schemeClr val="dk1"/>
              </a:buClr>
              <a:buFont typeface="Arial"/>
              <a:buNone/>
              <a:defRPr sz="4000" b="1">
                <a:solidFill>
                  <a:schemeClr val="dk1"/>
                </a:solidFill>
                <a:latin typeface="Arial"/>
                <a:ea typeface="Arial"/>
                <a:cs typeface="Arial"/>
                <a:sym typeface="Arial"/>
              </a:defRPr>
            </a:lvl1pPr>
            <a:lvl2pPr algn="l" rtl="0">
              <a:spcBef>
                <a:spcPts val="0"/>
              </a:spcBef>
              <a:buClr>
                <a:schemeClr val="dk1"/>
              </a:buClr>
              <a:buFont typeface="Arial"/>
              <a:buNone/>
              <a:defRPr sz="4000" b="1">
                <a:solidFill>
                  <a:schemeClr val="dk1"/>
                </a:solidFill>
                <a:latin typeface="Arial"/>
                <a:ea typeface="Arial"/>
                <a:cs typeface="Arial"/>
                <a:sym typeface="Arial"/>
              </a:defRPr>
            </a:lvl2pPr>
            <a:lvl3pPr algn="l" rtl="0">
              <a:spcBef>
                <a:spcPts val="0"/>
              </a:spcBef>
              <a:buClr>
                <a:schemeClr val="dk1"/>
              </a:buClr>
              <a:buFont typeface="Arial"/>
              <a:buNone/>
              <a:defRPr sz="4000" b="1">
                <a:solidFill>
                  <a:schemeClr val="dk1"/>
                </a:solidFill>
                <a:latin typeface="Arial"/>
                <a:ea typeface="Arial"/>
                <a:cs typeface="Arial"/>
                <a:sym typeface="Arial"/>
              </a:defRPr>
            </a:lvl3pPr>
            <a:lvl4pPr algn="l" rtl="0">
              <a:spcBef>
                <a:spcPts val="0"/>
              </a:spcBef>
              <a:buClr>
                <a:schemeClr val="dk1"/>
              </a:buClr>
              <a:buFont typeface="Arial"/>
              <a:buNone/>
              <a:defRPr sz="4000" b="1">
                <a:solidFill>
                  <a:schemeClr val="dk1"/>
                </a:solidFill>
                <a:latin typeface="Arial"/>
                <a:ea typeface="Arial"/>
                <a:cs typeface="Arial"/>
                <a:sym typeface="Arial"/>
              </a:defRPr>
            </a:lvl4pPr>
            <a:lvl5pPr algn="l" rtl="0">
              <a:spcBef>
                <a:spcPts val="0"/>
              </a:spcBef>
              <a:buClr>
                <a:schemeClr val="dk1"/>
              </a:buClr>
              <a:buFont typeface="Arial"/>
              <a:buNone/>
              <a:defRPr sz="4000" b="1">
                <a:solidFill>
                  <a:schemeClr val="dk1"/>
                </a:solidFill>
                <a:latin typeface="Arial"/>
                <a:ea typeface="Arial"/>
                <a:cs typeface="Arial"/>
                <a:sym typeface="Arial"/>
              </a:defRPr>
            </a:lvl5pPr>
            <a:lvl6pPr algn="l" rtl="0">
              <a:spcBef>
                <a:spcPts val="0"/>
              </a:spcBef>
              <a:buClr>
                <a:schemeClr val="dk1"/>
              </a:buClr>
              <a:buFont typeface="Arial"/>
              <a:buNone/>
              <a:defRPr sz="4000" b="1">
                <a:solidFill>
                  <a:schemeClr val="dk1"/>
                </a:solidFill>
                <a:latin typeface="Arial"/>
                <a:ea typeface="Arial"/>
                <a:cs typeface="Arial"/>
                <a:sym typeface="Arial"/>
              </a:defRPr>
            </a:lvl6pPr>
            <a:lvl7pPr algn="l" rtl="0">
              <a:spcBef>
                <a:spcPts val="0"/>
              </a:spcBef>
              <a:buClr>
                <a:schemeClr val="dk1"/>
              </a:buClr>
              <a:buFont typeface="Arial"/>
              <a:buNone/>
              <a:defRPr sz="4000" b="1">
                <a:solidFill>
                  <a:schemeClr val="dk1"/>
                </a:solidFill>
                <a:latin typeface="Arial"/>
                <a:ea typeface="Arial"/>
                <a:cs typeface="Arial"/>
                <a:sym typeface="Arial"/>
              </a:defRPr>
            </a:lvl7pPr>
            <a:lvl8pPr algn="l" rtl="0">
              <a:spcBef>
                <a:spcPts val="0"/>
              </a:spcBef>
              <a:buClr>
                <a:schemeClr val="dk1"/>
              </a:buClr>
              <a:buFont typeface="Arial"/>
              <a:buNone/>
              <a:defRPr sz="4000" b="1">
                <a:solidFill>
                  <a:schemeClr val="dk1"/>
                </a:solidFill>
                <a:latin typeface="Arial"/>
                <a:ea typeface="Arial"/>
                <a:cs typeface="Arial"/>
                <a:sym typeface="Arial"/>
              </a:defRPr>
            </a:lvl8pPr>
            <a:lvl9pPr algn="l" rtl="0">
              <a:spcBef>
                <a:spcPts val="0"/>
              </a:spcBef>
              <a:buClr>
                <a:schemeClr val="dk1"/>
              </a:buClr>
              <a:buFont typeface="Arial"/>
              <a:buNone/>
              <a:defRPr sz="4000" b="1">
                <a:solidFill>
                  <a:schemeClr val="dk1"/>
                </a:solidFill>
                <a:latin typeface="Arial"/>
                <a:ea typeface="Arial"/>
                <a:cs typeface="Arial"/>
                <a:sym typeface="Arial"/>
              </a:defRPr>
            </a:lvl9pPr>
          </a:lstStyle>
          <a:p>
            <a:r>
              <a:rPr lang="en-US"/>
              <a:t>Click to edit Master title style</a:t>
            </a:r>
            <a:endParaRPr/>
          </a:p>
        </p:txBody>
      </p:sp>
      <p:sp>
        <p:nvSpPr>
          <p:cNvPr id="33" name="Shape 33"/>
          <p:cNvSpPr txBox="1">
            <a:spLocks noGrp="1"/>
          </p:cNvSpPr>
          <p:nvPr>
            <p:ph type="body" idx="1"/>
          </p:nvPr>
        </p:nvSpPr>
        <p:spPr>
          <a:xfrm>
            <a:off x="507921" y="1777259"/>
            <a:ext cx="9142572" cy="5517367"/>
          </a:xfrm>
          <a:prstGeom prst="rect">
            <a:avLst/>
          </a:prstGeom>
          <a:noFill/>
          <a:ln>
            <a:noFill/>
          </a:ln>
        </p:spPr>
        <p:txBody>
          <a:bodyPr lIns="101555" tIns="101555" rIns="101555" bIns="101555" anchor="t" anchorCtr="0"/>
          <a:lstStyle>
            <a:lvl1pPr rtl="0">
              <a:defRPr/>
            </a:lvl1pPr>
            <a:lvl2pPr rtl="0">
              <a:defRPr/>
            </a:lvl2pPr>
            <a:lvl3pPr rtl="0">
              <a:defRPr/>
            </a:lvl3pPr>
            <a:lvl4pPr rtl="0">
              <a:defRPr/>
            </a:lvl4pPr>
            <a:lvl5pPr rtl="0">
              <a:defRPr sz="2000"/>
            </a:lvl5pPr>
            <a:lvl6pPr rtl="0">
              <a:defRPr sz="2000"/>
            </a:lvl6pPr>
            <a:lvl7pPr rtl="0">
              <a:defRPr sz="2000"/>
            </a:lvl7pPr>
            <a:lvl8pPr rtl="0">
              <a:defRPr sz="2000"/>
            </a:lvl8pPr>
            <a:lvl9pPr rtl="0">
              <a:defRPr sz="2000"/>
            </a:lvl9pPr>
          </a:lstStyle>
          <a:p>
            <a:pPr lvl="0"/>
            <a:r>
              <a:rPr lang="en-US"/>
              <a:t>Click to edit Master text styles</a:t>
            </a:r>
          </a:p>
        </p:txBody>
      </p:sp>
    </p:spTree>
    <p:extLst>
      <p:ext uri="{BB962C8B-B14F-4D97-AF65-F5344CB8AC3E}">
        <p14:creationId xmlns:p14="http://schemas.microsoft.com/office/powerpoint/2010/main" val="2652117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3960" y="5982763"/>
            <a:ext cx="8649419" cy="1316990"/>
          </a:xfrm>
          <a:prstGeom prst="rect">
            <a:avLst/>
          </a:prstGeom>
        </p:spPr>
        <p:txBody>
          <a:bodyPr lIns="101572" tIns="50786" rIns="101572" bIns="50786" anchor="t">
            <a:noAutofit/>
          </a:bodyPr>
          <a:lstStyle>
            <a:lvl1pPr marL="0" indent="0" algn="l">
              <a:lnSpc>
                <a:spcPts val="3110"/>
              </a:lnSpc>
              <a:spcBef>
                <a:spcPts val="0"/>
              </a:spcBef>
              <a:buNone/>
              <a:defRPr sz="2300" b="0" i="0" baseline="0">
                <a:solidFill>
                  <a:schemeClr val="accent3"/>
                </a:solidFill>
                <a:latin typeface="Arial"/>
                <a:cs typeface="Arial"/>
              </a:defRPr>
            </a:lvl1pPr>
            <a:lvl2pPr marL="507858" indent="0" algn="ctr">
              <a:buNone/>
              <a:defRPr>
                <a:solidFill>
                  <a:schemeClr val="tx1">
                    <a:tint val="75000"/>
                  </a:schemeClr>
                </a:solidFill>
              </a:defRPr>
            </a:lvl2pPr>
            <a:lvl3pPr marL="1015716" indent="0" algn="ctr">
              <a:buNone/>
              <a:defRPr>
                <a:solidFill>
                  <a:schemeClr val="tx1">
                    <a:tint val="75000"/>
                  </a:schemeClr>
                </a:solidFill>
              </a:defRPr>
            </a:lvl3pPr>
            <a:lvl4pPr marL="1523573" indent="0" algn="ctr">
              <a:buNone/>
              <a:defRPr>
                <a:solidFill>
                  <a:schemeClr val="tx1">
                    <a:tint val="75000"/>
                  </a:schemeClr>
                </a:solidFill>
              </a:defRPr>
            </a:lvl4pPr>
            <a:lvl5pPr marL="2031431" indent="0" algn="ctr">
              <a:buNone/>
              <a:defRPr>
                <a:solidFill>
                  <a:schemeClr val="tx1">
                    <a:tint val="75000"/>
                  </a:schemeClr>
                </a:solidFill>
              </a:defRPr>
            </a:lvl5pPr>
            <a:lvl6pPr marL="2539289" indent="0" algn="ctr">
              <a:buNone/>
              <a:defRPr>
                <a:solidFill>
                  <a:schemeClr val="tx1">
                    <a:tint val="75000"/>
                  </a:schemeClr>
                </a:solidFill>
              </a:defRPr>
            </a:lvl6pPr>
            <a:lvl7pPr marL="3047147" indent="0" algn="ctr">
              <a:buNone/>
              <a:defRPr>
                <a:solidFill>
                  <a:schemeClr val="tx1">
                    <a:tint val="75000"/>
                  </a:schemeClr>
                </a:solidFill>
              </a:defRPr>
            </a:lvl7pPr>
            <a:lvl8pPr marL="3555004" indent="0" algn="ctr">
              <a:buNone/>
              <a:defRPr>
                <a:solidFill>
                  <a:schemeClr val="tx1">
                    <a:tint val="75000"/>
                  </a:schemeClr>
                </a:solidFill>
              </a:defRPr>
            </a:lvl8pPr>
            <a:lvl9pPr marL="4062862" indent="0" algn="ctr">
              <a:buNone/>
              <a:defRPr>
                <a:solidFill>
                  <a:schemeClr val="tx1">
                    <a:tint val="75000"/>
                  </a:schemeClr>
                </a:solidFill>
              </a:defRPr>
            </a:lvl9pPr>
          </a:lstStyle>
          <a:p>
            <a:r>
              <a:rPr lang="en-US" dirty="0"/>
              <a:t>Subhead to go here</a:t>
            </a:r>
          </a:p>
          <a:p>
            <a:r>
              <a:rPr lang="en-US" dirty="0"/>
              <a:t>the digital world.</a:t>
            </a:r>
          </a:p>
        </p:txBody>
      </p:sp>
      <p:sp>
        <p:nvSpPr>
          <p:cNvPr id="16" name="Text Placeholder 15"/>
          <p:cNvSpPr>
            <a:spLocks noGrp="1"/>
          </p:cNvSpPr>
          <p:nvPr>
            <p:ph type="body" sz="quarter" idx="10" hasCustomPrompt="1"/>
          </p:nvPr>
        </p:nvSpPr>
        <p:spPr>
          <a:xfrm>
            <a:off x="253960" y="4274323"/>
            <a:ext cx="1799670" cy="399711"/>
          </a:xfrm>
          <a:prstGeom prst="rect">
            <a:avLst/>
          </a:prstGeom>
        </p:spPr>
        <p:txBody>
          <a:bodyPr lIns="101572" tIns="50786" rIns="101572" bIns="50786">
            <a:noAutofit/>
          </a:bodyPr>
          <a:lstStyle>
            <a:lvl1pPr marL="0" indent="0">
              <a:buNone/>
              <a:defRPr sz="1200" b="1" i="0">
                <a:solidFill>
                  <a:schemeClr val="tx2"/>
                </a:solidFill>
                <a:latin typeface="Arial"/>
                <a:cs typeface="Arial"/>
              </a:defRPr>
            </a:lvl1pPr>
            <a:lvl2pPr marL="507858" indent="0">
              <a:buNone/>
              <a:defRPr sz="1200" b="1" i="0">
                <a:latin typeface="Helvetica"/>
                <a:cs typeface="Helvetica"/>
              </a:defRPr>
            </a:lvl2pPr>
            <a:lvl3pPr marL="1015716" indent="0">
              <a:buNone/>
              <a:defRPr sz="1200" b="1" i="0">
                <a:latin typeface="Helvetica"/>
                <a:cs typeface="Helvetica"/>
              </a:defRPr>
            </a:lvl3pPr>
            <a:lvl4pPr marL="1523573" indent="0">
              <a:buNone/>
              <a:defRPr sz="1200" b="1" i="0">
                <a:latin typeface="Helvetica"/>
                <a:cs typeface="Helvetica"/>
              </a:defRPr>
            </a:lvl4pPr>
            <a:lvl5pPr marL="2031431" indent="0">
              <a:buNone/>
              <a:defRPr sz="1200" b="1" i="0">
                <a:latin typeface="Helvetica"/>
                <a:cs typeface="Helvetica"/>
              </a:defRPr>
            </a:lvl5pPr>
          </a:lstStyle>
          <a:p>
            <a:pPr lvl="0"/>
            <a:r>
              <a:rPr lang="en-US" dirty="0"/>
              <a:t>Date</a:t>
            </a:r>
          </a:p>
        </p:txBody>
      </p:sp>
      <p:pic>
        <p:nvPicPr>
          <p:cNvPr id="9" name="Picture 8" descr="TitlePage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2934" y="3"/>
            <a:ext cx="6835479" cy="5592070"/>
          </a:xfrm>
          <a:prstGeom prst="rect">
            <a:avLst/>
          </a:prstGeom>
        </p:spPr>
      </p:pic>
      <p:sp>
        <p:nvSpPr>
          <p:cNvPr id="4" name="Text Placeholder 3"/>
          <p:cNvSpPr>
            <a:spLocks noGrp="1"/>
          </p:cNvSpPr>
          <p:nvPr>
            <p:ph type="body" sz="quarter" idx="11" hasCustomPrompt="1"/>
          </p:nvPr>
        </p:nvSpPr>
        <p:spPr>
          <a:xfrm>
            <a:off x="236968" y="5124886"/>
            <a:ext cx="6735062" cy="662532"/>
          </a:xfrm>
          <a:prstGeom prst="rect">
            <a:avLst/>
          </a:prstGeom>
        </p:spPr>
        <p:txBody>
          <a:bodyPr lIns="101572" tIns="50786" rIns="101572" bIns="50786"/>
          <a:lstStyle>
            <a:lvl1pPr marL="0" indent="0">
              <a:buNone/>
              <a:defRPr sz="3600"/>
            </a:lvl1pPr>
          </a:lstStyle>
          <a:p>
            <a:pPr lvl="0">
              <a:lnSpc>
                <a:spcPts val="3999"/>
              </a:lnSpc>
            </a:pPr>
            <a:r>
              <a:rPr lang="en-US" sz="4000" dirty="0">
                <a:solidFill>
                  <a:schemeClr val="accent3"/>
                </a:solidFill>
                <a:latin typeface="Arial"/>
                <a:cs typeface="Arial"/>
              </a:rPr>
              <a:t>Presentation Title</a:t>
            </a:r>
          </a:p>
        </p:txBody>
      </p:sp>
      <p:pic>
        <p:nvPicPr>
          <p:cNvPr id="5" name="Picture 4" descr="apigee_logo_for_PP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7156" y="3661806"/>
            <a:ext cx="1626761" cy="612517"/>
          </a:xfrm>
          <a:prstGeom prst="rect">
            <a:avLst/>
          </a:prstGeom>
        </p:spPr>
      </p:pic>
    </p:spTree>
    <p:extLst>
      <p:ext uri="{BB962C8B-B14F-4D97-AF65-F5344CB8AC3E}">
        <p14:creationId xmlns:p14="http://schemas.microsoft.com/office/powerpoint/2010/main" val="3115302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4806" y="381226"/>
            <a:ext cx="9227225" cy="683986"/>
          </a:xfrm>
          <a:prstGeom prst="rect">
            <a:avLst/>
          </a:prstGeom>
        </p:spPr>
        <p:txBody>
          <a:bodyPr>
            <a:noAutofit/>
          </a:bodyPr>
          <a:lstStyle>
            <a:lvl1pPr algn="l">
              <a:defRPr sz="2400" b="0" i="0">
                <a:solidFill>
                  <a:schemeClr val="bg1"/>
                </a:solidFill>
                <a:latin typeface="ARS Maquette Pro" pitchFamily="50" charset="0"/>
                <a:cs typeface="ARS Maquette Pro" pitchFamily="50" charset="0"/>
              </a:defRPr>
            </a:lvl1pPr>
          </a:lstStyle>
          <a:p>
            <a:r>
              <a:rPr lang="en-US"/>
              <a:t>Click to edit Master title style</a:t>
            </a:r>
            <a:endParaRPr lang="en-US" dirty="0"/>
          </a:p>
        </p:txBody>
      </p:sp>
    </p:spTree>
    <p:extLst>
      <p:ext uri="{BB962C8B-B14F-4D97-AF65-F5344CB8AC3E}">
        <p14:creationId xmlns:p14="http://schemas.microsoft.com/office/powerpoint/2010/main" val="1473357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3960" y="5982763"/>
            <a:ext cx="8649419" cy="1316990"/>
          </a:xfrm>
        </p:spPr>
        <p:txBody>
          <a:bodyPr anchor="t">
            <a:noAutofit/>
          </a:bodyPr>
          <a:lstStyle>
            <a:lvl1pPr marL="0" indent="0" algn="l">
              <a:lnSpc>
                <a:spcPts val="3110"/>
              </a:lnSpc>
              <a:spcBef>
                <a:spcPts val="0"/>
              </a:spcBef>
              <a:buNone/>
              <a:defRPr sz="2300" b="0" i="0" baseline="0">
                <a:solidFill>
                  <a:schemeClr val="accent3"/>
                </a:solidFill>
                <a:latin typeface="Arial"/>
                <a:cs typeface="Arial"/>
              </a:defRPr>
            </a:lvl1pPr>
            <a:lvl2pPr marL="507858" indent="0" algn="ctr">
              <a:buNone/>
              <a:defRPr>
                <a:solidFill>
                  <a:schemeClr val="tx1">
                    <a:tint val="75000"/>
                  </a:schemeClr>
                </a:solidFill>
              </a:defRPr>
            </a:lvl2pPr>
            <a:lvl3pPr marL="1015716" indent="0" algn="ctr">
              <a:buNone/>
              <a:defRPr>
                <a:solidFill>
                  <a:schemeClr val="tx1">
                    <a:tint val="75000"/>
                  </a:schemeClr>
                </a:solidFill>
              </a:defRPr>
            </a:lvl3pPr>
            <a:lvl4pPr marL="1523573" indent="0" algn="ctr">
              <a:buNone/>
              <a:defRPr>
                <a:solidFill>
                  <a:schemeClr val="tx1">
                    <a:tint val="75000"/>
                  </a:schemeClr>
                </a:solidFill>
              </a:defRPr>
            </a:lvl4pPr>
            <a:lvl5pPr marL="2031431" indent="0" algn="ctr">
              <a:buNone/>
              <a:defRPr>
                <a:solidFill>
                  <a:schemeClr val="tx1">
                    <a:tint val="75000"/>
                  </a:schemeClr>
                </a:solidFill>
              </a:defRPr>
            </a:lvl5pPr>
            <a:lvl6pPr marL="2539289" indent="0" algn="ctr">
              <a:buNone/>
              <a:defRPr>
                <a:solidFill>
                  <a:schemeClr val="tx1">
                    <a:tint val="75000"/>
                  </a:schemeClr>
                </a:solidFill>
              </a:defRPr>
            </a:lvl6pPr>
            <a:lvl7pPr marL="3047147" indent="0" algn="ctr">
              <a:buNone/>
              <a:defRPr>
                <a:solidFill>
                  <a:schemeClr val="tx1">
                    <a:tint val="75000"/>
                  </a:schemeClr>
                </a:solidFill>
              </a:defRPr>
            </a:lvl7pPr>
            <a:lvl8pPr marL="3555004" indent="0" algn="ctr">
              <a:buNone/>
              <a:defRPr>
                <a:solidFill>
                  <a:schemeClr val="tx1">
                    <a:tint val="75000"/>
                  </a:schemeClr>
                </a:solidFill>
              </a:defRPr>
            </a:lvl8pPr>
            <a:lvl9pPr marL="4062862" indent="0" algn="ctr">
              <a:buNone/>
              <a:defRPr>
                <a:solidFill>
                  <a:schemeClr val="tx1">
                    <a:tint val="75000"/>
                  </a:schemeClr>
                </a:solidFill>
              </a:defRPr>
            </a:lvl9pPr>
          </a:lstStyle>
          <a:p>
            <a:r>
              <a:rPr lang="en-US" dirty="0"/>
              <a:t>Subhead to go here</a:t>
            </a:r>
          </a:p>
          <a:p>
            <a:r>
              <a:rPr lang="en-US" dirty="0"/>
              <a:t>the digital world.</a:t>
            </a:r>
          </a:p>
        </p:txBody>
      </p:sp>
      <p:sp>
        <p:nvSpPr>
          <p:cNvPr id="16" name="Text Placeholder 15"/>
          <p:cNvSpPr>
            <a:spLocks noGrp="1"/>
          </p:cNvSpPr>
          <p:nvPr>
            <p:ph type="body" sz="quarter" idx="10" hasCustomPrompt="1"/>
          </p:nvPr>
        </p:nvSpPr>
        <p:spPr>
          <a:xfrm>
            <a:off x="253960" y="4274323"/>
            <a:ext cx="1799670" cy="399711"/>
          </a:xfrm>
        </p:spPr>
        <p:txBody>
          <a:bodyPr>
            <a:noAutofit/>
          </a:bodyPr>
          <a:lstStyle>
            <a:lvl1pPr marL="0" indent="0">
              <a:buNone/>
              <a:defRPr sz="1200" b="1" i="0">
                <a:solidFill>
                  <a:schemeClr val="tx2"/>
                </a:solidFill>
                <a:latin typeface="Arial"/>
                <a:cs typeface="Arial"/>
              </a:defRPr>
            </a:lvl1pPr>
            <a:lvl2pPr marL="507858" indent="0">
              <a:buNone/>
              <a:defRPr sz="1200" b="1" i="0">
                <a:latin typeface="Helvetica"/>
                <a:cs typeface="Helvetica"/>
              </a:defRPr>
            </a:lvl2pPr>
            <a:lvl3pPr marL="1015716" indent="0">
              <a:buNone/>
              <a:defRPr sz="1200" b="1" i="0">
                <a:latin typeface="Helvetica"/>
                <a:cs typeface="Helvetica"/>
              </a:defRPr>
            </a:lvl3pPr>
            <a:lvl4pPr marL="1523573" indent="0">
              <a:buNone/>
              <a:defRPr sz="1200" b="1" i="0">
                <a:latin typeface="Helvetica"/>
                <a:cs typeface="Helvetica"/>
              </a:defRPr>
            </a:lvl4pPr>
            <a:lvl5pPr marL="2031431" indent="0">
              <a:buNone/>
              <a:defRPr sz="1200" b="1" i="0">
                <a:latin typeface="Helvetica"/>
                <a:cs typeface="Helvetica"/>
              </a:defRPr>
            </a:lvl5pPr>
          </a:lstStyle>
          <a:p>
            <a:pPr lvl="0"/>
            <a:r>
              <a:rPr lang="en-US" dirty="0"/>
              <a:t>Date</a:t>
            </a:r>
          </a:p>
        </p:txBody>
      </p:sp>
      <p:pic>
        <p:nvPicPr>
          <p:cNvPr id="9" name="Picture 8" descr="TitlePage_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934" y="3"/>
            <a:ext cx="6835479" cy="5592070"/>
          </a:xfrm>
          <a:prstGeom prst="rect">
            <a:avLst/>
          </a:prstGeom>
        </p:spPr>
      </p:pic>
      <p:sp>
        <p:nvSpPr>
          <p:cNvPr id="4" name="Text Placeholder 3"/>
          <p:cNvSpPr>
            <a:spLocks noGrp="1"/>
          </p:cNvSpPr>
          <p:nvPr>
            <p:ph type="body" sz="quarter" idx="11" hasCustomPrompt="1"/>
          </p:nvPr>
        </p:nvSpPr>
        <p:spPr>
          <a:xfrm>
            <a:off x="236968" y="5124886"/>
            <a:ext cx="6735062" cy="662532"/>
          </a:xfrm>
        </p:spPr>
        <p:txBody>
          <a:bodyPr/>
          <a:lstStyle>
            <a:lvl1pPr marL="0" indent="0">
              <a:buNone/>
              <a:defRPr sz="3600"/>
            </a:lvl1pPr>
          </a:lstStyle>
          <a:p>
            <a:pPr lvl="0">
              <a:lnSpc>
                <a:spcPts val="3999"/>
              </a:lnSpc>
            </a:pPr>
            <a:r>
              <a:rPr lang="en-US" sz="4000" dirty="0">
                <a:solidFill>
                  <a:schemeClr val="accent3"/>
                </a:solidFill>
                <a:latin typeface="Arial"/>
                <a:cs typeface="Arial"/>
              </a:rPr>
              <a:t>Presentation Title</a:t>
            </a:r>
          </a:p>
        </p:txBody>
      </p:sp>
      <p:pic>
        <p:nvPicPr>
          <p:cNvPr id="5" name="Picture 4" descr="apigee_logo_for_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56" y="3661806"/>
            <a:ext cx="1626761" cy="612517"/>
          </a:xfrm>
          <a:prstGeom prst="rect">
            <a:avLst/>
          </a:prstGeom>
        </p:spPr>
      </p:pic>
    </p:spTree>
    <p:extLst>
      <p:ext uri="{BB962C8B-B14F-4D97-AF65-F5344CB8AC3E}">
        <p14:creationId xmlns:p14="http://schemas.microsoft.com/office/powerpoint/2010/main" val="219731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p:cNvSpPr/>
          <p:nvPr/>
        </p:nvSpPr>
        <p:spPr>
          <a:xfrm>
            <a:off x="0" y="-1588"/>
            <a:ext cx="10184606" cy="8809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0"/>
          <a:stretch>
            <a:fillRect/>
          </a:stretch>
        </p:blipFill>
        <p:spPr>
          <a:xfrm>
            <a:off x="4610100" y="3644900"/>
            <a:ext cx="914400" cy="304800"/>
          </a:xfrm>
          <a:prstGeom prst="rect">
            <a:avLst/>
          </a:prstGeom>
        </p:spPr>
      </p:pic>
      <p:pic>
        <p:nvPicPr>
          <p:cNvPr id="5" name="Picture 4"/>
          <p:cNvPicPr>
            <a:picLocks noChangeAspect="1"/>
          </p:cNvPicPr>
          <p:nvPr/>
        </p:nvPicPr>
        <p:blipFill>
          <a:blip r:embed="rId10"/>
          <a:stretch>
            <a:fillRect/>
          </a:stretch>
        </p:blipFill>
        <p:spPr>
          <a:xfrm>
            <a:off x="4610100" y="3644900"/>
            <a:ext cx="914400" cy="304800"/>
          </a:xfrm>
          <a:prstGeom prst="rect">
            <a:avLst/>
          </a:prstGeom>
        </p:spPr>
      </p:pic>
      <p:pic>
        <p:nvPicPr>
          <p:cNvPr id="2" name="Picture 1"/>
          <p:cNvPicPr>
            <a:picLocks noChangeAspect="1"/>
          </p:cNvPicPr>
          <p:nvPr/>
        </p:nvPicPr>
        <p:blipFill>
          <a:blip r:embed="rId11"/>
          <a:stretch>
            <a:fillRect/>
          </a:stretch>
        </p:blipFill>
        <p:spPr>
          <a:xfrm>
            <a:off x="4445000" y="3594100"/>
            <a:ext cx="1257300" cy="419100"/>
          </a:xfrm>
          <a:prstGeom prst="rect">
            <a:avLst/>
          </a:prstGeom>
        </p:spPr>
      </p:pic>
      <p:sp>
        <p:nvSpPr>
          <p:cNvPr id="7" name="TextBox 6"/>
          <p:cNvSpPr txBox="1"/>
          <p:nvPr/>
        </p:nvSpPr>
        <p:spPr>
          <a:xfrm>
            <a:off x="278606" y="7193923"/>
            <a:ext cx="551521" cy="307750"/>
          </a:xfrm>
          <a:prstGeom prst="rect">
            <a:avLst/>
          </a:prstGeom>
          <a:noFill/>
        </p:spPr>
        <p:txBody>
          <a:bodyPr wrap="square" lIns="91414" tIns="45707" rIns="91414" bIns="45707" rtlCol="0">
            <a:spAutoFit/>
          </a:bodyPr>
          <a:lstStyle/>
          <a:p>
            <a:pPr marL="0" marR="0" indent="0" algn="l" defTabSz="1015716" rtl="0" eaLnBrk="1" fontAlgn="auto" latinLnBrk="0" hangingPunct="1">
              <a:lnSpc>
                <a:spcPct val="100000"/>
              </a:lnSpc>
              <a:spcBef>
                <a:spcPts val="0"/>
              </a:spcBef>
              <a:spcAft>
                <a:spcPts val="0"/>
              </a:spcAft>
              <a:buClrTx/>
              <a:buSzTx/>
              <a:buFontTx/>
              <a:buNone/>
              <a:tabLst/>
              <a:defRPr/>
            </a:pPr>
            <a:fld id="{2B04BE19-CE44-EA41-890B-3156A3F3D107}" type="slidenum">
              <a:rPr lang="en-US" sz="1400" b="1" i="0" smtClean="0">
                <a:solidFill>
                  <a:schemeClr val="tx1">
                    <a:lumMod val="65000"/>
                    <a:lumOff val="35000"/>
                  </a:schemeClr>
                </a:solidFill>
                <a:latin typeface="Arial"/>
                <a:cs typeface="Arial"/>
              </a:rPr>
              <a:pPr marL="0" marR="0" indent="0" algn="l" defTabSz="1015716" rtl="0" eaLnBrk="1" fontAlgn="auto" latinLnBrk="0" hangingPunct="1">
                <a:lnSpc>
                  <a:spcPct val="100000"/>
                </a:lnSpc>
                <a:spcBef>
                  <a:spcPts val="0"/>
                </a:spcBef>
                <a:spcAft>
                  <a:spcPts val="0"/>
                </a:spcAft>
                <a:buClrTx/>
                <a:buSzTx/>
                <a:buFontTx/>
                <a:buNone/>
                <a:tabLst/>
                <a:defRPr/>
              </a:pPr>
              <a:t>‹#›</a:t>
            </a:fld>
            <a:r>
              <a:rPr lang="en-US" sz="1400" b="1" baseline="0" dirty="0">
                <a:solidFill>
                  <a:schemeClr val="tx1">
                    <a:lumMod val="65000"/>
                    <a:lumOff val="35000"/>
                  </a:schemeClr>
                </a:solidFill>
                <a:latin typeface="Arial"/>
                <a:cs typeface="Arial"/>
              </a:rPr>
              <a:t> </a:t>
            </a:r>
            <a:endParaRPr lang="en-US" sz="1400" b="1" dirty="0">
              <a:solidFill>
                <a:schemeClr val="tx1">
                  <a:lumMod val="65000"/>
                  <a:lumOff val="35000"/>
                </a:schemeClr>
              </a:solidFill>
              <a:latin typeface="Arial"/>
              <a:cs typeface="Arial"/>
            </a:endParaRPr>
          </a:p>
        </p:txBody>
      </p:sp>
      <p:sp>
        <p:nvSpPr>
          <p:cNvPr id="8" name="Rectangle 7"/>
          <p:cNvSpPr/>
          <p:nvPr/>
        </p:nvSpPr>
        <p:spPr>
          <a:xfrm>
            <a:off x="727318" y="7253600"/>
            <a:ext cx="2297098" cy="230832"/>
          </a:xfrm>
          <a:prstGeom prst="rect">
            <a:avLst/>
          </a:prstGeom>
        </p:spPr>
        <p:txBody>
          <a:bodyPr wrap="none">
            <a:spAutoFit/>
          </a:bodyPr>
          <a:lstStyle/>
          <a:p>
            <a:r>
              <a:rPr lang="en-US" sz="900" kern="1200" dirty="0">
                <a:solidFill>
                  <a:srgbClr val="595959"/>
                </a:solidFill>
                <a:latin typeface="+mn-lt"/>
                <a:ea typeface="+mn-ea"/>
                <a:cs typeface="+mn-cs"/>
              </a:rPr>
              <a:t>©2014 Apigee</a:t>
            </a:r>
            <a:r>
              <a:rPr lang="en-US" sz="900" kern="1200" baseline="0" dirty="0">
                <a:solidFill>
                  <a:srgbClr val="595959"/>
                </a:solidFill>
                <a:latin typeface="+mn-lt"/>
                <a:ea typeface="+mn-ea"/>
                <a:cs typeface="+mn-cs"/>
              </a:rPr>
              <a:t> Corp. </a:t>
            </a:r>
            <a:r>
              <a:rPr lang="en-US" sz="900" kern="1200" dirty="0">
                <a:solidFill>
                  <a:srgbClr val="595959"/>
                </a:solidFill>
                <a:latin typeface="+mn-lt"/>
                <a:ea typeface="+mn-ea"/>
                <a:cs typeface="+mn-cs"/>
              </a:rPr>
              <a:t>All Rights Reserved.</a:t>
            </a:r>
            <a:endParaRPr lang="en-US" sz="900" dirty="0">
              <a:solidFill>
                <a:srgbClr val="595959"/>
              </a:solidFill>
            </a:endParaRPr>
          </a:p>
        </p:txBody>
      </p:sp>
      <p:pic>
        <p:nvPicPr>
          <p:cNvPr id="10" name="Picture 9"/>
          <p:cNvPicPr>
            <a:picLocks noChangeAspect="1"/>
          </p:cNvPicPr>
          <p:nvPr/>
        </p:nvPicPr>
        <p:blipFill rotWithShape="1">
          <a:blip r:embed="rId12"/>
          <a:srcRect r="-15980" b="-20642"/>
          <a:stretch/>
        </p:blipFill>
        <p:spPr>
          <a:xfrm>
            <a:off x="9042871" y="7227833"/>
            <a:ext cx="1115542" cy="388992"/>
          </a:xfrm>
          <a:prstGeom prst="rect">
            <a:avLst/>
          </a:prstGeom>
        </p:spPr>
      </p:pic>
    </p:spTree>
    <p:extLst>
      <p:ext uri="{BB962C8B-B14F-4D97-AF65-F5344CB8AC3E}">
        <p14:creationId xmlns:p14="http://schemas.microsoft.com/office/powerpoint/2010/main" val="2080223819"/>
      </p:ext>
    </p:extLst>
  </p:cSld>
  <p:clrMap bg1="lt1" tx1="dk1" bg2="lt2" tx2="dk2" accent1="accent1" accent2="accent2" accent3="accent3" accent4="accent4" accent5="accent5" accent6="accent6" hlink="hlink" folHlink="folHlink"/>
  <p:sldLayoutIdLst>
    <p:sldLayoutId id="2147483675" r:id="rId1"/>
    <p:sldLayoutId id="2147483673" r:id="rId2"/>
    <p:sldLayoutId id="2147483674" r:id="rId3"/>
    <p:sldLayoutId id="2147483676" r:id="rId4"/>
    <p:sldLayoutId id="2147483678" r:id="rId5"/>
    <p:sldLayoutId id="2147483679" r:id="rId6"/>
    <p:sldLayoutId id="2147483680" r:id="rId7"/>
    <p:sldLayoutId id="2147483681" r:id="rId8"/>
  </p:sldLayoutIdLst>
  <p:transition spd="slow">
    <p:fade/>
  </p:transition>
  <p:txStyles>
    <p:titleStyle>
      <a:lvl1pPr algn="l" defTabSz="1015716" rtl="0" eaLnBrk="1" latinLnBrk="0" hangingPunct="1">
        <a:spcBef>
          <a:spcPct val="0"/>
        </a:spcBef>
        <a:buNone/>
        <a:defRPr sz="2400" b="0" i="0" kern="1200">
          <a:solidFill>
            <a:srgbClr val="FCE7E2"/>
          </a:solidFill>
          <a:latin typeface="Helvetica Light"/>
          <a:ea typeface="+mj-ea"/>
          <a:cs typeface="Helvetica Light"/>
        </a:defRPr>
      </a:lvl1pPr>
    </p:titleStyle>
    <p:body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5716" rtl="0" eaLnBrk="1" latinLnBrk="0" hangingPunct="1">
        <a:defRPr sz="2000" kern="1200">
          <a:solidFill>
            <a:schemeClr val="tx1"/>
          </a:solidFill>
          <a:latin typeface="+mn-lt"/>
          <a:ea typeface="+mn-ea"/>
          <a:cs typeface="+mn-cs"/>
        </a:defRPr>
      </a:lvl1pPr>
      <a:lvl2pPr marL="507858" algn="l" defTabSz="1015716" rtl="0" eaLnBrk="1" latinLnBrk="0" hangingPunct="1">
        <a:defRPr sz="2000" kern="1200">
          <a:solidFill>
            <a:schemeClr val="tx1"/>
          </a:solidFill>
          <a:latin typeface="+mn-lt"/>
          <a:ea typeface="+mn-ea"/>
          <a:cs typeface="+mn-cs"/>
        </a:defRPr>
      </a:lvl2pPr>
      <a:lvl3pPr marL="1015716" algn="l" defTabSz="1015716" rtl="0" eaLnBrk="1" latinLnBrk="0" hangingPunct="1">
        <a:defRPr sz="2000" kern="1200">
          <a:solidFill>
            <a:schemeClr val="tx1"/>
          </a:solidFill>
          <a:latin typeface="+mn-lt"/>
          <a:ea typeface="+mn-ea"/>
          <a:cs typeface="+mn-cs"/>
        </a:defRPr>
      </a:lvl3pPr>
      <a:lvl4pPr marL="1523573" algn="l" defTabSz="1015716" rtl="0" eaLnBrk="1" latinLnBrk="0" hangingPunct="1">
        <a:defRPr sz="2000" kern="1200">
          <a:solidFill>
            <a:schemeClr val="tx1"/>
          </a:solidFill>
          <a:latin typeface="+mn-lt"/>
          <a:ea typeface="+mn-ea"/>
          <a:cs typeface="+mn-cs"/>
        </a:defRPr>
      </a:lvl4pPr>
      <a:lvl5pPr marL="2031431" algn="l" defTabSz="1015716" rtl="0" eaLnBrk="1" latinLnBrk="0" hangingPunct="1">
        <a:defRPr sz="2000" kern="1200">
          <a:solidFill>
            <a:schemeClr val="tx1"/>
          </a:solidFill>
          <a:latin typeface="+mn-lt"/>
          <a:ea typeface="+mn-ea"/>
          <a:cs typeface="+mn-cs"/>
        </a:defRPr>
      </a:lvl5pPr>
      <a:lvl6pPr marL="2539289" algn="l" defTabSz="1015716" rtl="0" eaLnBrk="1" latinLnBrk="0" hangingPunct="1">
        <a:defRPr sz="2000" kern="1200">
          <a:solidFill>
            <a:schemeClr val="tx1"/>
          </a:solidFill>
          <a:latin typeface="+mn-lt"/>
          <a:ea typeface="+mn-ea"/>
          <a:cs typeface="+mn-cs"/>
        </a:defRPr>
      </a:lvl6pPr>
      <a:lvl7pPr marL="3047147" algn="l" defTabSz="1015716" rtl="0" eaLnBrk="1" latinLnBrk="0" hangingPunct="1">
        <a:defRPr sz="2000" kern="1200">
          <a:solidFill>
            <a:schemeClr val="tx1"/>
          </a:solidFill>
          <a:latin typeface="+mn-lt"/>
          <a:ea typeface="+mn-ea"/>
          <a:cs typeface="+mn-cs"/>
        </a:defRPr>
      </a:lvl7pPr>
      <a:lvl8pPr marL="3555004" algn="l" defTabSz="1015716" rtl="0" eaLnBrk="1" latinLnBrk="0" hangingPunct="1">
        <a:defRPr sz="2000" kern="1200">
          <a:solidFill>
            <a:schemeClr val="tx1"/>
          </a:solidFill>
          <a:latin typeface="+mn-lt"/>
          <a:ea typeface="+mn-ea"/>
          <a:cs typeface="+mn-cs"/>
        </a:defRPr>
      </a:lvl8pPr>
      <a:lvl9pPr marL="4062862" algn="l" defTabSz="1015716"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921" y="305026"/>
            <a:ext cx="9142572" cy="1269471"/>
          </a:xfrm>
          <a:prstGeom prst="rect">
            <a:avLst/>
          </a:prstGeom>
        </p:spPr>
        <p:txBody>
          <a:bodyPr vert="horz" lIns="101572" tIns="50786" rIns="101572" bIns="50786"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921" y="1777260"/>
            <a:ext cx="9142572" cy="5026752"/>
          </a:xfrm>
          <a:prstGeom prst="rect">
            <a:avLst/>
          </a:prstGeom>
        </p:spPr>
        <p:txBody>
          <a:bodyPr vert="horz" lIns="101572" tIns="50786" rIns="101572" bIns="507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4"/>
          </p:nvPr>
        </p:nvSpPr>
        <p:spPr>
          <a:xfrm>
            <a:off x="7280196" y="7059669"/>
            <a:ext cx="2370296" cy="405525"/>
          </a:xfrm>
          <a:prstGeom prst="rect">
            <a:avLst/>
          </a:prstGeom>
        </p:spPr>
        <p:txBody>
          <a:bodyPr vert="horz" lIns="101572" tIns="50786" rIns="101572" bIns="50786" rtlCol="0" anchor="ctr"/>
          <a:lstStyle>
            <a:lvl1pPr algn="r">
              <a:defRPr sz="1300">
                <a:solidFill>
                  <a:schemeClr val="tx1">
                    <a:tint val="75000"/>
                  </a:schemeClr>
                </a:solidFill>
              </a:defRPr>
            </a:lvl1pPr>
          </a:lstStyle>
          <a:p>
            <a:fld id="{72EC1214-2C7B-1846-91C7-D93747619575}" type="slidenum">
              <a:rPr lang="en-US" smtClean="0"/>
              <a:t>‹#›</a:t>
            </a:fld>
            <a:endParaRPr lang="en-US"/>
          </a:p>
        </p:txBody>
      </p:sp>
    </p:spTree>
    <p:extLst>
      <p:ext uri="{BB962C8B-B14F-4D97-AF65-F5344CB8AC3E}">
        <p14:creationId xmlns:p14="http://schemas.microsoft.com/office/powerpoint/2010/main" val="69026931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transition spd="slow">
    <p:fade/>
  </p:transition>
  <p:txStyles>
    <p:titleStyle>
      <a:lvl1pPr algn="ctr" defTabSz="507858" rtl="0" eaLnBrk="1" latinLnBrk="0" hangingPunct="1">
        <a:spcBef>
          <a:spcPct val="0"/>
        </a:spcBef>
        <a:buNone/>
        <a:defRPr sz="4900" kern="1200">
          <a:solidFill>
            <a:schemeClr val="tx1"/>
          </a:solidFill>
          <a:latin typeface="Arial"/>
          <a:ea typeface="+mj-ea"/>
          <a:cs typeface="Arial"/>
        </a:defRPr>
      </a:lvl1pPr>
    </p:titleStyle>
    <p:bodyStyle>
      <a:lvl1pPr marL="380893" indent="-380893" algn="l" defTabSz="507858" rtl="0" eaLnBrk="1" latinLnBrk="0" hangingPunct="1">
        <a:spcBef>
          <a:spcPct val="20000"/>
        </a:spcBef>
        <a:buClr>
          <a:schemeClr val="tx2"/>
        </a:buClr>
        <a:buFont typeface="Arial"/>
        <a:buChar char="•"/>
        <a:defRPr sz="3600" kern="1200">
          <a:solidFill>
            <a:schemeClr val="tx1"/>
          </a:solidFill>
          <a:latin typeface="Arial"/>
          <a:ea typeface="+mn-ea"/>
          <a:cs typeface="Arial"/>
        </a:defRPr>
      </a:lvl1pPr>
      <a:lvl2pPr marL="825269" indent="-317411" algn="l" defTabSz="507858" rtl="0" eaLnBrk="1" latinLnBrk="0" hangingPunct="1">
        <a:spcBef>
          <a:spcPct val="20000"/>
        </a:spcBef>
        <a:buClr>
          <a:schemeClr val="tx2"/>
        </a:buClr>
        <a:buFont typeface="Arial"/>
        <a:buChar char="–"/>
        <a:defRPr sz="3100" kern="1200">
          <a:solidFill>
            <a:schemeClr val="tx1"/>
          </a:solidFill>
          <a:latin typeface="Arial"/>
          <a:ea typeface="+mn-ea"/>
          <a:cs typeface="Arial"/>
        </a:defRPr>
      </a:lvl2pPr>
      <a:lvl3pPr marL="1269644" indent="-253929" algn="l" defTabSz="507858" rtl="0" eaLnBrk="1" latinLnBrk="0" hangingPunct="1">
        <a:spcBef>
          <a:spcPct val="20000"/>
        </a:spcBef>
        <a:buClr>
          <a:schemeClr val="tx2"/>
        </a:buClr>
        <a:buFont typeface="Arial"/>
        <a:buChar char="•"/>
        <a:defRPr sz="2700" kern="1200">
          <a:solidFill>
            <a:schemeClr val="tx1"/>
          </a:solidFill>
          <a:latin typeface="Arial"/>
          <a:ea typeface="+mn-ea"/>
          <a:cs typeface="Arial"/>
        </a:defRPr>
      </a:lvl3pPr>
      <a:lvl4pPr marL="1777502" indent="-253929" algn="l" defTabSz="507858" rtl="0" eaLnBrk="1" latinLnBrk="0" hangingPunct="1">
        <a:spcBef>
          <a:spcPct val="20000"/>
        </a:spcBef>
        <a:buClr>
          <a:schemeClr val="tx2"/>
        </a:buClr>
        <a:buFont typeface="Arial"/>
        <a:buChar char="–"/>
        <a:defRPr sz="2200" kern="1200">
          <a:solidFill>
            <a:schemeClr val="tx1"/>
          </a:solidFill>
          <a:latin typeface="Arial"/>
          <a:ea typeface="+mn-ea"/>
          <a:cs typeface="Arial"/>
        </a:defRPr>
      </a:lvl4pPr>
      <a:lvl5pPr marL="2285360" indent="-253929" algn="l" defTabSz="507858" rtl="0" eaLnBrk="1" latinLnBrk="0" hangingPunct="1">
        <a:spcBef>
          <a:spcPct val="20000"/>
        </a:spcBef>
        <a:buClr>
          <a:schemeClr val="tx2"/>
        </a:buClr>
        <a:buFont typeface="Arial"/>
        <a:buChar char="»"/>
        <a:defRPr sz="2200" kern="1200">
          <a:solidFill>
            <a:schemeClr val="tx1"/>
          </a:solidFill>
          <a:latin typeface="Arial"/>
          <a:ea typeface="+mn-ea"/>
          <a:cs typeface="Arial"/>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7858" rtl="0" eaLnBrk="1" latinLnBrk="0" hangingPunct="1">
        <a:defRPr sz="2000" kern="1200">
          <a:solidFill>
            <a:schemeClr val="tx1"/>
          </a:solidFill>
          <a:latin typeface="+mn-lt"/>
          <a:ea typeface="+mn-ea"/>
          <a:cs typeface="+mn-cs"/>
        </a:defRPr>
      </a:lvl1pPr>
      <a:lvl2pPr marL="507858" algn="l" defTabSz="507858" rtl="0" eaLnBrk="1" latinLnBrk="0" hangingPunct="1">
        <a:defRPr sz="2000" kern="1200">
          <a:solidFill>
            <a:schemeClr val="tx1"/>
          </a:solidFill>
          <a:latin typeface="+mn-lt"/>
          <a:ea typeface="+mn-ea"/>
          <a:cs typeface="+mn-cs"/>
        </a:defRPr>
      </a:lvl2pPr>
      <a:lvl3pPr marL="1015716" algn="l" defTabSz="507858" rtl="0" eaLnBrk="1" latinLnBrk="0" hangingPunct="1">
        <a:defRPr sz="2000" kern="1200">
          <a:solidFill>
            <a:schemeClr val="tx1"/>
          </a:solidFill>
          <a:latin typeface="+mn-lt"/>
          <a:ea typeface="+mn-ea"/>
          <a:cs typeface="+mn-cs"/>
        </a:defRPr>
      </a:lvl3pPr>
      <a:lvl4pPr marL="1523573" algn="l" defTabSz="507858" rtl="0" eaLnBrk="1" latinLnBrk="0" hangingPunct="1">
        <a:defRPr sz="2000" kern="1200">
          <a:solidFill>
            <a:schemeClr val="tx1"/>
          </a:solidFill>
          <a:latin typeface="+mn-lt"/>
          <a:ea typeface="+mn-ea"/>
          <a:cs typeface="+mn-cs"/>
        </a:defRPr>
      </a:lvl4pPr>
      <a:lvl5pPr marL="2031431" algn="l" defTabSz="507858" rtl="0" eaLnBrk="1" latinLnBrk="0" hangingPunct="1">
        <a:defRPr sz="2000" kern="1200">
          <a:solidFill>
            <a:schemeClr val="tx1"/>
          </a:solidFill>
          <a:latin typeface="+mn-lt"/>
          <a:ea typeface="+mn-ea"/>
          <a:cs typeface="+mn-cs"/>
        </a:defRPr>
      </a:lvl5pPr>
      <a:lvl6pPr marL="2539289" algn="l" defTabSz="507858" rtl="0" eaLnBrk="1" latinLnBrk="0" hangingPunct="1">
        <a:defRPr sz="2000" kern="1200">
          <a:solidFill>
            <a:schemeClr val="tx1"/>
          </a:solidFill>
          <a:latin typeface="+mn-lt"/>
          <a:ea typeface="+mn-ea"/>
          <a:cs typeface="+mn-cs"/>
        </a:defRPr>
      </a:lvl6pPr>
      <a:lvl7pPr marL="3047147" algn="l" defTabSz="507858" rtl="0" eaLnBrk="1" latinLnBrk="0" hangingPunct="1">
        <a:defRPr sz="2000" kern="1200">
          <a:solidFill>
            <a:schemeClr val="tx1"/>
          </a:solidFill>
          <a:latin typeface="+mn-lt"/>
          <a:ea typeface="+mn-ea"/>
          <a:cs typeface="+mn-cs"/>
        </a:defRPr>
      </a:lvl7pPr>
      <a:lvl8pPr marL="3555004" algn="l" defTabSz="507858" rtl="0" eaLnBrk="1" latinLnBrk="0" hangingPunct="1">
        <a:defRPr sz="2000" kern="1200">
          <a:solidFill>
            <a:schemeClr val="tx1"/>
          </a:solidFill>
          <a:latin typeface="+mn-lt"/>
          <a:ea typeface="+mn-ea"/>
          <a:cs typeface="+mn-cs"/>
        </a:defRPr>
      </a:lvl8pPr>
      <a:lvl9pPr marL="4062862" algn="l" defTabSz="507858"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921" y="305026"/>
            <a:ext cx="9142572" cy="1269471"/>
          </a:xfrm>
          <a:prstGeom prst="rect">
            <a:avLst/>
          </a:prstGeom>
        </p:spPr>
        <p:txBody>
          <a:bodyPr vert="horz" lIns="101572" tIns="50786" rIns="101572" bIns="50786"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921" y="1777262"/>
            <a:ext cx="9142572" cy="5026752"/>
          </a:xfrm>
          <a:prstGeom prst="rect">
            <a:avLst/>
          </a:prstGeom>
        </p:spPr>
        <p:txBody>
          <a:bodyPr vert="horz" lIns="101572" tIns="50786" rIns="101572" bIns="507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4"/>
          </p:nvPr>
        </p:nvSpPr>
        <p:spPr>
          <a:xfrm>
            <a:off x="7280196" y="7059671"/>
            <a:ext cx="2370296" cy="405525"/>
          </a:xfrm>
          <a:prstGeom prst="rect">
            <a:avLst/>
          </a:prstGeom>
        </p:spPr>
        <p:txBody>
          <a:bodyPr vert="horz" lIns="101572" tIns="50786" rIns="101572" bIns="50786" rtlCol="0" anchor="ctr"/>
          <a:lstStyle>
            <a:lvl1pPr algn="r">
              <a:defRPr sz="1300">
                <a:solidFill>
                  <a:schemeClr val="tx1">
                    <a:tint val="75000"/>
                  </a:schemeClr>
                </a:solidFill>
              </a:defRPr>
            </a:lvl1pPr>
          </a:lstStyle>
          <a:p>
            <a:pPr defTabSz="507858"/>
            <a:fld id="{2461DDD7-A19B-C84D-844B-4AB43D5FE5ED}" type="slidenum">
              <a:rPr lang="en-US" smtClean="0">
                <a:solidFill>
                  <a:srgbClr val="686868">
                    <a:tint val="75000"/>
                  </a:srgbClr>
                </a:solidFill>
              </a:rPr>
              <a:pPr defTabSz="507858"/>
              <a:t>‹#›</a:t>
            </a:fld>
            <a:endParaRPr lang="en-US">
              <a:solidFill>
                <a:srgbClr val="686868">
                  <a:tint val="75000"/>
                </a:srgbClr>
              </a:solidFill>
            </a:endParaRPr>
          </a:p>
        </p:txBody>
      </p:sp>
    </p:spTree>
    <p:extLst>
      <p:ext uri="{BB962C8B-B14F-4D97-AF65-F5344CB8AC3E}">
        <p14:creationId xmlns:p14="http://schemas.microsoft.com/office/powerpoint/2010/main" val="53584803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Lst>
  <p:txStyles>
    <p:titleStyle>
      <a:lvl1pPr algn="ctr" defTabSz="507858" rtl="0" eaLnBrk="1" latinLnBrk="0" hangingPunct="1">
        <a:spcBef>
          <a:spcPct val="0"/>
        </a:spcBef>
        <a:buNone/>
        <a:defRPr sz="4900" kern="1200">
          <a:solidFill>
            <a:schemeClr val="tx1"/>
          </a:solidFill>
          <a:latin typeface="Arial"/>
          <a:ea typeface="+mj-ea"/>
          <a:cs typeface="Arial"/>
        </a:defRPr>
      </a:lvl1pPr>
    </p:titleStyle>
    <p:bodyStyle>
      <a:lvl1pPr marL="380893" indent="-380893" algn="l" defTabSz="507858" rtl="0" eaLnBrk="1" latinLnBrk="0" hangingPunct="1">
        <a:spcBef>
          <a:spcPct val="20000"/>
        </a:spcBef>
        <a:buClr>
          <a:schemeClr val="tx2"/>
        </a:buClr>
        <a:buFont typeface="Arial"/>
        <a:buChar char="•"/>
        <a:defRPr sz="3600" kern="1200">
          <a:solidFill>
            <a:schemeClr val="tx1"/>
          </a:solidFill>
          <a:latin typeface="Arial"/>
          <a:ea typeface="+mn-ea"/>
          <a:cs typeface="Arial"/>
        </a:defRPr>
      </a:lvl1pPr>
      <a:lvl2pPr marL="825269" indent="-317411" algn="l" defTabSz="507858" rtl="0" eaLnBrk="1" latinLnBrk="0" hangingPunct="1">
        <a:spcBef>
          <a:spcPct val="20000"/>
        </a:spcBef>
        <a:buClr>
          <a:schemeClr val="tx2"/>
        </a:buClr>
        <a:buFont typeface="Arial"/>
        <a:buChar char="–"/>
        <a:defRPr sz="3100" kern="1200">
          <a:solidFill>
            <a:schemeClr val="tx1"/>
          </a:solidFill>
          <a:latin typeface="Arial"/>
          <a:ea typeface="+mn-ea"/>
          <a:cs typeface="Arial"/>
        </a:defRPr>
      </a:lvl2pPr>
      <a:lvl3pPr marL="1269644" indent="-253929" algn="l" defTabSz="507858" rtl="0" eaLnBrk="1" latinLnBrk="0" hangingPunct="1">
        <a:spcBef>
          <a:spcPct val="20000"/>
        </a:spcBef>
        <a:buClr>
          <a:schemeClr val="tx2"/>
        </a:buClr>
        <a:buFont typeface="Arial"/>
        <a:buChar char="•"/>
        <a:defRPr sz="2700" kern="1200">
          <a:solidFill>
            <a:schemeClr val="tx1"/>
          </a:solidFill>
          <a:latin typeface="Arial"/>
          <a:ea typeface="+mn-ea"/>
          <a:cs typeface="Arial"/>
        </a:defRPr>
      </a:lvl3pPr>
      <a:lvl4pPr marL="1777502" indent="-253929" algn="l" defTabSz="507858" rtl="0" eaLnBrk="1" latinLnBrk="0" hangingPunct="1">
        <a:spcBef>
          <a:spcPct val="20000"/>
        </a:spcBef>
        <a:buClr>
          <a:schemeClr val="tx2"/>
        </a:buClr>
        <a:buFont typeface="Arial"/>
        <a:buChar char="–"/>
        <a:defRPr sz="2200" kern="1200">
          <a:solidFill>
            <a:schemeClr val="tx1"/>
          </a:solidFill>
          <a:latin typeface="Arial"/>
          <a:ea typeface="+mn-ea"/>
          <a:cs typeface="Arial"/>
        </a:defRPr>
      </a:lvl4pPr>
      <a:lvl5pPr marL="2285360" indent="-253929" algn="l" defTabSz="507858" rtl="0" eaLnBrk="1" latinLnBrk="0" hangingPunct="1">
        <a:spcBef>
          <a:spcPct val="20000"/>
        </a:spcBef>
        <a:buClr>
          <a:schemeClr val="tx2"/>
        </a:buClr>
        <a:buFont typeface="Arial"/>
        <a:buChar char="»"/>
        <a:defRPr sz="2200" kern="1200">
          <a:solidFill>
            <a:schemeClr val="tx1"/>
          </a:solidFill>
          <a:latin typeface="Arial"/>
          <a:ea typeface="+mn-ea"/>
          <a:cs typeface="Arial"/>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7858" rtl="0" eaLnBrk="1" latinLnBrk="0" hangingPunct="1">
        <a:defRPr sz="2000" kern="1200">
          <a:solidFill>
            <a:schemeClr val="tx1"/>
          </a:solidFill>
          <a:latin typeface="+mn-lt"/>
          <a:ea typeface="+mn-ea"/>
          <a:cs typeface="+mn-cs"/>
        </a:defRPr>
      </a:lvl1pPr>
      <a:lvl2pPr marL="507858" algn="l" defTabSz="507858" rtl="0" eaLnBrk="1" latinLnBrk="0" hangingPunct="1">
        <a:defRPr sz="2000" kern="1200">
          <a:solidFill>
            <a:schemeClr val="tx1"/>
          </a:solidFill>
          <a:latin typeface="+mn-lt"/>
          <a:ea typeface="+mn-ea"/>
          <a:cs typeface="+mn-cs"/>
        </a:defRPr>
      </a:lvl2pPr>
      <a:lvl3pPr marL="1015716" algn="l" defTabSz="507858" rtl="0" eaLnBrk="1" latinLnBrk="0" hangingPunct="1">
        <a:defRPr sz="2000" kern="1200">
          <a:solidFill>
            <a:schemeClr val="tx1"/>
          </a:solidFill>
          <a:latin typeface="+mn-lt"/>
          <a:ea typeface="+mn-ea"/>
          <a:cs typeface="+mn-cs"/>
        </a:defRPr>
      </a:lvl3pPr>
      <a:lvl4pPr marL="1523573" algn="l" defTabSz="507858" rtl="0" eaLnBrk="1" latinLnBrk="0" hangingPunct="1">
        <a:defRPr sz="2000" kern="1200">
          <a:solidFill>
            <a:schemeClr val="tx1"/>
          </a:solidFill>
          <a:latin typeface="+mn-lt"/>
          <a:ea typeface="+mn-ea"/>
          <a:cs typeface="+mn-cs"/>
        </a:defRPr>
      </a:lvl4pPr>
      <a:lvl5pPr marL="2031431" algn="l" defTabSz="507858" rtl="0" eaLnBrk="1" latinLnBrk="0" hangingPunct="1">
        <a:defRPr sz="2000" kern="1200">
          <a:solidFill>
            <a:schemeClr val="tx1"/>
          </a:solidFill>
          <a:latin typeface="+mn-lt"/>
          <a:ea typeface="+mn-ea"/>
          <a:cs typeface="+mn-cs"/>
        </a:defRPr>
      </a:lvl5pPr>
      <a:lvl6pPr marL="2539289" algn="l" defTabSz="507858" rtl="0" eaLnBrk="1" latinLnBrk="0" hangingPunct="1">
        <a:defRPr sz="2000" kern="1200">
          <a:solidFill>
            <a:schemeClr val="tx1"/>
          </a:solidFill>
          <a:latin typeface="+mn-lt"/>
          <a:ea typeface="+mn-ea"/>
          <a:cs typeface="+mn-cs"/>
        </a:defRPr>
      </a:lvl6pPr>
      <a:lvl7pPr marL="3047147" algn="l" defTabSz="507858" rtl="0" eaLnBrk="1" latinLnBrk="0" hangingPunct="1">
        <a:defRPr sz="2000" kern="1200">
          <a:solidFill>
            <a:schemeClr val="tx1"/>
          </a:solidFill>
          <a:latin typeface="+mn-lt"/>
          <a:ea typeface="+mn-ea"/>
          <a:cs typeface="+mn-cs"/>
        </a:defRPr>
      </a:lvl7pPr>
      <a:lvl8pPr marL="3555004" algn="l" defTabSz="507858" rtl="0" eaLnBrk="1" latinLnBrk="0" hangingPunct="1">
        <a:defRPr sz="2000" kern="1200">
          <a:solidFill>
            <a:schemeClr val="tx1"/>
          </a:solidFill>
          <a:latin typeface="+mn-lt"/>
          <a:ea typeface="+mn-ea"/>
          <a:cs typeface="+mn-cs"/>
        </a:defRPr>
      </a:lvl8pPr>
      <a:lvl9pPr marL="4062862" algn="l" defTabSz="50785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nvie.com/posts/a-successful-git-branching-model/" TargetMode="External"/><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zuluagacert/apigee-tutorials"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s://help.github.com/articles/syncing-a-fork" TargetMode="External"/><Relationship Id="rId4" Type="http://schemas.openxmlformats.org/officeDocument/2006/relationships/hyperlink" Target="https://help.github.com/articles/configuring-a-remote-for-a-fork"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nvie.com/posts/a-successful-git-branching-model/" TargetMode="External"/><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nvie.com/posts/a-successful-git-branching-model/" TargetMode="External"/><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zuluagacert/apigee-tutorial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nvie.com/posts/a-successful-git-branching-model/"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zuluagacert/apigee-tutorials"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nvie.com/posts/a-successful-git-branching-model/"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dzuluaga/apigee-tutorials/tree/master/apiproxies/forecastweather-deploysh"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s://www.python.org/downloads/" TargetMode="External"/><Relationship Id="rId4" Type="http://schemas.openxmlformats.org/officeDocument/2006/relationships/hyperlink" Target="https://github.com/apigee/api-platform-sampl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eclipse.org/m2e/download/"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maven.apache.org/download.cgi#Maven_3.0.5"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pigee/apigee-deploy-maven-plugin"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pigee/apigee-deploy-maven-plugin"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pigeecs/apigee-deploy-grunt-plugin"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pigee/proxy-dependency-maven-plugin"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pigee/proxy-dependency-maven-plugin"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apigee/apigee-deploy-maven-plugin"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apigeecs/apigee-deploy-grunt-plugin"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http://jmeter-plugins.org/"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diagramLayout" Target="../diagrams/layout1.xml"/><Relationship Id="rId18"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diagramData" Target="../diagrams/data1.xml"/><Relationship Id="rId17" Type="http://schemas.openxmlformats.org/officeDocument/2006/relationships/image" Target="../media/image76.png"/><Relationship Id="rId2" Type="http://schemas.openxmlformats.org/officeDocument/2006/relationships/image" Target="../media/image67.png"/><Relationship Id="rId16" Type="http://schemas.microsoft.com/office/2007/relationships/diagramDrawing" Target="../diagrams/drawing1.xml"/><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63.png"/><Relationship Id="rId5" Type="http://schemas.openxmlformats.org/officeDocument/2006/relationships/image" Target="../media/image70.png"/><Relationship Id="rId15" Type="http://schemas.openxmlformats.org/officeDocument/2006/relationships/diagramColors" Target="../diagrams/colors1.xml"/><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hyperlink" Target="http://www.amazon.com/The-Phoenix-Project-Helping-Business/dp/0988262592" TargetMode="External"/><Relationship Id="rId3" Type="http://schemas.openxmlformats.org/officeDocument/2006/relationships/hyperlink" Target="http://www.cloudbees.com" TargetMode="External"/><Relationship Id="rId7" Type="http://schemas.openxmlformats.org/officeDocument/2006/relationships/hyperlink" Target="https://github.com/dzuluagaapigee/apigee-ci-jenkins-git-maven-jmeter/blob/develop/Vagrant/install-jenkins-plugins.sh" TargetMode="External"/><Relationship Id="rId2" Type="http://schemas.openxmlformats.org/officeDocument/2006/relationships/hyperlink" Target="https://github.com/dzuluagaapigee/apigee-ci-jenkins-git-maven-jmeter" TargetMode="External"/><Relationship Id="rId1" Type="http://schemas.openxmlformats.org/officeDocument/2006/relationships/slideLayout" Target="../slideLayouts/slideLayout12.xml"/><Relationship Id="rId6" Type="http://schemas.openxmlformats.org/officeDocument/2006/relationships/hyperlink" Target="http://127.0.0.1:8088" TargetMode="External"/><Relationship Id="rId5" Type="http://schemas.openxmlformats.org/officeDocument/2006/relationships/hyperlink" Target="https://github.com/dzuluagaapigee/apigee-ci-jenkins-git-maven-jmeter/tree/master/tools/Vagrant" TargetMode="External"/><Relationship Id="rId4" Type="http://schemas.openxmlformats.org/officeDocument/2006/relationships/hyperlink" Target="http://10.10.3.75:8080/" TargetMode="External"/><Relationship Id="rId9" Type="http://schemas.openxmlformats.org/officeDocument/2006/relationships/hyperlink" Target="http://www.amazon.com/Continuous-Delivery-Deployment-Automation-Addison-Wesley/dp/0321601912/ref=sr_1_1?s=books&amp;ie=UTF8&amp;qid=1398381492&amp;sr=1-1&amp;keywords=continuous+delivery+jez+humble"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wordnik/swagger-spec/" TargetMode="Externa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dzuluaga/apigee-tutorials/tree/master/apiproxies/sample-api-smartdocs"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8" Type="http://schemas.openxmlformats.org/officeDocument/2006/relationships/hyperlink" Target="http://apiblueprint.org" TargetMode="External"/><Relationship Id="rId3" Type="http://schemas.openxmlformats.org/officeDocument/2006/relationships/hyperlink" Target="https://github.com/danielgtaylor/aglio" TargetMode="External"/><Relationship Id="rId7" Type="http://schemas.openxmlformats.org/officeDocument/2006/relationships/hyperlink" Target="https://bitbucket.org/outofcoffee/api-blueprint-mockserver" TargetMode="External"/><Relationship Id="rId2" Type="http://schemas.openxmlformats.org/officeDocument/2006/relationships/hyperlink" Target="http://apiary.io" TargetMode="External"/><Relationship Id="rId1" Type="http://schemas.openxmlformats.org/officeDocument/2006/relationships/slideLayout" Target="../slideLayouts/slideLayout12.xml"/><Relationship Id="rId6" Type="http://schemas.openxmlformats.org/officeDocument/2006/relationships/hyperlink" Target="https://github.com/apiaryio/api-blueprint-sublime-plugin" TargetMode="External"/><Relationship Id="rId5" Type="http://schemas.openxmlformats.org/officeDocument/2006/relationships/hyperlink" Target="https://github.com/apiaryio/curl-trace-parser" TargetMode="External"/><Relationship Id="rId4" Type="http://schemas.openxmlformats.org/officeDocument/2006/relationships/hyperlink" Target="https://github.com/apiaryio/dred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38568" y="4750721"/>
            <a:ext cx="9586240" cy="2251587"/>
          </a:xfrm>
        </p:spPr>
        <p:txBody>
          <a:bodyPr>
            <a:normAutofit/>
          </a:bodyPr>
          <a:lstStyle/>
          <a:p>
            <a:pPr lvl="0"/>
            <a:r>
              <a:rPr lang="en-US" dirty="0">
                <a:solidFill>
                  <a:schemeClr val="dk1"/>
                </a:solidFill>
                <a:ea typeface="Arial"/>
                <a:sym typeface="Arial"/>
              </a:rPr>
              <a:t>Apigee Certification Deep Dive</a:t>
            </a:r>
          </a:p>
          <a:p>
            <a:endParaRPr lang="en-US" sz="2300" dirty="0"/>
          </a:p>
          <a:p>
            <a:r>
              <a:rPr lang="en-US" sz="2300" dirty="0" err="1"/>
              <a:t>DevOps</a:t>
            </a:r>
            <a:r>
              <a:rPr lang="en-US" sz="2300" dirty="0"/>
              <a:t> Tools for the API Lifecycle</a:t>
            </a:r>
          </a:p>
        </p:txBody>
      </p:sp>
      <p:sp>
        <p:nvSpPr>
          <p:cNvPr id="6" name="TextBox 5"/>
          <p:cNvSpPr txBox="1"/>
          <p:nvPr/>
        </p:nvSpPr>
        <p:spPr>
          <a:xfrm>
            <a:off x="-2131849" y="1542265"/>
            <a:ext cx="184666" cy="400110"/>
          </a:xfrm>
          <a:prstGeom prst="rect">
            <a:avLst/>
          </a:prstGeom>
          <a:noFill/>
        </p:spPr>
        <p:txBody>
          <a:bodyPr wrap="none" rtlCol="0">
            <a:spAutoFit/>
          </a:bodyPr>
          <a:lstStyle/>
          <a:p>
            <a:r>
              <a:rPr lang="en-US" dirty="0">
                <a:latin typeface="Arial"/>
                <a:cs typeface="Arial"/>
              </a:rPr>
              <a:t>	</a:t>
            </a:r>
          </a:p>
        </p:txBody>
      </p:sp>
      <p:sp>
        <p:nvSpPr>
          <p:cNvPr id="3" name="Text Placeholder 2"/>
          <p:cNvSpPr>
            <a:spLocks noGrp="1"/>
          </p:cNvSpPr>
          <p:nvPr>
            <p:ph type="body" sz="quarter" idx="10"/>
          </p:nvPr>
        </p:nvSpPr>
        <p:spPr/>
        <p:txBody>
          <a:bodyPr/>
          <a:lstStyle/>
          <a:p>
            <a:r>
              <a:rPr lang="en-US" dirty="0"/>
              <a:t>August 2014</a:t>
            </a:r>
          </a:p>
        </p:txBody>
      </p:sp>
    </p:spTree>
    <p:extLst>
      <p:ext uri="{BB962C8B-B14F-4D97-AF65-F5344CB8AC3E}">
        <p14:creationId xmlns:p14="http://schemas.microsoft.com/office/powerpoint/2010/main" val="4221802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Zen of SCM</a:t>
            </a:r>
          </a:p>
        </p:txBody>
      </p:sp>
      <p:sp>
        <p:nvSpPr>
          <p:cNvPr id="2" name="Text Placeholder 1"/>
          <p:cNvSpPr>
            <a:spLocks noGrp="1"/>
          </p:cNvSpPr>
          <p:nvPr>
            <p:ph type="body" sz="quarter" idx="10"/>
          </p:nvPr>
        </p:nvSpPr>
        <p:spPr>
          <a:xfrm>
            <a:off x="279108" y="1342557"/>
            <a:ext cx="9638148" cy="3130873"/>
          </a:xfrm>
        </p:spPr>
        <p:txBody>
          <a:bodyPr>
            <a:normAutofit/>
          </a:bodyPr>
          <a:lstStyle/>
          <a:p>
            <a:pPr>
              <a:buFont typeface="Wingdings" charset="2"/>
              <a:buChar char="§"/>
            </a:pPr>
            <a:r>
              <a:rPr lang="en-US" dirty="0"/>
              <a:t>Define your branching and merging strategy from the get go</a:t>
            </a:r>
          </a:p>
          <a:p>
            <a:pPr>
              <a:buFont typeface="Wingdings" charset="2"/>
              <a:buChar char="§"/>
            </a:pPr>
            <a:r>
              <a:rPr lang="en-US" sz="2000" dirty="0"/>
              <a:t>Opt for a scalable model</a:t>
            </a:r>
          </a:p>
          <a:p>
            <a:pPr lvl="1">
              <a:buFont typeface="Wingdings" charset="2"/>
              <a:buChar char="§"/>
            </a:pPr>
            <a:r>
              <a:rPr lang="en-US" sz="1800" dirty="0"/>
              <a:t>Single Repo vs. Multiple Repos</a:t>
            </a:r>
            <a:endParaRPr lang="en-US" dirty="0"/>
          </a:p>
          <a:p>
            <a:pPr>
              <a:buFont typeface="Wingdings" charset="2"/>
              <a:buChar char="§"/>
            </a:pPr>
            <a:r>
              <a:rPr lang="en-US" dirty="0"/>
              <a:t>Communicate and provide feedback through pull requests (aka. social coding)</a:t>
            </a:r>
          </a:p>
          <a:p>
            <a:pPr>
              <a:buFont typeface="Wingdings" charset="2"/>
              <a:buChar char="§"/>
            </a:pPr>
            <a:r>
              <a:rPr lang="en-US" sz="2000" dirty="0"/>
              <a:t>Apply CI and avoid big bang merges</a:t>
            </a:r>
          </a:p>
          <a:p>
            <a:pPr>
              <a:buFont typeface="Wingdings" charset="2"/>
              <a:buChar char="§"/>
            </a:pPr>
            <a:r>
              <a:rPr lang="en-US" dirty="0"/>
              <a:t>Practice, practice, practice</a:t>
            </a:r>
          </a:p>
        </p:txBody>
      </p:sp>
    </p:spTree>
    <p:extLst>
      <p:ext uri="{BB962C8B-B14F-4D97-AF65-F5344CB8AC3E}">
        <p14:creationId xmlns:p14="http://schemas.microsoft.com/office/powerpoint/2010/main" val="3509985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0600" y="2016467"/>
            <a:ext cx="9638148" cy="4883910"/>
          </a:xfrm>
        </p:spPr>
        <p:txBody>
          <a:bodyPr>
            <a:normAutofit/>
          </a:bodyPr>
          <a:lstStyle/>
          <a:p>
            <a:pPr>
              <a:buFont typeface="Wingdings" charset="2"/>
              <a:buChar char="§"/>
            </a:pPr>
            <a:r>
              <a:rPr lang="en-US" sz="2400" dirty="0"/>
              <a:t>API Artifacts</a:t>
            </a:r>
          </a:p>
          <a:p>
            <a:pPr lvl="1"/>
            <a:r>
              <a:rPr lang="en-US" sz="2400" dirty="0"/>
              <a:t>API proxy source code (XML, JS, Java, Python, binaries, etc.)</a:t>
            </a:r>
          </a:p>
          <a:p>
            <a:pPr lvl="1"/>
            <a:r>
              <a:rPr lang="en-US" sz="2400" dirty="0"/>
              <a:t>API Documentation (Markdown, HTML, </a:t>
            </a:r>
          </a:p>
          <a:p>
            <a:pPr>
              <a:buFont typeface="Wingdings" charset="2"/>
              <a:buChar char="§"/>
            </a:pPr>
            <a:r>
              <a:rPr lang="en-US" sz="2400" dirty="0"/>
              <a:t>Testing Artifacts</a:t>
            </a:r>
          </a:p>
          <a:p>
            <a:pPr lvl="1"/>
            <a:r>
              <a:rPr lang="en-US" sz="2400" dirty="0"/>
              <a:t>Scripts</a:t>
            </a:r>
          </a:p>
          <a:p>
            <a:pPr lvl="1"/>
            <a:r>
              <a:rPr lang="en-US" sz="2400" dirty="0"/>
              <a:t>Data</a:t>
            </a:r>
          </a:p>
          <a:p>
            <a:pPr>
              <a:buFont typeface="Wingdings" charset="2"/>
              <a:buChar char="§"/>
            </a:pPr>
            <a:r>
              <a:rPr lang="en-US" sz="2400" dirty="0"/>
              <a:t>Configuration, Deployment and management scripts</a:t>
            </a:r>
          </a:p>
          <a:p>
            <a:pPr lvl="1"/>
            <a:r>
              <a:rPr lang="en-US" sz="2400" dirty="0"/>
              <a:t>Management API requests to create entities like target servers and data stores</a:t>
            </a:r>
          </a:p>
          <a:p>
            <a:pPr lvl="1"/>
            <a:r>
              <a:rPr lang="en-US" sz="2400" dirty="0"/>
              <a:t>Configuration Data</a:t>
            </a:r>
          </a:p>
          <a:p>
            <a:pPr>
              <a:buFont typeface="Wingdings" charset="2"/>
              <a:buChar char="§"/>
            </a:pPr>
            <a:r>
              <a:rPr lang="en-US" sz="2600" dirty="0">
                <a:solidFill>
                  <a:srgbClr val="FF0000"/>
                </a:solidFill>
              </a:rPr>
              <a:t>Keep sensitive data out of SCM</a:t>
            </a:r>
          </a:p>
          <a:p>
            <a:endParaRPr lang="en-US" sz="2600" dirty="0"/>
          </a:p>
        </p:txBody>
      </p:sp>
      <p:sp>
        <p:nvSpPr>
          <p:cNvPr id="3" name="Title 2"/>
          <p:cNvSpPr>
            <a:spLocks noGrp="1"/>
          </p:cNvSpPr>
          <p:nvPr>
            <p:ph type="title"/>
          </p:nvPr>
        </p:nvSpPr>
        <p:spPr/>
        <p:txBody>
          <a:bodyPr/>
          <a:lstStyle/>
          <a:p>
            <a:r>
              <a:rPr lang="en-US" dirty="0"/>
              <a:t>The Zen of SCM</a:t>
            </a:r>
          </a:p>
        </p:txBody>
      </p:sp>
      <p:sp>
        <p:nvSpPr>
          <p:cNvPr id="5" name="Title 2"/>
          <p:cNvSpPr txBox="1">
            <a:spLocks/>
          </p:cNvSpPr>
          <p:nvPr/>
        </p:nvSpPr>
        <p:spPr>
          <a:xfrm>
            <a:off x="256953" y="126532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b="0" dirty="0"/>
              <a:t>What can be managed in SCM?</a:t>
            </a:r>
          </a:p>
        </p:txBody>
      </p:sp>
    </p:spTree>
    <p:extLst>
      <p:ext uri="{BB962C8B-B14F-4D97-AF65-F5344CB8AC3E}">
        <p14:creationId xmlns:p14="http://schemas.microsoft.com/office/powerpoint/2010/main" val="390158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 calcmode="lin" valueType="num">
                                      <p:cBhvr additive="base">
                                        <p:cTn id="3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 calcmode="lin" valueType="num">
                                      <p:cBhvr additive="base">
                                        <p:cTn id="4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 calcmode="lin" valueType="num">
                                      <p:cBhvr additive="base">
                                        <p:cTn id="4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191273" y="1739033"/>
            <a:ext cx="3095636" cy="0"/>
          </a:xfrm>
          <a:prstGeom prst="line">
            <a:avLst/>
          </a:prstGeom>
          <a:ln w="254000">
            <a:solidFill>
              <a:srgbClr val="105F84"/>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253960" y="493973"/>
            <a:ext cx="8471351" cy="406318"/>
          </a:xfrm>
        </p:spPr>
        <p:txBody>
          <a:bodyPr/>
          <a:lstStyle/>
          <a:p>
            <a:r>
              <a:rPr lang="en-US" dirty="0"/>
              <a:t>Source code management: “Fork-and-pull” model</a:t>
            </a:r>
          </a:p>
        </p:txBody>
      </p:sp>
      <p:sp>
        <p:nvSpPr>
          <p:cNvPr id="52" name="Rounded Rectangle 51"/>
          <p:cNvSpPr/>
          <p:nvPr/>
        </p:nvSpPr>
        <p:spPr>
          <a:xfrm>
            <a:off x="8460259" y="5002242"/>
            <a:ext cx="1577653" cy="2108914"/>
          </a:xfrm>
          <a:prstGeom prst="roundRect">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lIns="101572" tIns="50786" rIns="101572" bIns="50786" rtlCol="0" anchor="t" anchorCtr="0"/>
          <a:lstStyle/>
          <a:p>
            <a:pPr algn="ctr"/>
            <a:r>
              <a:rPr lang="en-US" sz="1600" dirty="0">
                <a:solidFill>
                  <a:srgbClr val="141516"/>
                </a:solidFill>
              </a:rPr>
              <a:t>Production Environment</a:t>
            </a:r>
          </a:p>
        </p:txBody>
      </p:sp>
      <p:sp>
        <p:nvSpPr>
          <p:cNvPr id="55" name="Rectangle 9"/>
          <p:cNvSpPr>
            <a:spLocks/>
          </p:cNvSpPr>
          <p:nvPr/>
        </p:nvSpPr>
        <p:spPr bwMode="auto">
          <a:xfrm>
            <a:off x="518060" y="6460813"/>
            <a:ext cx="1405600" cy="595006"/>
          </a:xfrm>
          <a:prstGeom prst="rect">
            <a:avLst/>
          </a:prstGeom>
          <a:noFill/>
          <a:ln w="12700">
            <a:noFill/>
            <a:miter lim="800000"/>
            <a:headEnd/>
            <a:tailEnd/>
          </a:ln>
        </p:spPr>
        <p:txBody>
          <a:bodyPr wrap="square" lIns="101572" tIns="50786" rIns="101572" bIns="50786" anchor="t" anchorCtr="1">
            <a:spAutoFit/>
          </a:bodyPr>
          <a:lstStyle/>
          <a:p>
            <a:pPr marL="31741"/>
            <a:r>
              <a:rPr lang="en-US" sz="1600" dirty="0">
                <a:latin typeface="Arial" charset="0"/>
                <a:cs typeface="Arial" charset="0"/>
                <a:sym typeface="Arial" charset="0"/>
              </a:rPr>
              <a:t>Developer</a:t>
            </a:r>
            <a:br>
              <a:rPr lang="en-US" sz="1600" dirty="0">
                <a:latin typeface="Arial" charset="0"/>
                <a:cs typeface="Arial" charset="0"/>
                <a:sym typeface="Arial" charset="0"/>
              </a:rPr>
            </a:br>
            <a:r>
              <a:rPr lang="en-US" sz="1600" dirty="0">
                <a:latin typeface="Arial" charset="0"/>
                <a:cs typeface="Arial" charset="0"/>
                <a:sym typeface="Arial" charset="0"/>
              </a:rPr>
              <a:t>Workstation</a:t>
            </a:r>
          </a:p>
        </p:txBody>
      </p:sp>
      <p:sp>
        <p:nvSpPr>
          <p:cNvPr id="56" name="Down Arrow 55"/>
          <p:cNvSpPr/>
          <p:nvPr/>
        </p:nvSpPr>
        <p:spPr>
          <a:xfrm rot="5400000">
            <a:off x="2794459" y="472889"/>
            <a:ext cx="522399" cy="2455764"/>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270" lIns="101572" tIns="50786" rIns="101572" bIns="50786" rtlCol="0" anchor="ctr"/>
          <a:lstStyle/>
          <a:p>
            <a:pPr algn="ctr"/>
            <a:r>
              <a:rPr lang="en-US" sz="1600" dirty="0"/>
              <a:t>Fork repository</a:t>
            </a:r>
          </a:p>
        </p:txBody>
      </p:sp>
      <p:sp>
        <p:nvSpPr>
          <p:cNvPr id="60" name="Down Arrow 59"/>
          <p:cNvSpPr/>
          <p:nvPr/>
        </p:nvSpPr>
        <p:spPr>
          <a:xfrm rot="10800000" flipV="1">
            <a:off x="549386" y="2469717"/>
            <a:ext cx="522535" cy="2925392"/>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 lIns="101572" tIns="50786" rIns="101572" bIns="50786" rtlCol="0" anchor="ctr"/>
          <a:lstStyle/>
          <a:p>
            <a:pPr algn="ctr"/>
            <a:r>
              <a:rPr lang="en-US" sz="1600" dirty="0"/>
              <a:t>Clone to workstation</a:t>
            </a:r>
          </a:p>
        </p:txBody>
      </p:sp>
      <p:sp>
        <p:nvSpPr>
          <p:cNvPr id="62" name="Down Arrow 61"/>
          <p:cNvSpPr/>
          <p:nvPr/>
        </p:nvSpPr>
        <p:spPr>
          <a:xfrm rot="5400000" flipH="1" flipV="1">
            <a:off x="3788645" y="5150345"/>
            <a:ext cx="522399" cy="1917648"/>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 lIns="101572" tIns="50786" rIns="101572" bIns="50786" rtlCol="0" anchor="ctr"/>
          <a:lstStyle/>
          <a:p>
            <a:pPr algn="ctr"/>
            <a:r>
              <a:rPr lang="en-US" sz="1600" dirty="0"/>
              <a:t>Deploy and test</a:t>
            </a:r>
          </a:p>
        </p:txBody>
      </p:sp>
      <p:sp>
        <p:nvSpPr>
          <p:cNvPr id="67" name="Oval 66"/>
          <p:cNvSpPr/>
          <p:nvPr/>
        </p:nvSpPr>
        <p:spPr>
          <a:xfrm>
            <a:off x="2965290" y="1105824"/>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1</a:t>
            </a:r>
          </a:p>
        </p:txBody>
      </p:sp>
      <p:sp>
        <p:nvSpPr>
          <p:cNvPr id="68" name="Oval 67"/>
          <p:cNvSpPr/>
          <p:nvPr/>
        </p:nvSpPr>
        <p:spPr>
          <a:xfrm>
            <a:off x="237866" y="3470584"/>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2</a:t>
            </a:r>
          </a:p>
        </p:txBody>
      </p:sp>
      <p:sp>
        <p:nvSpPr>
          <p:cNvPr id="69" name="Oval 68"/>
          <p:cNvSpPr/>
          <p:nvPr/>
        </p:nvSpPr>
        <p:spPr>
          <a:xfrm>
            <a:off x="3658863" y="6284593"/>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3</a:t>
            </a:r>
          </a:p>
        </p:txBody>
      </p:sp>
      <p:sp>
        <p:nvSpPr>
          <p:cNvPr id="70" name="Oval 69"/>
          <p:cNvSpPr/>
          <p:nvPr/>
        </p:nvSpPr>
        <p:spPr>
          <a:xfrm>
            <a:off x="1862027" y="3470584"/>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4</a:t>
            </a:r>
          </a:p>
        </p:txBody>
      </p:sp>
      <p:sp>
        <p:nvSpPr>
          <p:cNvPr id="21" name="Rounded Rectangle 20"/>
          <p:cNvSpPr/>
          <p:nvPr/>
        </p:nvSpPr>
        <p:spPr>
          <a:xfrm>
            <a:off x="5037185" y="5002242"/>
            <a:ext cx="1596419" cy="2108914"/>
          </a:xfrm>
          <a:prstGeom prst="roundRect">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lIns="101572" tIns="50786" rIns="101572" bIns="50786" rtlCol="0" anchor="t" anchorCtr="0"/>
          <a:lstStyle/>
          <a:p>
            <a:pPr algn="ctr"/>
            <a:r>
              <a:rPr lang="en-US" sz="1600" dirty="0">
                <a:solidFill>
                  <a:srgbClr val="141516"/>
                </a:solidFill>
              </a:rPr>
              <a:t>Development Environment</a:t>
            </a:r>
          </a:p>
        </p:txBody>
      </p:sp>
      <p:sp>
        <p:nvSpPr>
          <p:cNvPr id="22" name="Rounded Rectangle 21"/>
          <p:cNvSpPr/>
          <p:nvPr/>
        </p:nvSpPr>
        <p:spPr>
          <a:xfrm>
            <a:off x="6778651" y="5002242"/>
            <a:ext cx="1517234" cy="2108914"/>
          </a:xfrm>
          <a:prstGeom prst="roundRect">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lIns="101572" tIns="50786" rIns="101572" bIns="50786" rtlCol="0" anchor="t" anchorCtr="0"/>
          <a:lstStyle/>
          <a:p>
            <a:pPr algn="ctr"/>
            <a:r>
              <a:rPr lang="en-US" sz="1600" dirty="0">
                <a:solidFill>
                  <a:srgbClr val="141516"/>
                </a:solidFill>
              </a:rPr>
              <a:t>Testing Environment</a:t>
            </a:r>
          </a:p>
        </p:txBody>
      </p:sp>
      <p:pic>
        <p:nvPicPr>
          <p:cNvPr id="2" name="Picture 1"/>
          <p:cNvPicPr>
            <a:picLocks noChangeAspect="1"/>
          </p:cNvPicPr>
          <p:nvPr/>
        </p:nvPicPr>
        <p:blipFill>
          <a:blip r:embed="rId3"/>
          <a:stretch>
            <a:fillRect/>
          </a:stretch>
        </p:blipFill>
        <p:spPr>
          <a:xfrm>
            <a:off x="4283540" y="1037223"/>
            <a:ext cx="1714744" cy="1425009"/>
          </a:xfrm>
          <a:prstGeom prst="rect">
            <a:avLst/>
          </a:prstGeom>
        </p:spPr>
      </p:pic>
      <p:pic>
        <p:nvPicPr>
          <p:cNvPr id="18" name="Picture 17"/>
          <p:cNvPicPr>
            <a:picLocks noChangeAspect="1"/>
          </p:cNvPicPr>
          <p:nvPr/>
        </p:nvPicPr>
        <p:blipFill>
          <a:blip r:embed="rId3"/>
          <a:stretch>
            <a:fillRect/>
          </a:stretch>
        </p:blipFill>
        <p:spPr>
          <a:xfrm>
            <a:off x="349845" y="1037223"/>
            <a:ext cx="1714744" cy="1425009"/>
          </a:xfrm>
          <a:prstGeom prst="rect">
            <a:avLst/>
          </a:prstGeom>
        </p:spPr>
      </p:pic>
      <p:pic>
        <p:nvPicPr>
          <p:cNvPr id="4" name="Picture 3"/>
          <p:cNvPicPr>
            <a:picLocks noChangeAspect="1"/>
          </p:cNvPicPr>
          <p:nvPr/>
        </p:nvPicPr>
        <p:blipFill>
          <a:blip r:embed="rId4"/>
          <a:stretch>
            <a:fillRect/>
          </a:stretch>
        </p:blipFill>
        <p:spPr>
          <a:xfrm>
            <a:off x="417133" y="5135327"/>
            <a:ext cx="1647456" cy="1647027"/>
          </a:xfrm>
          <a:prstGeom prst="rect">
            <a:avLst/>
          </a:prstGeom>
        </p:spPr>
      </p:pic>
      <p:pic>
        <p:nvPicPr>
          <p:cNvPr id="5" name="Picture 4"/>
          <p:cNvPicPr>
            <a:picLocks noChangeAspect="1"/>
          </p:cNvPicPr>
          <p:nvPr/>
        </p:nvPicPr>
        <p:blipFill>
          <a:blip r:embed="rId5"/>
          <a:stretch>
            <a:fillRect/>
          </a:stretch>
        </p:blipFill>
        <p:spPr>
          <a:xfrm>
            <a:off x="2064588" y="5395109"/>
            <a:ext cx="999473" cy="999212"/>
          </a:xfrm>
          <a:prstGeom prst="rect">
            <a:avLst/>
          </a:prstGeom>
        </p:spPr>
      </p:pic>
      <p:sp>
        <p:nvSpPr>
          <p:cNvPr id="23" name="Down Arrow 22"/>
          <p:cNvSpPr/>
          <p:nvPr/>
        </p:nvSpPr>
        <p:spPr>
          <a:xfrm flipV="1">
            <a:off x="1398404" y="2462231"/>
            <a:ext cx="522535" cy="2932877"/>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 lIns="101572" tIns="50786" rIns="101572" bIns="50786" rtlCol="0" anchor="ctr"/>
          <a:lstStyle/>
          <a:p>
            <a:pPr algn="ctr"/>
            <a:r>
              <a:rPr lang="en-US" sz="1600" dirty="0"/>
              <a:t>Commit to clone repository</a:t>
            </a:r>
          </a:p>
        </p:txBody>
      </p:sp>
      <p:sp>
        <p:nvSpPr>
          <p:cNvPr id="24" name="Down Arrow 23"/>
          <p:cNvSpPr/>
          <p:nvPr/>
        </p:nvSpPr>
        <p:spPr>
          <a:xfrm rot="5400000" flipV="1">
            <a:off x="2933098" y="871746"/>
            <a:ext cx="522399" cy="2683714"/>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 lIns="101572" tIns="50786" rIns="101572" bIns="50786" rtlCol="0" anchor="ctr"/>
          <a:lstStyle/>
          <a:p>
            <a:pPr algn="ctr"/>
            <a:r>
              <a:rPr lang="en-US" sz="1600" dirty="0"/>
              <a:t>Issue pull request</a:t>
            </a:r>
          </a:p>
        </p:txBody>
      </p:sp>
      <p:sp>
        <p:nvSpPr>
          <p:cNvPr id="25" name="Oval 24"/>
          <p:cNvSpPr/>
          <p:nvPr/>
        </p:nvSpPr>
        <p:spPr>
          <a:xfrm>
            <a:off x="2965290" y="2445485"/>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5</a:t>
            </a:r>
          </a:p>
        </p:txBody>
      </p:sp>
      <p:sp>
        <p:nvSpPr>
          <p:cNvPr id="26" name="Down Arrow 25"/>
          <p:cNvSpPr/>
          <p:nvPr/>
        </p:nvSpPr>
        <p:spPr>
          <a:xfrm rot="10800000" flipV="1">
            <a:off x="7222399" y="1863881"/>
            <a:ext cx="689651" cy="3056182"/>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 lIns="101572" tIns="50786" rIns="101572" bIns="50786" rtlCol="0" anchor="ctr"/>
          <a:lstStyle/>
          <a:p>
            <a:pPr algn="ctr"/>
            <a:r>
              <a:rPr lang="en-US" sz="1600" dirty="0"/>
              <a:t>Deploy to test</a:t>
            </a:r>
          </a:p>
        </p:txBody>
      </p:sp>
      <p:sp>
        <p:nvSpPr>
          <p:cNvPr id="27" name="Down Arrow 26"/>
          <p:cNvSpPr/>
          <p:nvPr/>
        </p:nvSpPr>
        <p:spPr>
          <a:xfrm rot="10800000" flipV="1">
            <a:off x="8897968" y="1848579"/>
            <a:ext cx="522535" cy="3056317"/>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 lIns="101572" tIns="50786" rIns="101572" bIns="50786" rtlCol="0" anchor="ctr"/>
          <a:lstStyle/>
          <a:p>
            <a:pPr algn="ctr"/>
            <a:r>
              <a:rPr lang="en-US" sz="1600" dirty="0"/>
              <a:t>Deploy to production</a:t>
            </a:r>
          </a:p>
        </p:txBody>
      </p:sp>
      <p:pic>
        <p:nvPicPr>
          <p:cNvPr id="30" name="Picture 29"/>
          <p:cNvPicPr>
            <a:picLocks noChangeAspect="1"/>
          </p:cNvPicPr>
          <p:nvPr/>
        </p:nvPicPr>
        <p:blipFill>
          <a:blip r:embed="rId5"/>
          <a:stretch>
            <a:fillRect/>
          </a:stretch>
        </p:blipFill>
        <p:spPr>
          <a:xfrm>
            <a:off x="4622605" y="2559052"/>
            <a:ext cx="999473" cy="999212"/>
          </a:xfrm>
          <a:prstGeom prst="rect">
            <a:avLst/>
          </a:prstGeom>
        </p:spPr>
      </p:pic>
      <p:sp>
        <p:nvSpPr>
          <p:cNvPr id="31" name="Oval 30"/>
          <p:cNvSpPr/>
          <p:nvPr/>
        </p:nvSpPr>
        <p:spPr>
          <a:xfrm>
            <a:off x="4967902" y="3954790"/>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6</a:t>
            </a:r>
          </a:p>
        </p:txBody>
      </p:sp>
      <p:sp>
        <p:nvSpPr>
          <p:cNvPr id="32" name="Oval 31"/>
          <p:cNvSpPr/>
          <p:nvPr/>
        </p:nvSpPr>
        <p:spPr>
          <a:xfrm>
            <a:off x="7825384" y="3470584"/>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7</a:t>
            </a:r>
          </a:p>
        </p:txBody>
      </p:sp>
      <p:sp>
        <p:nvSpPr>
          <p:cNvPr id="33" name="Oval 32"/>
          <p:cNvSpPr/>
          <p:nvPr/>
        </p:nvSpPr>
        <p:spPr>
          <a:xfrm>
            <a:off x="9350742" y="3470584"/>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8</a:t>
            </a:r>
          </a:p>
        </p:txBody>
      </p:sp>
      <p:sp>
        <p:nvSpPr>
          <p:cNvPr id="34" name="Rectangle 9"/>
          <p:cNvSpPr>
            <a:spLocks/>
          </p:cNvSpPr>
          <p:nvPr/>
        </p:nvSpPr>
        <p:spPr bwMode="auto">
          <a:xfrm>
            <a:off x="4443569" y="3605479"/>
            <a:ext cx="1405600" cy="348785"/>
          </a:xfrm>
          <a:prstGeom prst="rect">
            <a:avLst/>
          </a:prstGeom>
          <a:noFill/>
          <a:ln w="12700">
            <a:noFill/>
            <a:miter lim="800000"/>
            <a:headEnd/>
            <a:tailEnd/>
          </a:ln>
        </p:spPr>
        <p:txBody>
          <a:bodyPr wrap="square" lIns="101572" tIns="50786" rIns="101572" bIns="50786" anchor="t" anchorCtr="1">
            <a:spAutoFit/>
          </a:bodyPr>
          <a:lstStyle/>
          <a:p>
            <a:pPr marL="31741"/>
            <a:r>
              <a:rPr lang="en-US" sz="1600" dirty="0">
                <a:latin typeface="Arial" charset="0"/>
                <a:cs typeface="Arial" charset="0"/>
                <a:sym typeface="Arial" charset="0"/>
              </a:rPr>
              <a:t>Committers</a:t>
            </a:r>
          </a:p>
        </p:txBody>
      </p:sp>
    </p:spTree>
    <p:extLst>
      <p:ext uri="{BB962C8B-B14F-4D97-AF65-F5344CB8AC3E}">
        <p14:creationId xmlns:p14="http://schemas.microsoft.com/office/powerpoint/2010/main" val="1543709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“Fork and clone”</a:t>
            </a:r>
          </a:p>
        </p:txBody>
      </p:sp>
      <p:pic>
        <p:nvPicPr>
          <p:cNvPr id="2" name="Picture 1"/>
          <p:cNvPicPr>
            <a:picLocks noChangeAspect="1"/>
          </p:cNvPicPr>
          <p:nvPr/>
        </p:nvPicPr>
        <p:blipFill>
          <a:blip r:embed="rId2"/>
          <a:stretch>
            <a:fillRect/>
          </a:stretch>
        </p:blipFill>
        <p:spPr>
          <a:xfrm>
            <a:off x="2740537" y="3566760"/>
            <a:ext cx="4947062" cy="3683462"/>
          </a:xfrm>
          <a:prstGeom prst="rect">
            <a:avLst/>
          </a:prstGeom>
        </p:spPr>
      </p:pic>
      <p:sp>
        <p:nvSpPr>
          <p:cNvPr id="5" name="TextBox 4"/>
          <p:cNvSpPr txBox="1"/>
          <p:nvPr/>
        </p:nvSpPr>
        <p:spPr>
          <a:xfrm>
            <a:off x="5612401" y="7155769"/>
            <a:ext cx="4279706" cy="273465"/>
          </a:xfrm>
          <a:prstGeom prst="rect">
            <a:avLst/>
          </a:prstGeom>
          <a:noFill/>
        </p:spPr>
        <p:txBody>
          <a:bodyPr wrap="none" lIns="101572" tIns="50786" rIns="101572" bIns="50786" rtlCol="0">
            <a:spAutoFit/>
          </a:bodyPr>
          <a:lstStyle/>
          <a:p>
            <a:pPr>
              <a:buClr>
                <a:schemeClr val="tx2"/>
              </a:buClr>
            </a:pPr>
            <a:r>
              <a:rPr lang="en-US" sz="1100" dirty="0"/>
              <a:t>Source: </a:t>
            </a:r>
            <a:r>
              <a:rPr lang="en-US" sz="1100" dirty="0">
                <a:hlinkClick r:id="rId3"/>
              </a:rPr>
              <a:t>http://</a:t>
            </a:r>
            <a:r>
              <a:rPr lang="en-US" sz="1100" dirty="0" err="1">
                <a:hlinkClick r:id="rId3"/>
              </a:rPr>
              <a:t>nvie.com</a:t>
            </a:r>
            <a:r>
              <a:rPr lang="en-US" sz="1100" dirty="0">
                <a:hlinkClick r:id="rId3"/>
              </a:rPr>
              <a:t>/posts/a-successful-</a:t>
            </a:r>
            <a:r>
              <a:rPr lang="en-US" sz="1100" dirty="0" err="1">
                <a:hlinkClick r:id="rId3"/>
              </a:rPr>
              <a:t>git</a:t>
            </a:r>
            <a:r>
              <a:rPr lang="en-US" sz="1100" dirty="0">
                <a:hlinkClick r:id="rId3"/>
              </a:rPr>
              <a:t>-branching-model/</a:t>
            </a:r>
            <a:endParaRPr lang="en-US" sz="1100" dirty="0"/>
          </a:p>
        </p:txBody>
      </p:sp>
      <p:sp>
        <p:nvSpPr>
          <p:cNvPr id="6" name="Text Placeholder 1"/>
          <p:cNvSpPr txBox="1">
            <a:spLocks/>
          </p:cNvSpPr>
          <p:nvPr/>
        </p:nvSpPr>
        <p:spPr>
          <a:xfrm>
            <a:off x="253960" y="1162751"/>
            <a:ext cx="9638148" cy="2732096"/>
          </a:xfrm>
          <a:prstGeom prst="rect">
            <a:avLst/>
          </a:prstGeom>
        </p:spPr>
        <p:txBody>
          <a:bodyPr vert="horz" lIns="0" tIns="50786" rIns="101572" bIns="50786" rtlCol="0">
            <a:normAutofit/>
          </a:bodyPr>
          <a:lstStyle>
            <a:lvl1pPr marL="609429" indent="-304715" algn="l" defTabSz="507858" rtl="0" eaLnBrk="1" latinLnBrk="0" hangingPunct="1">
              <a:lnSpc>
                <a:spcPts val="2444"/>
              </a:lnSpc>
              <a:spcBef>
                <a:spcPts val="889"/>
              </a:spcBef>
              <a:spcAft>
                <a:spcPts val="0"/>
              </a:spcAft>
              <a:buClr>
                <a:schemeClr val="tx2"/>
              </a:buClr>
              <a:buFont typeface="Arial"/>
              <a:buChar char="•"/>
              <a:defRPr sz="2200" b="0" i="0" kern="1200" baseline="0">
                <a:solidFill>
                  <a:schemeClr val="accent3"/>
                </a:solidFill>
                <a:latin typeface="+mn-lt"/>
                <a:ea typeface="+mn-ea"/>
                <a:cs typeface="Arial"/>
              </a:defRPr>
            </a:lvl1pPr>
            <a:lvl2pPr marL="914144" indent="-304715" algn="l" defTabSz="507858" rtl="0" eaLnBrk="1" latinLnBrk="0" hangingPunct="1">
              <a:lnSpc>
                <a:spcPts val="2444"/>
              </a:lnSpc>
              <a:spcBef>
                <a:spcPts val="889"/>
              </a:spcBef>
              <a:spcAft>
                <a:spcPts val="0"/>
              </a:spcAft>
              <a:buClr>
                <a:schemeClr val="tx2"/>
              </a:buClr>
              <a:buFont typeface="Arial"/>
              <a:buChar char="–"/>
              <a:defRPr sz="2000" b="0" i="0" kern="1200">
                <a:solidFill>
                  <a:schemeClr val="accent3"/>
                </a:solidFill>
                <a:latin typeface="+mn-lt"/>
                <a:ea typeface="+mn-ea"/>
                <a:cs typeface="Arial"/>
              </a:defRPr>
            </a:lvl2pPr>
            <a:lvl3pPr marL="1218859"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Arial"/>
              </a:defRPr>
            </a:lvl3pPr>
            <a:lvl4pPr marL="1523573"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4pPr>
            <a:lvl5pPr marL="1828288"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pPr marL="647615" indent="-342900"/>
            <a:r>
              <a:rPr lang="en-US" dirty="0"/>
              <a:t>Decentralized but centralized</a:t>
            </a:r>
          </a:p>
          <a:p>
            <a:pPr marL="647615" indent="-342900"/>
            <a:r>
              <a:rPr lang="en-US" dirty="0"/>
              <a:t>Centralized repository is “forked” by all developers, enabling them to perform completely independent development</a:t>
            </a:r>
          </a:p>
          <a:p>
            <a:pPr marL="647615" indent="-342900"/>
            <a:r>
              <a:rPr lang="en-US" dirty="0"/>
              <a:t>Not always required</a:t>
            </a:r>
          </a:p>
          <a:p>
            <a:pPr marL="952330" lvl="1" indent="-342900"/>
            <a:r>
              <a:rPr lang="en-US" dirty="0"/>
              <a:t>Ideal for open source projects</a:t>
            </a:r>
          </a:p>
          <a:p>
            <a:pPr marL="952330" lvl="1" indent="-342900"/>
            <a:r>
              <a:rPr lang="en-US" dirty="0"/>
              <a:t>API Teams can clone repo only</a:t>
            </a:r>
          </a:p>
        </p:txBody>
      </p:sp>
    </p:spTree>
    <p:extLst>
      <p:ext uri="{BB962C8B-B14F-4D97-AF65-F5344CB8AC3E}">
        <p14:creationId xmlns:p14="http://schemas.microsoft.com/office/powerpoint/2010/main" val="79961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3960" y="493973"/>
            <a:ext cx="8471351" cy="406318"/>
          </a:xfrm>
        </p:spPr>
        <p:txBody>
          <a:bodyPr/>
          <a:lstStyle/>
          <a:p>
            <a:r>
              <a:rPr lang="en-US" dirty="0"/>
              <a:t>Source code management: Shared repository model</a:t>
            </a:r>
          </a:p>
        </p:txBody>
      </p:sp>
      <p:sp>
        <p:nvSpPr>
          <p:cNvPr id="52" name="Rounded Rectangle 51"/>
          <p:cNvSpPr/>
          <p:nvPr/>
        </p:nvSpPr>
        <p:spPr>
          <a:xfrm>
            <a:off x="8007084" y="4685766"/>
            <a:ext cx="1688891" cy="2108914"/>
          </a:xfrm>
          <a:prstGeom prst="roundRect">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lIns="101572" tIns="50786" rIns="101572" bIns="50786" rtlCol="0" anchor="t" anchorCtr="0"/>
          <a:lstStyle/>
          <a:p>
            <a:pPr algn="ctr"/>
            <a:r>
              <a:rPr lang="en-US" sz="1600" dirty="0">
                <a:solidFill>
                  <a:srgbClr val="141516"/>
                </a:solidFill>
              </a:rPr>
              <a:t>Production Environment</a:t>
            </a:r>
          </a:p>
        </p:txBody>
      </p:sp>
      <p:pic>
        <p:nvPicPr>
          <p:cNvPr id="53" name="Picture 52"/>
          <p:cNvPicPr>
            <a:picLocks noChangeAspect="1"/>
          </p:cNvPicPr>
          <p:nvPr/>
        </p:nvPicPr>
        <p:blipFill>
          <a:blip r:embed="rId3"/>
          <a:stretch>
            <a:fillRect/>
          </a:stretch>
        </p:blipFill>
        <p:spPr>
          <a:xfrm>
            <a:off x="488757" y="1031351"/>
            <a:ext cx="1342899" cy="927562"/>
          </a:xfrm>
          <a:prstGeom prst="rect">
            <a:avLst/>
          </a:prstGeom>
        </p:spPr>
      </p:pic>
      <p:pic>
        <p:nvPicPr>
          <p:cNvPr id="54" name="Picture 8"/>
          <p:cNvPicPr>
            <a:picLocks noChangeAspect="1" noChangeArrowheads="1"/>
          </p:cNvPicPr>
          <p:nvPr/>
        </p:nvPicPr>
        <p:blipFill>
          <a:blip r:embed="rId4"/>
          <a:srcRect l="9644" t="9741" r="23921" b="20657"/>
          <a:stretch>
            <a:fillRect/>
          </a:stretch>
        </p:blipFill>
        <p:spPr bwMode="auto">
          <a:xfrm>
            <a:off x="1957331" y="1148909"/>
            <a:ext cx="846534" cy="846314"/>
          </a:xfrm>
          <a:prstGeom prst="rect">
            <a:avLst/>
          </a:prstGeom>
          <a:noFill/>
          <a:ln w="12700">
            <a:noFill/>
            <a:round/>
            <a:headEnd/>
            <a:tailEnd/>
          </a:ln>
        </p:spPr>
      </p:pic>
      <p:sp>
        <p:nvSpPr>
          <p:cNvPr id="55" name="Rectangle 9"/>
          <p:cNvSpPr>
            <a:spLocks/>
          </p:cNvSpPr>
          <p:nvPr/>
        </p:nvSpPr>
        <p:spPr bwMode="auto">
          <a:xfrm>
            <a:off x="1666367" y="1961834"/>
            <a:ext cx="1405600" cy="348785"/>
          </a:xfrm>
          <a:prstGeom prst="rect">
            <a:avLst/>
          </a:prstGeom>
          <a:noFill/>
          <a:ln w="12700">
            <a:noFill/>
            <a:miter lim="800000"/>
            <a:headEnd/>
            <a:tailEnd/>
          </a:ln>
        </p:spPr>
        <p:txBody>
          <a:bodyPr wrap="square" lIns="101572" tIns="50786" rIns="101572" bIns="50786" anchor="t" anchorCtr="1">
            <a:spAutoFit/>
          </a:bodyPr>
          <a:lstStyle/>
          <a:p>
            <a:pPr marL="31741"/>
            <a:r>
              <a:rPr lang="en-US" sz="1600" dirty="0">
                <a:latin typeface="Arial" charset="0"/>
                <a:cs typeface="Arial" charset="0"/>
                <a:sym typeface="Arial" charset="0"/>
              </a:rPr>
              <a:t>API Team</a:t>
            </a:r>
          </a:p>
        </p:txBody>
      </p:sp>
      <p:sp>
        <p:nvSpPr>
          <p:cNvPr id="56" name="Down Arrow 55"/>
          <p:cNvSpPr/>
          <p:nvPr/>
        </p:nvSpPr>
        <p:spPr>
          <a:xfrm>
            <a:off x="927500" y="1958914"/>
            <a:ext cx="725083" cy="2455124"/>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270" lIns="101572" tIns="50786" rIns="101572" bIns="50786" rtlCol="0" anchor="ctr"/>
          <a:lstStyle/>
          <a:p>
            <a:pPr algn="ctr"/>
            <a:r>
              <a:rPr lang="en-US" sz="1600" dirty="0"/>
              <a:t>Develop using UI</a:t>
            </a:r>
          </a:p>
        </p:txBody>
      </p:sp>
      <p:sp>
        <p:nvSpPr>
          <p:cNvPr id="60" name="Down Arrow 59"/>
          <p:cNvSpPr/>
          <p:nvPr/>
        </p:nvSpPr>
        <p:spPr>
          <a:xfrm rot="2852939" flipV="1">
            <a:off x="2718967" y="2167752"/>
            <a:ext cx="995505" cy="2846464"/>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 lIns="101572" tIns="50786" rIns="101572" bIns="50786" rtlCol="0" anchor="ctr"/>
          <a:lstStyle/>
          <a:p>
            <a:pPr algn="ctr"/>
            <a:r>
              <a:rPr lang="en-US" sz="1600" dirty="0"/>
              <a:t>Export to SCM via Apigee API</a:t>
            </a:r>
          </a:p>
        </p:txBody>
      </p:sp>
      <p:sp>
        <p:nvSpPr>
          <p:cNvPr id="61" name="Down Arrow 60"/>
          <p:cNvSpPr/>
          <p:nvPr/>
        </p:nvSpPr>
        <p:spPr>
          <a:xfrm>
            <a:off x="4761697" y="2570309"/>
            <a:ext cx="884628" cy="1880537"/>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270" lIns="101572" tIns="50786" rIns="101572" bIns="50786" rtlCol="0" anchor="ctr"/>
          <a:lstStyle/>
          <a:p>
            <a:pPr algn="ctr"/>
            <a:r>
              <a:rPr lang="en-US" sz="1600" dirty="0" err="1"/>
              <a:t>Confgure</a:t>
            </a:r>
            <a:r>
              <a:rPr lang="en-US" sz="1600" dirty="0"/>
              <a:t>/Import</a:t>
            </a:r>
          </a:p>
        </p:txBody>
      </p:sp>
      <p:sp>
        <p:nvSpPr>
          <p:cNvPr id="62" name="Down Arrow 61"/>
          <p:cNvSpPr/>
          <p:nvPr/>
        </p:nvSpPr>
        <p:spPr>
          <a:xfrm rot="7981852" flipH="1" flipV="1">
            <a:off x="6862833" y="2024836"/>
            <a:ext cx="715906" cy="2904221"/>
          </a:xfrm>
          <a:prstGeom prst="downArrow">
            <a:avLst/>
          </a:prstGeom>
          <a:solidFill>
            <a:srgbClr val="035D93"/>
          </a:solidFill>
        </p:spPr>
        <p:style>
          <a:lnRef idx="1">
            <a:schemeClr val="accent1"/>
          </a:lnRef>
          <a:fillRef idx="3">
            <a:schemeClr val="accent1"/>
          </a:fillRef>
          <a:effectRef idx="2">
            <a:schemeClr val="accent1"/>
          </a:effectRef>
          <a:fontRef idx="minor">
            <a:schemeClr val="lt1"/>
          </a:fontRef>
        </p:style>
        <p:txBody>
          <a:bodyPr vert="vert" lIns="101572" tIns="50786" rIns="101572" bIns="50786" rtlCol="0" anchor="ctr"/>
          <a:lstStyle/>
          <a:p>
            <a:pPr algn="ctr"/>
            <a:r>
              <a:rPr lang="en-US" sz="1600" dirty="0"/>
              <a:t>Configure/Import</a:t>
            </a:r>
          </a:p>
        </p:txBody>
      </p:sp>
      <p:sp>
        <p:nvSpPr>
          <p:cNvPr id="67" name="Oval 66"/>
          <p:cNvSpPr/>
          <p:nvPr/>
        </p:nvSpPr>
        <p:spPr>
          <a:xfrm>
            <a:off x="488758" y="2582584"/>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1</a:t>
            </a:r>
          </a:p>
        </p:txBody>
      </p:sp>
      <p:sp>
        <p:nvSpPr>
          <p:cNvPr id="68" name="Oval 67"/>
          <p:cNvSpPr/>
          <p:nvPr/>
        </p:nvSpPr>
        <p:spPr>
          <a:xfrm>
            <a:off x="2869405" y="2582584"/>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2</a:t>
            </a:r>
          </a:p>
        </p:txBody>
      </p:sp>
      <p:sp>
        <p:nvSpPr>
          <p:cNvPr id="69" name="Oval 68"/>
          <p:cNvSpPr/>
          <p:nvPr/>
        </p:nvSpPr>
        <p:spPr>
          <a:xfrm>
            <a:off x="4467015" y="2582584"/>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3</a:t>
            </a:r>
          </a:p>
        </p:txBody>
      </p:sp>
      <p:sp>
        <p:nvSpPr>
          <p:cNvPr id="70" name="Oval 69"/>
          <p:cNvSpPr/>
          <p:nvPr/>
        </p:nvSpPr>
        <p:spPr>
          <a:xfrm>
            <a:off x="5669833" y="2582584"/>
            <a:ext cx="405124" cy="352438"/>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r>
              <a:rPr lang="en-US" dirty="0"/>
              <a:t>4</a:t>
            </a:r>
          </a:p>
        </p:txBody>
      </p:sp>
      <p:sp>
        <p:nvSpPr>
          <p:cNvPr id="21" name="Rounded Rectangle 20"/>
          <p:cNvSpPr/>
          <p:nvPr/>
        </p:nvSpPr>
        <p:spPr>
          <a:xfrm>
            <a:off x="488757" y="4685766"/>
            <a:ext cx="1468574" cy="2108914"/>
          </a:xfrm>
          <a:prstGeom prst="roundRect">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lIns="101572" tIns="50786" rIns="101572" bIns="50786" rtlCol="0" anchor="t" anchorCtr="0"/>
          <a:lstStyle/>
          <a:p>
            <a:pPr algn="ctr"/>
            <a:r>
              <a:rPr lang="en-US" sz="1300" dirty="0">
                <a:solidFill>
                  <a:srgbClr val="141516"/>
                </a:solidFill>
              </a:rPr>
              <a:t>Development Environment</a:t>
            </a:r>
          </a:p>
        </p:txBody>
      </p:sp>
      <p:sp>
        <p:nvSpPr>
          <p:cNvPr id="22" name="Rounded Rectangle 21"/>
          <p:cNvSpPr/>
          <p:nvPr/>
        </p:nvSpPr>
        <p:spPr>
          <a:xfrm>
            <a:off x="4467015" y="4685766"/>
            <a:ext cx="1699360" cy="2108914"/>
          </a:xfrm>
          <a:prstGeom prst="roundRect">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lIns="101572" tIns="50786" rIns="101572" bIns="50786" rtlCol="0" anchor="t" anchorCtr="0"/>
          <a:lstStyle/>
          <a:p>
            <a:pPr algn="ctr"/>
            <a:r>
              <a:rPr lang="en-US" sz="1600" dirty="0">
                <a:solidFill>
                  <a:srgbClr val="141516"/>
                </a:solidFill>
              </a:rPr>
              <a:t>Testing Environment</a:t>
            </a:r>
          </a:p>
        </p:txBody>
      </p:sp>
      <p:pic>
        <p:nvPicPr>
          <p:cNvPr id="2" name="Picture 1"/>
          <p:cNvPicPr>
            <a:picLocks noChangeAspect="1"/>
          </p:cNvPicPr>
          <p:nvPr/>
        </p:nvPicPr>
        <p:blipFill>
          <a:blip r:embed="rId5"/>
          <a:stretch>
            <a:fillRect/>
          </a:stretch>
        </p:blipFill>
        <p:spPr>
          <a:xfrm>
            <a:off x="4283540" y="1037223"/>
            <a:ext cx="1714744" cy="1425009"/>
          </a:xfrm>
          <a:prstGeom prst="rect">
            <a:avLst/>
          </a:prstGeom>
        </p:spPr>
      </p:pic>
    </p:spTree>
    <p:extLst>
      <p:ext uri="{BB962C8B-B14F-4D97-AF65-F5344CB8AC3E}">
        <p14:creationId xmlns:p14="http://schemas.microsoft.com/office/powerpoint/2010/main" val="1781207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pull requests</a:t>
            </a:r>
          </a:p>
        </p:txBody>
      </p:sp>
      <p:sp>
        <p:nvSpPr>
          <p:cNvPr id="3" name="Slide Number Placeholder 2"/>
          <p:cNvSpPr>
            <a:spLocks noGrp="1"/>
          </p:cNvSpPr>
          <p:nvPr>
            <p:ph type="sldNum" sz="quarter" idx="10"/>
          </p:nvPr>
        </p:nvSpPr>
        <p:spPr/>
        <p:txBody>
          <a:bodyPr/>
          <a:lstStyle/>
          <a:p>
            <a:fld id="{72EC1214-2C7B-1846-91C7-D93747619575}" type="slidenum">
              <a:rPr lang="en-US" smtClean="0"/>
              <a:t>15</a:t>
            </a:fld>
            <a:endParaRPr lang="en-US"/>
          </a:p>
        </p:txBody>
      </p:sp>
      <p:pic>
        <p:nvPicPr>
          <p:cNvPr id="4" name="Picture 3"/>
          <p:cNvPicPr>
            <a:picLocks noChangeAspect="1"/>
          </p:cNvPicPr>
          <p:nvPr/>
        </p:nvPicPr>
        <p:blipFill>
          <a:blip r:embed="rId2"/>
          <a:stretch>
            <a:fillRect/>
          </a:stretch>
        </p:blipFill>
        <p:spPr>
          <a:xfrm>
            <a:off x="169307" y="1114314"/>
            <a:ext cx="6387799" cy="3805591"/>
          </a:xfrm>
          <a:prstGeom prst="rect">
            <a:avLst/>
          </a:prstGeom>
        </p:spPr>
      </p:pic>
      <p:sp>
        <p:nvSpPr>
          <p:cNvPr id="5" name="Rectangle 4"/>
          <p:cNvSpPr/>
          <p:nvPr/>
        </p:nvSpPr>
        <p:spPr>
          <a:xfrm>
            <a:off x="722376" y="2538942"/>
            <a:ext cx="1083564" cy="349810"/>
          </a:xfrm>
          <a:prstGeom prst="rect">
            <a:avLst/>
          </a:prstGeom>
          <a:no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lIns="101572" tIns="50786" rIns="101572" bIns="50786" rtlCol="0" anchor="ctr"/>
          <a:lstStyle/>
          <a:p>
            <a:pPr algn="ctr"/>
            <a:endParaRPr lang="en-US"/>
          </a:p>
        </p:txBody>
      </p:sp>
      <p:pic>
        <p:nvPicPr>
          <p:cNvPr id="6" name="Picture 5"/>
          <p:cNvPicPr>
            <a:picLocks noChangeAspect="1"/>
          </p:cNvPicPr>
          <p:nvPr/>
        </p:nvPicPr>
        <p:blipFill>
          <a:blip r:embed="rId3"/>
          <a:stretch>
            <a:fillRect/>
          </a:stretch>
        </p:blipFill>
        <p:spPr>
          <a:xfrm>
            <a:off x="3895229" y="2358395"/>
            <a:ext cx="5988120" cy="4829631"/>
          </a:xfrm>
          <a:prstGeom prst="rect">
            <a:avLst/>
          </a:prstGeom>
        </p:spPr>
      </p:pic>
    </p:spTree>
    <p:extLst>
      <p:ext uri="{BB962C8B-B14F-4D97-AF65-F5344CB8AC3E}">
        <p14:creationId xmlns:p14="http://schemas.microsoft.com/office/powerpoint/2010/main" val="363683500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16</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SCM: Take Action</a:t>
            </a:r>
          </a:p>
        </p:txBody>
      </p:sp>
      <p:sp>
        <p:nvSpPr>
          <p:cNvPr id="4" name="Text Placeholder 3"/>
          <p:cNvSpPr>
            <a:spLocks noGrp="1"/>
          </p:cNvSpPr>
          <p:nvPr>
            <p:ph type="body" sz="quarter" idx="10"/>
          </p:nvPr>
        </p:nvSpPr>
        <p:spPr>
          <a:xfrm>
            <a:off x="268072" y="1362162"/>
            <a:ext cx="9638148" cy="5228031"/>
          </a:xfrm>
        </p:spPr>
        <p:txBody>
          <a:bodyPr>
            <a:normAutofit/>
          </a:bodyPr>
          <a:lstStyle/>
          <a:p>
            <a:pPr marL="304714" indent="0">
              <a:buNone/>
            </a:pPr>
            <a:r>
              <a:rPr lang="en-US" b="1" dirty="0"/>
              <a:t>Steps</a:t>
            </a:r>
          </a:p>
          <a:p>
            <a:pPr>
              <a:buFont typeface="Wingdings" charset="2"/>
              <a:buChar char="§"/>
            </a:pPr>
            <a:r>
              <a:rPr lang="en-US" dirty="0"/>
              <a:t>Fork </a:t>
            </a:r>
            <a:r>
              <a:rPr lang="en-US" dirty="0">
                <a:hlinkClick r:id="rId3"/>
              </a:rPr>
              <a:t>https://github.com/dzuluagacert/apigee-tutorials</a:t>
            </a:r>
            <a:endParaRPr lang="en-US" dirty="0"/>
          </a:p>
          <a:p>
            <a:pPr>
              <a:buFont typeface="Wingdings" charset="2"/>
              <a:buChar char="§"/>
            </a:pPr>
            <a:r>
              <a:rPr lang="en-US" dirty="0"/>
              <a:t>Clone it locally</a:t>
            </a:r>
          </a:p>
          <a:p>
            <a:pPr>
              <a:buFont typeface="Wingdings" charset="2"/>
              <a:buChar char="§"/>
            </a:pPr>
            <a:r>
              <a:rPr lang="en-US" dirty="0"/>
              <a:t>Modify a file, commit, and send a pull request</a:t>
            </a:r>
          </a:p>
          <a:p>
            <a:pPr marL="304714" indent="0">
              <a:buNone/>
            </a:pPr>
            <a:endParaRPr lang="en-US" b="1" dirty="0"/>
          </a:p>
          <a:p>
            <a:pPr marL="304714" indent="0">
              <a:buNone/>
            </a:pPr>
            <a:r>
              <a:rPr lang="en-US" b="1" dirty="0"/>
              <a:t>Optional</a:t>
            </a:r>
          </a:p>
          <a:p>
            <a:pPr>
              <a:buFont typeface="Wingdings" charset="2"/>
              <a:buChar char="§"/>
            </a:pPr>
            <a:r>
              <a:rPr lang="en-US" dirty="0"/>
              <a:t>Configure remote fork </a:t>
            </a:r>
            <a:r>
              <a:rPr lang="en-US" dirty="0">
                <a:hlinkClick r:id="rId4"/>
              </a:rPr>
              <a:t>https://help.github.com/articles/configuring-a-remote-for-a-fork</a:t>
            </a:r>
            <a:endParaRPr lang="en-US" dirty="0"/>
          </a:p>
          <a:p>
            <a:pPr>
              <a:buFont typeface="Wingdings" charset="2"/>
              <a:buChar char="§"/>
            </a:pPr>
            <a:r>
              <a:rPr lang="en-US" dirty="0"/>
              <a:t>Sync up with remote repo </a:t>
            </a:r>
            <a:r>
              <a:rPr lang="en-US" dirty="0">
                <a:hlinkClick r:id="rId5"/>
              </a:rPr>
              <a:t>https://help.github.com/articles/syncing-a-fork</a:t>
            </a:r>
            <a:endParaRPr lang="en-US" dirty="0"/>
          </a:p>
          <a:p>
            <a:pPr marL="1066629" lvl="1" indent="-457200">
              <a:buFont typeface="+mj-lt"/>
              <a:buAutoNum type="arabicPeriod" startAt="4"/>
            </a:pPr>
            <a:endParaRPr lang="en-US" dirty="0"/>
          </a:p>
          <a:p>
            <a:pPr marL="1066629" lvl="1" indent="-457200">
              <a:buFont typeface="+mj-lt"/>
              <a:buAutoNum type="arabicPeriod" startAt="4"/>
            </a:pPr>
            <a:endParaRPr lang="en-US" dirty="0"/>
          </a:p>
          <a:p>
            <a:pPr marL="1066629" lvl="1" indent="-457200">
              <a:buFont typeface="+mj-lt"/>
              <a:buAutoNum type="arabicPeriod" startAt="4"/>
            </a:pPr>
            <a:endParaRPr lang="en-US" dirty="0"/>
          </a:p>
        </p:txBody>
      </p:sp>
    </p:spTree>
    <p:extLst>
      <p:ext uri="{BB962C8B-B14F-4D97-AF65-F5344CB8AC3E}">
        <p14:creationId xmlns:p14="http://schemas.microsoft.com/office/powerpoint/2010/main" val="218049377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3960" y="1141413"/>
            <a:ext cx="9713690" cy="576709"/>
          </a:xfrm>
        </p:spPr>
        <p:txBody>
          <a:bodyPr/>
          <a:lstStyle/>
          <a:p>
            <a:pPr marL="304714" indent="0">
              <a:buNone/>
            </a:pPr>
            <a:r>
              <a:rPr lang="en-US" dirty="0">
                <a:solidFill>
                  <a:schemeClr val="tx2"/>
                </a:solidFill>
              </a:rPr>
              <a:t>Monolithic API Branching and Merging model</a:t>
            </a:r>
          </a:p>
          <a:p>
            <a:pPr marL="304714" indent="0">
              <a:buNone/>
            </a:pPr>
            <a:endParaRPr lang="en-US" dirty="0">
              <a:solidFill>
                <a:schemeClr val="tx2"/>
              </a:solidFill>
            </a:endParaRPr>
          </a:p>
        </p:txBody>
      </p:sp>
      <p:sp>
        <p:nvSpPr>
          <p:cNvPr id="3" name="Title 2"/>
          <p:cNvSpPr>
            <a:spLocks noGrp="1"/>
          </p:cNvSpPr>
          <p:nvPr>
            <p:ph type="title"/>
          </p:nvPr>
        </p:nvSpPr>
        <p:spPr/>
        <p:txBody>
          <a:bodyPr/>
          <a:lstStyle/>
          <a:p>
            <a:r>
              <a:rPr lang="en-US" dirty="0"/>
              <a:t>The Zen of SCM</a:t>
            </a:r>
          </a:p>
        </p:txBody>
      </p:sp>
      <p:pic>
        <p:nvPicPr>
          <p:cNvPr id="5" name="Picture 4"/>
          <p:cNvPicPr>
            <a:picLocks noChangeAspect="1"/>
          </p:cNvPicPr>
          <p:nvPr/>
        </p:nvPicPr>
        <p:blipFill>
          <a:blip r:embed="rId2"/>
          <a:stretch>
            <a:fillRect/>
          </a:stretch>
        </p:blipFill>
        <p:spPr>
          <a:xfrm>
            <a:off x="2493147" y="1759911"/>
            <a:ext cx="4623746" cy="2167223"/>
          </a:xfrm>
          <a:prstGeom prst="rect">
            <a:avLst/>
          </a:prstGeom>
        </p:spPr>
      </p:pic>
      <p:sp>
        <p:nvSpPr>
          <p:cNvPr id="7" name="Rectangular Callout 6"/>
          <p:cNvSpPr/>
          <p:nvPr/>
        </p:nvSpPr>
        <p:spPr>
          <a:xfrm>
            <a:off x="6573953" y="1237900"/>
            <a:ext cx="2668001" cy="779024"/>
          </a:xfrm>
          <a:prstGeom prst="wedgeRectCallout">
            <a:avLst>
              <a:gd name="adj1" fmla="val -97633"/>
              <a:gd name="adj2" fmla="val 47432"/>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Single master branch</a:t>
            </a:r>
          </a:p>
        </p:txBody>
      </p:sp>
      <p:sp>
        <p:nvSpPr>
          <p:cNvPr id="8" name="Rectangular Callout 7"/>
          <p:cNvSpPr/>
          <p:nvPr/>
        </p:nvSpPr>
        <p:spPr>
          <a:xfrm>
            <a:off x="109712" y="1667761"/>
            <a:ext cx="2668001" cy="779024"/>
          </a:xfrm>
          <a:prstGeom prst="wedgeRectCallout">
            <a:avLst>
              <a:gd name="adj1" fmla="val 57567"/>
              <a:gd name="adj2" fmla="val 8304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Single develop branch for all APIs</a:t>
            </a:r>
          </a:p>
        </p:txBody>
      </p:sp>
      <p:sp>
        <p:nvSpPr>
          <p:cNvPr id="9" name="Rectangular Callout 8"/>
          <p:cNvSpPr/>
          <p:nvPr/>
        </p:nvSpPr>
        <p:spPr>
          <a:xfrm>
            <a:off x="7383692" y="2599185"/>
            <a:ext cx="2668001" cy="779024"/>
          </a:xfrm>
          <a:prstGeom prst="wedgeRectCallout">
            <a:avLst>
              <a:gd name="adj1" fmla="val -86433"/>
              <a:gd name="adj2" fmla="val 7756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All feature branches merge into develop</a:t>
            </a:r>
          </a:p>
        </p:txBody>
      </p:sp>
      <p:pic>
        <p:nvPicPr>
          <p:cNvPr id="10" name="Picture 9"/>
          <p:cNvPicPr>
            <a:picLocks noChangeAspect="1"/>
          </p:cNvPicPr>
          <p:nvPr/>
        </p:nvPicPr>
        <p:blipFill>
          <a:blip r:embed="rId3"/>
          <a:stretch>
            <a:fillRect/>
          </a:stretch>
        </p:blipFill>
        <p:spPr>
          <a:xfrm>
            <a:off x="2657327" y="4737710"/>
            <a:ext cx="4751423" cy="2394418"/>
          </a:xfrm>
          <a:prstGeom prst="rect">
            <a:avLst/>
          </a:prstGeom>
        </p:spPr>
      </p:pic>
      <p:sp>
        <p:nvSpPr>
          <p:cNvPr id="11" name="Text Placeholder 3"/>
          <p:cNvSpPr txBox="1">
            <a:spLocks/>
          </p:cNvSpPr>
          <p:nvPr/>
        </p:nvSpPr>
        <p:spPr>
          <a:xfrm>
            <a:off x="256952" y="3929693"/>
            <a:ext cx="9713690" cy="576709"/>
          </a:xfrm>
          <a:prstGeom prst="rect">
            <a:avLst/>
          </a:prstGeom>
        </p:spPr>
        <p:txBody>
          <a:bodyPr vert="horz" lIns="0" tIns="50786" rIns="101572" bIns="50786" rtlCol="0">
            <a:normAutofit/>
          </a:bodyPr>
          <a:lstStyle>
            <a:lvl1pPr marL="609429" indent="-304715" algn="l" defTabSz="507858" rtl="0" eaLnBrk="1" latinLnBrk="0" hangingPunct="1">
              <a:lnSpc>
                <a:spcPts val="2444"/>
              </a:lnSpc>
              <a:spcBef>
                <a:spcPts val="889"/>
              </a:spcBef>
              <a:spcAft>
                <a:spcPts val="0"/>
              </a:spcAft>
              <a:buClr>
                <a:schemeClr val="tx2"/>
              </a:buClr>
              <a:buFont typeface="Arial"/>
              <a:buChar char="•"/>
              <a:defRPr sz="2200" b="0" i="0" kern="1200" baseline="0">
                <a:solidFill>
                  <a:schemeClr val="accent3"/>
                </a:solidFill>
                <a:latin typeface="+mn-lt"/>
                <a:ea typeface="+mn-ea"/>
                <a:cs typeface="Arial"/>
              </a:defRPr>
            </a:lvl1pPr>
            <a:lvl2pPr marL="914144" indent="-304715" algn="l" defTabSz="507858" rtl="0" eaLnBrk="1" latinLnBrk="0" hangingPunct="1">
              <a:lnSpc>
                <a:spcPts val="2444"/>
              </a:lnSpc>
              <a:spcBef>
                <a:spcPts val="889"/>
              </a:spcBef>
              <a:spcAft>
                <a:spcPts val="0"/>
              </a:spcAft>
              <a:buClr>
                <a:schemeClr val="tx2"/>
              </a:buClr>
              <a:buFont typeface="Arial"/>
              <a:buChar char="–"/>
              <a:defRPr sz="2000" b="0" i="0" kern="1200">
                <a:solidFill>
                  <a:schemeClr val="accent3"/>
                </a:solidFill>
                <a:latin typeface="+mn-lt"/>
                <a:ea typeface="+mn-ea"/>
                <a:cs typeface="Arial"/>
              </a:defRPr>
            </a:lvl2pPr>
            <a:lvl3pPr marL="1218859"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Arial"/>
              </a:defRPr>
            </a:lvl3pPr>
            <a:lvl4pPr marL="1523573"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4pPr>
            <a:lvl5pPr marL="1828288"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pPr marL="304714" indent="0">
              <a:buFont typeface="Arial"/>
              <a:buNone/>
            </a:pPr>
            <a:r>
              <a:rPr lang="en-US" dirty="0">
                <a:solidFill>
                  <a:schemeClr val="tx2"/>
                </a:solidFill>
              </a:rPr>
              <a:t>API-Centric Branching and merging model (single repo)</a:t>
            </a:r>
          </a:p>
          <a:p>
            <a:pPr marL="304714" indent="0">
              <a:buFont typeface="Arial"/>
              <a:buNone/>
            </a:pPr>
            <a:endParaRPr lang="en-US" dirty="0">
              <a:solidFill>
                <a:schemeClr val="tx2"/>
              </a:solidFill>
            </a:endParaRPr>
          </a:p>
        </p:txBody>
      </p:sp>
      <p:sp>
        <p:nvSpPr>
          <p:cNvPr id="12" name="Rectangular Callout 11"/>
          <p:cNvSpPr/>
          <p:nvPr/>
        </p:nvSpPr>
        <p:spPr>
          <a:xfrm>
            <a:off x="472560" y="4890572"/>
            <a:ext cx="2152753" cy="779024"/>
          </a:xfrm>
          <a:prstGeom prst="wedgeRectCallout">
            <a:avLst>
              <a:gd name="adj1" fmla="val 63650"/>
              <a:gd name="adj2" fmla="val 7345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One branch per API</a:t>
            </a:r>
          </a:p>
        </p:txBody>
      </p:sp>
      <p:sp>
        <p:nvSpPr>
          <p:cNvPr id="13" name="Rectangular Callout 12"/>
          <p:cNvSpPr/>
          <p:nvPr/>
        </p:nvSpPr>
        <p:spPr>
          <a:xfrm>
            <a:off x="7426201" y="3791401"/>
            <a:ext cx="2668001" cy="779024"/>
          </a:xfrm>
          <a:prstGeom prst="wedgeRectCallout">
            <a:avLst>
              <a:gd name="adj1" fmla="val -60020"/>
              <a:gd name="adj2" fmla="val 9435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Multiple master branches</a:t>
            </a:r>
          </a:p>
        </p:txBody>
      </p:sp>
      <p:sp>
        <p:nvSpPr>
          <p:cNvPr id="14" name="Rectangular Callout 13"/>
          <p:cNvSpPr/>
          <p:nvPr/>
        </p:nvSpPr>
        <p:spPr>
          <a:xfrm>
            <a:off x="7308988" y="5384462"/>
            <a:ext cx="2754710" cy="779024"/>
          </a:xfrm>
          <a:prstGeom prst="wedgeRectCallout">
            <a:avLst>
              <a:gd name="adj1" fmla="val -63233"/>
              <a:gd name="adj2" fmla="val 121404"/>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Merges to its own branch</a:t>
            </a:r>
          </a:p>
        </p:txBody>
      </p:sp>
    </p:spTree>
    <p:extLst>
      <p:ext uri="{BB962C8B-B14F-4D97-AF65-F5344CB8AC3E}">
        <p14:creationId xmlns:p14="http://schemas.microsoft.com/office/powerpoint/2010/main" val="1865021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Zen of SCM</a:t>
            </a:r>
          </a:p>
        </p:txBody>
      </p:sp>
      <p:sp>
        <p:nvSpPr>
          <p:cNvPr id="2" name="Text Placeholder 1"/>
          <p:cNvSpPr>
            <a:spLocks noGrp="1"/>
          </p:cNvSpPr>
          <p:nvPr>
            <p:ph type="body" sz="quarter" idx="10"/>
          </p:nvPr>
        </p:nvSpPr>
        <p:spPr>
          <a:xfrm>
            <a:off x="253960" y="1269471"/>
            <a:ext cx="9638148" cy="5965508"/>
          </a:xfrm>
        </p:spPr>
        <p:txBody>
          <a:bodyPr>
            <a:normAutofit/>
          </a:bodyPr>
          <a:lstStyle/>
          <a:p>
            <a:pPr marL="304714" indent="0">
              <a:buNone/>
            </a:pPr>
            <a:r>
              <a:rPr lang="en-US" dirty="0">
                <a:solidFill>
                  <a:schemeClr val="tx2"/>
                </a:solidFill>
              </a:rPr>
              <a:t>API-Centric Branching and merging model in multiple repos</a:t>
            </a:r>
            <a:endParaRPr lang="en-US" b="1" dirty="0"/>
          </a:p>
          <a:p>
            <a:pPr marL="304714" indent="0">
              <a:buNone/>
            </a:pPr>
            <a:endParaRPr lang="en-US" b="1" dirty="0"/>
          </a:p>
          <a:p>
            <a:pPr marL="304714" indent="0">
              <a:buNone/>
            </a:pPr>
            <a:endParaRPr lang="en-US" b="1" dirty="0"/>
          </a:p>
          <a:p>
            <a:pPr marL="304714" indent="0">
              <a:buNone/>
            </a:pPr>
            <a:endParaRPr lang="en-US" b="1" dirty="0"/>
          </a:p>
          <a:p>
            <a:pPr marL="304714" indent="0">
              <a:buNone/>
            </a:pPr>
            <a:endParaRPr lang="en-US" b="1" dirty="0"/>
          </a:p>
          <a:p>
            <a:pPr marL="304714" indent="0">
              <a:buNone/>
            </a:pPr>
            <a:endParaRPr lang="en-US" b="1" dirty="0"/>
          </a:p>
          <a:p>
            <a:pPr marL="304714" indent="0">
              <a:buNone/>
            </a:pPr>
            <a:endParaRPr lang="en-US" b="1" dirty="0"/>
          </a:p>
          <a:p>
            <a:pPr marL="304714" indent="0">
              <a:buNone/>
            </a:pPr>
            <a:endParaRPr lang="en-US" b="1" dirty="0"/>
          </a:p>
          <a:p>
            <a:pPr marL="304714" indent="0">
              <a:buNone/>
            </a:pPr>
            <a:endParaRPr lang="en-US" b="1" dirty="0"/>
          </a:p>
          <a:p>
            <a:pPr marL="304714" indent="0">
              <a:buNone/>
            </a:pPr>
            <a:endParaRPr lang="en-US" b="1" dirty="0"/>
          </a:p>
          <a:p>
            <a:endParaRPr lang="en-US" b="1" dirty="0"/>
          </a:p>
          <a:p>
            <a:endParaRPr lang="en-US" b="1" dirty="0"/>
          </a:p>
          <a:p>
            <a:r>
              <a:rPr lang="en-US" b="1" dirty="0"/>
              <a:t>Common Code using </a:t>
            </a:r>
            <a:r>
              <a:rPr lang="en-US" b="1" dirty="0" err="1"/>
              <a:t>Submodules</a:t>
            </a:r>
            <a:endParaRPr lang="en-US" b="1" dirty="0"/>
          </a:p>
        </p:txBody>
      </p:sp>
      <p:pic>
        <p:nvPicPr>
          <p:cNvPr id="8" name="Picture 7"/>
          <p:cNvPicPr>
            <a:picLocks noChangeAspect="1"/>
          </p:cNvPicPr>
          <p:nvPr/>
        </p:nvPicPr>
        <p:blipFill>
          <a:blip r:embed="rId2"/>
          <a:stretch>
            <a:fillRect/>
          </a:stretch>
        </p:blipFill>
        <p:spPr>
          <a:xfrm>
            <a:off x="996744" y="1792068"/>
            <a:ext cx="8116683" cy="4626128"/>
          </a:xfrm>
          <a:prstGeom prst="rect">
            <a:avLst/>
          </a:prstGeom>
        </p:spPr>
      </p:pic>
    </p:spTree>
    <p:extLst>
      <p:ext uri="{BB962C8B-B14F-4D97-AF65-F5344CB8AC3E}">
        <p14:creationId xmlns:p14="http://schemas.microsoft.com/office/powerpoint/2010/main" val="612506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3960" y="1141413"/>
            <a:ext cx="9713690" cy="576709"/>
          </a:xfrm>
        </p:spPr>
        <p:txBody>
          <a:bodyPr/>
          <a:lstStyle/>
          <a:p>
            <a:pPr marL="304714" indent="0">
              <a:buNone/>
            </a:pPr>
            <a:r>
              <a:rPr lang="en-US" dirty="0">
                <a:solidFill>
                  <a:schemeClr val="tx2"/>
                </a:solidFill>
              </a:rPr>
              <a:t>Give and Takes</a:t>
            </a:r>
          </a:p>
          <a:p>
            <a:pPr marL="304714" indent="0">
              <a:buNone/>
            </a:pPr>
            <a:endParaRPr lang="en-US" dirty="0">
              <a:solidFill>
                <a:schemeClr val="tx2"/>
              </a:solidFill>
            </a:endParaRPr>
          </a:p>
        </p:txBody>
      </p:sp>
      <p:sp>
        <p:nvSpPr>
          <p:cNvPr id="3" name="Title 2"/>
          <p:cNvSpPr>
            <a:spLocks noGrp="1"/>
          </p:cNvSpPr>
          <p:nvPr>
            <p:ph type="title"/>
          </p:nvPr>
        </p:nvSpPr>
        <p:spPr/>
        <p:txBody>
          <a:bodyPr/>
          <a:lstStyle/>
          <a:p>
            <a:r>
              <a:rPr lang="en-US" dirty="0"/>
              <a:t>The Zen of SCM</a:t>
            </a:r>
          </a:p>
        </p:txBody>
      </p:sp>
      <p:cxnSp>
        <p:nvCxnSpPr>
          <p:cNvPr id="12" name="Straight Connector 11"/>
          <p:cNvCxnSpPr/>
          <p:nvPr/>
        </p:nvCxnSpPr>
        <p:spPr>
          <a:xfrm>
            <a:off x="4823745" y="2230368"/>
            <a:ext cx="21344" cy="4770187"/>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2"/>
          <a:stretch>
            <a:fillRect/>
          </a:stretch>
        </p:blipFill>
        <p:spPr>
          <a:xfrm>
            <a:off x="789727" y="1866902"/>
            <a:ext cx="2954813" cy="1384968"/>
          </a:xfrm>
          <a:prstGeom prst="rect">
            <a:avLst/>
          </a:prstGeom>
        </p:spPr>
      </p:pic>
      <p:sp>
        <p:nvSpPr>
          <p:cNvPr id="17" name="Text Placeholder 3"/>
          <p:cNvSpPr txBox="1">
            <a:spLocks/>
          </p:cNvSpPr>
          <p:nvPr/>
        </p:nvSpPr>
        <p:spPr>
          <a:xfrm>
            <a:off x="307320" y="3404234"/>
            <a:ext cx="4409705" cy="3767053"/>
          </a:xfrm>
          <a:prstGeom prst="rect">
            <a:avLst/>
          </a:prstGeom>
        </p:spPr>
        <p:txBody>
          <a:bodyPr vert="horz" lIns="0" tIns="50786" rIns="101572" bIns="50786" rtlCol="0">
            <a:normAutofit fontScale="92500"/>
          </a:bodyPr>
          <a:lstStyle>
            <a:lvl1pPr marL="609429" indent="-304715" algn="l" defTabSz="507858" rtl="0" eaLnBrk="1" latinLnBrk="0" hangingPunct="1">
              <a:lnSpc>
                <a:spcPts val="2444"/>
              </a:lnSpc>
              <a:spcBef>
                <a:spcPts val="889"/>
              </a:spcBef>
              <a:spcAft>
                <a:spcPts val="0"/>
              </a:spcAft>
              <a:buClr>
                <a:schemeClr val="tx2"/>
              </a:buClr>
              <a:buFont typeface="Arial"/>
              <a:buChar char="•"/>
              <a:defRPr sz="2200" b="0" i="0" kern="1200" baseline="0">
                <a:solidFill>
                  <a:schemeClr val="accent3"/>
                </a:solidFill>
                <a:latin typeface="+mn-lt"/>
                <a:ea typeface="+mn-ea"/>
                <a:cs typeface="Arial"/>
              </a:defRPr>
            </a:lvl1pPr>
            <a:lvl2pPr marL="914144" indent="-304715" algn="l" defTabSz="507858" rtl="0" eaLnBrk="1" latinLnBrk="0" hangingPunct="1">
              <a:lnSpc>
                <a:spcPts val="2444"/>
              </a:lnSpc>
              <a:spcBef>
                <a:spcPts val="889"/>
              </a:spcBef>
              <a:spcAft>
                <a:spcPts val="0"/>
              </a:spcAft>
              <a:buClr>
                <a:schemeClr val="tx2"/>
              </a:buClr>
              <a:buFont typeface="Arial"/>
              <a:buChar char="–"/>
              <a:defRPr sz="2000" b="0" i="0" kern="1200">
                <a:solidFill>
                  <a:schemeClr val="accent3"/>
                </a:solidFill>
                <a:latin typeface="+mn-lt"/>
                <a:ea typeface="+mn-ea"/>
                <a:cs typeface="Arial"/>
              </a:defRPr>
            </a:lvl2pPr>
            <a:lvl3pPr marL="1218859"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Arial"/>
              </a:defRPr>
            </a:lvl3pPr>
            <a:lvl4pPr marL="1523573"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4pPr>
            <a:lvl5pPr marL="1828288"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pPr>
              <a:buFont typeface="Wingdings" charset="2"/>
              <a:buChar char="ü"/>
            </a:pPr>
            <a:r>
              <a:rPr lang="en-US" dirty="0"/>
              <a:t>Easy to get started</a:t>
            </a:r>
          </a:p>
          <a:p>
            <a:pPr>
              <a:buFont typeface="Wingdings" charset="2"/>
              <a:buChar char="ü"/>
            </a:pPr>
            <a:r>
              <a:rPr lang="en-US" dirty="0"/>
              <a:t>No brainer for merges</a:t>
            </a:r>
          </a:p>
          <a:p>
            <a:pPr>
              <a:buFont typeface="Wingdings" charset="2"/>
              <a:buChar char="ü"/>
            </a:pPr>
            <a:r>
              <a:rPr lang="en-US" dirty="0"/>
              <a:t>OK for small API teams</a:t>
            </a:r>
          </a:p>
          <a:p>
            <a:pPr>
              <a:buFont typeface="Lucida Grande"/>
              <a:buChar char="x"/>
            </a:pPr>
            <a:r>
              <a:rPr lang="en-US" dirty="0"/>
              <a:t>More difficult to track changes</a:t>
            </a:r>
          </a:p>
          <a:p>
            <a:pPr>
              <a:buFont typeface="Lucida Grande"/>
              <a:buChar char="x"/>
            </a:pPr>
            <a:r>
              <a:rPr lang="en-US" dirty="0"/>
              <a:t>Less adaptable for </a:t>
            </a:r>
            <a:r>
              <a:rPr lang="en-US" dirty="0" err="1"/>
              <a:t>DevOps</a:t>
            </a:r>
            <a:endParaRPr lang="en-US" dirty="0"/>
          </a:p>
          <a:p>
            <a:pPr lvl="1">
              <a:buFont typeface="Lucida Grande"/>
              <a:buChar char="x"/>
            </a:pPr>
            <a:r>
              <a:rPr lang="en-US" dirty="0"/>
              <a:t>More difficult of releasing and versioning</a:t>
            </a:r>
          </a:p>
          <a:p>
            <a:pPr>
              <a:buFont typeface="Lucida Grande"/>
              <a:buChar char="x"/>
            </a:pPr>
            <a:r>
              <a:rPr lang="en-US" dirty="0"/>
              <a:t>More difficult for CI</a:t>
            </a:r>
          </a:p>
          <a:p>
            <a:pPr>
              <a:buFont typeface="Lucida Grande"/>
              <a:buChar char="x"/>
            </a:pPr>
            <a:r>
              <a:rPr lang="en-US" dirty="0"/>
              <a:t>Not team scalable</a:t>
            </a:r>
          </a:p>
        </p:txBody>
      </p:sp>
      <p:sp>
        <p:nvSpPr>
          <p:cNvPr id="18" name="Text Placeholder 3"/>
          <p:cNvSpPr txBox="1">
            <a:spLocks/>
          </p:cNvSpPr>
          <p:nvPr/>
        </p:nvSpPr>
        <p:spPr>
          <a:xfrm>
            <a:off x="5048405" y="3600168"/>
            <a:ext cx="4812249" cy="3754198"/>
          </a:xfrm>
          <a:prstGeom prst="rect">
            <a:avLst/>
          </a:prstGeom>
        </p:spPr>
        <p:txBody>
          <a:bodyPr vert="horz" lIns="0" tIns="50786" rIns="101572" bIns="50786" rtlCol="0">
            <a:normAutofit/>
          </a:bodyPr>
          <a:lstStyle>
            <a:lvl1pPr marL="609429" indent="-304715" algn="l" defTabSz="507858" rtl="0" eaLnBrk="1" latinLnBrk="0" hangingPunct="1">
              <a:lnSpc>
                <a:spcPts val="2444"/>
              </a:lnSpc>
              <a:spcBef>
                <a:spcPts val="889"/>
              </a:spcBef>
              <a:spcAft>
                <a:spcPts val="0"/>
              </a:spcAft>
              <a:buClr>
                <a:schemeClr val="tx2"/>
              </a:buClr>
              <a:buFont typeface="Arial"/>
              <a:buChar char="•"/>
              <a:defRPr sz="2200" b="0" i="0" kern="1200" baseline="0">
                <a:solidFill>
                  <a:schemeClr val="accent3"/>
                </a:solidFill>
                <a:latin typeface="+mn-lt"/>
                <a:ea typeface="+mn-ea"/>
                <a:cs typeface="Arial"/>
              </a:defRPr>
            </a:lvl1pPr>
            <a:lvl2pPr marL="914144" indent="-304715" algn="l" defTabSz="507858" rtl="0" eaLnBrk="1" latinLnBrk="0" hangingPunct="1">
              <a:lnSpc>
                <a:spcPts val="2444"/>
              </a:lnSpc>
              <a:spcBef>
                <a:spcPts val="889"/>
              </a:spcBef>
              <a:spcAft>
                <a:spcPts val="0"/>
              </a:spcAft>
              <a:buClr>
                <a:schemeClr val="tx2"/>
              </a:buClr>
              <a:buFont typeface="Arial"/>
              <a:buChar char="–"/>
              <a:defRPr sz="2000" b="0" i="0" kern="1200">
                <a:solidFill>
                  <a:schemeClr val="accent3"/>
                </a:solidFill>
                <a:latin typeface="+mn-lt"/>
                <a:ea typeface="+mn-ea"/>
                <a:cs typeface="Arial"/>
              </a:defRPr>
            </a:lvl2pPr>
            <a:lvl3pPr marL="1218859"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Arial"/>
              </a:defRPr>
            </a:lvl3pPr>
            <a:lvl4pPr marL="1523573"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4pPr>
            <a:lvl5pPr marL="1828288"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pPr>
              <a:buFont typeface="Wingdings" charset="2"/>
              <a:buChar char="ü"/>
            </a:pPr>
            <a:r>
              <a:rPr lang="en-US" dirty="0"/>
              <a:t>Plays well with CI</a:t>
            </a:r>
          </a:p>
          <a:p>
            <a:pPr>
              <a:buFont typeface="Wingdings" charset="2"/>
              <a:buChar char="ü"/>
            </a:pPr>
            <a:r>
              <a:rPr lang="en-US" dirty="0"/>
              <a:t>Plays well with </a:t>
            </a:r>
            <a:r>
              <a:rPr lang="en-US" dirty="0" err="1"/>
              <a:t>DevOps</a:t>
            </a:r>
            <a:endParaRPr lang="en-US" dirty="0"/>
          </a:p>
          <a:p>
            <a:pPr lvl="1">
              <a:buFont typeface="Wingdings" charset="2"/>
              <a:buChar char="ü"/>
            </a:pPr>
            <a:r>
              <a:rPr lang="en-US" sz="1400" dirty="0"/>
              <a:t>Each API is considered an independent single development/deployable/testable unit</a:t>
            </a:r>
          </a:p>
          <a:p>
            <a:pPr lvl="1">
              <a:buFont typeface="Wingdings" charset="2"/>
              <a:buChar char="ü"/>
            </a:pPr>
            <a:r>
              <a:rPr lang="en-US" sz="1400" dirty="0"/>
              <a:t>APIs are versioned and released independently</a:t>
            </a:r>
          </a:p>
          <a:p>
            <a:pPr lvl="1">
              <a:buFont typeface="Wingdings" charset="2"/>
              <a:buChar char="ü"/>
            </a:pPr>
            <a:r>
              <a:rPr lang="en-US" sz="1400" dirty="0"/>
              <a:t>Promotes separation of concerns (separate ownership)</a:t>
            </a:r>
          </a:p>
          <a:p>
            <a:pPr>
              <a:buFont typeface="Wingdings" charset="2"/>
              <a:buChar char="ü"/>
            </a:pPr>
            <a:r>
              <a:rPr lang="en-US" dirty="0"/>
              <a:t>It scales</a:t>
            </a:r>
          </a:p>
          <a:p>
            <a:pPr>
              <a:buFont typeface="Lucida Grande"/>
              <a:buChar char="x"/>
            </a:pPr>
            <a:r>
              <a:rPr lang="en-US" dirty="0"/>
              <a:t>Requires more upfront planning</a:t>
            </a:r>
          </a:p>
        </p:txBody>
      </p:sp>
      <p:pic>
        <p:nvPicPr>
          <p:cNvPr id="2" name="Picture 1"/>
          <p:cNvPicPr>
            <a:picLocks noChangeAspect="1"/>
          </p:cNvPicPr>
          <p:nvPr/>
        </p:nvPicPr>
        <p:blipFill>
          <a:blip r:embed="rId3"/>
          <a:stretch>
            <a:fillRect/>
          </a:stretch>
        </p:blipFill>
        <p:spPr>
          <a:xfrm>
            <a:off x="5128307" y="1334451"/>
            <a:ext cx="4772881" cy="2720318"/>
          </a:xfrm>
          <a:prstGeom prst="rect">
            <a:avLst/>
          </a:prstGeom>
        </p:spPr>
      </p:pic>
    </p:spTree>
    <p:extLst>
      <p:ext uri="{BB962C8B-B14F-4D97-AF65-F5344CB8AC3E}">
        <p14:creationId xmlns:p14="http://schemas.microsoft.com/office/powerpoint/2010/main" val="3769512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9360" y="1052572"/>
            <a:ext cx="9638148" cy="6478877"/>
          </a:xfrm>
        </p:spPr>
        <p:txBody>
          <a:bodyPr>
            <a:normAutofit/>
          </a:bodyPr>
          <a:lstStyle/>
          <a:p>
            <a:pPr>
              <a:buFont typeface="Wingdings" charset="2"/>
              <a:buChar char="§"/>
            </a:pPr>
            <a:r>
              <a:rPr lang="en-US" sz="2400" dirty="0"/>
              <a:t>API Lifecycle</a:t>
            </a:r>
          </a:p>
          <a:p>
            <a:pPr lvl="1"/>
            <a:r>
              <a:rPr lang="en-US" dirty="0"/>
              <a:t>How did we get here?</a:t>
            </a:r>
          </a:p>
          <a:p>
            <a:pPr lvl="1"/>
            <a:r>
              <a:rPr lang="en-US" dirty="0"/>
              <a:t>What is it all about?</a:t>
            </a:r>
          </a:p>
          <a:p>
            <a:pPr lvl="1"/>
            <a:r>
              <a:rPr lang="en-US" dirty="0"/>
              <a:t>Why is this important?</a:t>
            </a:r>
          </a:p>
          <a:p>
            <a:pPr marL="650577" indent="-342900">
              <a:lnSpc>
                <a:spcPts val="3244"/>
              </a:lnSpc>
              <a:buFont typeface="Wingdings" charset="2"/>
              <a:buChar char="§"/>
            </a:pPr>
            <a:r>
              <a:rPr lang="en-US" sz="2400" dirty="0"/>
              <a:t>Section 1: The Zen of Source Code Management</a:t>
            </a:r>
            <a:endParaRPr lang="en-US" dirty="0"/>
          </a:p>
          <a:p>
            <a:pPr lvl="1" indent="-301752">
              <a:lnSpc>
                <a:spcPts val="3244"/>
              </a:lnSpc>
            </a:pPr>
            <a:r>
              <a:rPr lang="en-US" dirty="0"/>
              <a:t>Which branching strategy is more suitable for my API?</a:t>
            </a:r>
          </a:p>
          <a:p>
            <a:pPr lvl="1" indent="-301752">
              <a:lnSpc>
                <a:spcPts val="3244"/>
              </a:lnSpc>
            </a:pPr>
            <a:r>
              <a:rPr lang="en-US" dirty="0"/>
              <a:t>Getting Started: Applying branching strategy concepts</a:t>
            </a:r>
          </a:p>
          <a:p>
            <a:pPr marL="650577" indent="-342900">
              <a:lnSpc>
                <a:spcPts val="3244"/>
              </a:lnSpc>
              <a:buFont typeface="Wingdings" charset="2"/>
              <a:buChar char="§"/>
            </a:pPr>
            <a:r>
              <a:rPr lang="en-US" sz="2400" dirty="0"/>
              <a:t>Section 2: The Zen of Build Management</a:t>
            </a:r>
          </a:p>
          <a:p>
            <a:pPr lvl="1" indent="-301752">
              <a:lnSpc>
                <a:spcPts val="3244"/>
              </a:lnSpc>
            </a:pPr>
            <a:r>
              <a:rPr lang="en-US" dirty="0"/>
              <a:t>Selecting the right build tool:</a:t>
            </a:r>
          </a:p>
          <a:p>
            <a:pPr marL="1260007" lvl="2" indent="-342900">
              <a:lnSpc>
                <a:spcPts val="3244"/>
              </a:lnSpc>
              <a:buFont typeface="Wingdings" charset="2"/>
              <a:buChar char="§"/>
            </a:pPr>
            <a:r>
              <a:rPr lang="en-US" sz="2000" dirty="0" err="1"/>
              <a:t>deploy.py</a:t>
            </a:r>
            <a:r>
              <a:rPr lang="en-US" sz="2000" dirty="0"/>
              <a:t> / </a:t>
            </a:r>
            <a:r>
              <a:rPr lang="en-US" sz="2000" dirty="0" err="1"/>
              <a:t>deploy.sh</a:t>
            </a:r>
            <a:r>
              <a:rPr lang="en-US" sz="2000" dirty="0"/>
              <a:t> – Management API</a:t>
            </a:r>
          </a:p>
          <a:p>
            <a:pPr marL="1260007" lvl="2" indent="-342900">
              <a:lnSpc>
                <a:spcPts val="3244"/>
              </a:lnSpc>
              <a:buFont typeface="Wingdings" charset="2"/>
              <a:buChar char="§"/>
            </a:pPr>
            <a:r>
              <a:rPr lang="en-US" sz="2000" dirty="0"/>
              <a:t>Apigee Deploy Maven Plugin</a:t>
            </a:r>
          </a:p>
          <a:p>
            <a:pPr marL="1260007" lvl="2" indent="-342900">
              <a:lnSpc>
                <a:spcPts val="3244"/>
              </a:lnSpc>
              <a:buFont typeface="Wingdings" charset="2"/>
              <a:buChar char="§"/>
            </a:pPr>
            <a:r>
              <a:rPr lang="en-US" sz="2000" dirty="0"/>
              <a:t>Grunt API Lifecycle Management Plugin</a:t>
            </a:r>
          </a:p>
          <a:p>
            <a:pPr lvl="1" indent="-301752">
              <a:lnSpc>
                <a:spcPts val="3244"/>
              </a:lnSpc>
            </a:pPr>
            <a:r>
              <a:rPr lang="en-US" dirty="0"/>
              <a:t>Getting Started: Setting up and running the tools</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2</a:t>
            </a:fld>
            <a:endParaRPr lang="en-US" dirty="0"/>
          </a:p>
        </p:txBody>
      </p:sp>
      <p:sp>
        <p:nvSpPr>
          <p:cNvPr id="4" name="Title 3"/>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15563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3960" y="1974239"/>
            <a:ext cx="5124729" cy="5335780"/>
          </a:xfrm>
        </p:spPr>
        <p:txBody>
          <a:bodyPr>
            <a:normAutofit/>
          </a:bodyPr>
          <a:lstStyle/>
          <a:p>
            <a:r>
              <a:rPr lang="en-US" sz="2000" dirty="0"/>
              <a:t>Centralized repository per API</a:t>
            </a:r>
          </a:p>
          <a:p>
            <a:r>
              <a:rPr lang="en-US" sz="2000" dirty="0"/>
              <a:t>Branches used for management of projects, features and fixes</a:t>
            </a:r>
          </a:p>
          <a:p>
            <a:pPr lvl="1"/>
            <a:r>
              <a:rPr lang="en-US" sz="1800" dirty="0"/>
              <a:t>“master” </a:t>
            </a:r>
            <a:br>
              <a:rPr lang="en-US" sz="1800" dirty="0"/>
            </a:br>
            <a:r>
              <a:rPr lang="en-US" sz="1800" dirty="0"/>
              <a:t>forecastweather-v1</a:t>
            </a:r>
          </a:p>
          <a:p>
            <a:pPr lvl="1"/>
            <a:r>
              <a:rPr lang="en-US" sz="1800" dirty="0"/>
              <a:t>“develop” </a:t>
            </a:r>
            <a:br>
              <a:rPr lang="en-US" sz="1800" dirty="0"/>
            </a:br>
            <a:r>
              <a:rPr lang="en-US" sz="1800" dirty="0"/>
              <a:t>develop-forecastweather-v1</a:t>
            </a:r>
          </a:p>
          <a:p>
            <a:pPr lvl="1"/>
            <a:r>
              <a:rPr lang="en-US" sz="1800" dirty="0"/>
              <a:t>“feature”</a:t>
            </a:r>
            <a:br>
              <a:rPr lang="en-US" sz="1800" dirty="0"/>
            </a:br>
            <a:r>
              <a:rPr lang="en-US" sz="1800" dirty="0"/>
              <a:t>WC-001, WC-002, WC-003</a:t>
            </a:r>
          </a:p>
          <a:p>
            <a:pPr lvl="1"/>
            <a:r>
              <a:rPr lang="en-US" sz="1800" dirty="0"/>
              <a:t>“release”</a:t>
            </a:r>
            <a:br>
              <a:rPr lang="en-US" sz="1800" dirty="0"/>
            </a:br>
            <a:r>
              <a:rPr lang="en-US" sz="1800" dirty="0"/>
              <a:t>release-forecastweather-v1.3.0 (Semantic Versioning)</a:t>
            </a:r>
          </a:p>
          <a:p>
            <a:pPr lvl="1"/>
            <a:r>
              <a:rPr lang="en-US" sz="1800" dirty="0"/>
              <a:t>“hotfix”</a:t>
            </a:r>
          </a:p>
          <a:p>
            <a:pPr marL="609429" lvl="1" indent="0">
              <a:buNone/>
            </a:pPr>
            <a:r>
              <a:rPr lang="en-US" sz="1800" dirty="0"/>
              <a:t>	hotfix-forecastweather-1.0.1</a:t>
            </a:r>
          </a:p>
        </p:txBody>
      </p:sp>
      <p:sp>
        <p:nvSpPr>
          <p:cNvPr id="3" name="Title 2"/>
          <p:cNvSpPr>
            <a:spLocks noGrp="1"/>
          </p:cNvSpPr>
          <p:nvPr>
            <p:ph type="title"/>
          </p:nvPr>
        </p:nvSpPr>
        <p:spPr>
          <a:xfrm>
            <a:off x="307321" y="1059562"/>
            <a:ext cx="5252792" cy="406318"/>
          </a:xfrm>
        </p:spPr>
        <p:txBody>
          <a:bodyPr/>
          <a:lstStyle/>
          <a:p>
            <a:r>
              <a:rPr lang="en-US" dirty="0"/>
              <a:t>The open-source / Apigee branching strategy</a:t>
            </a:r>
          </a:p>
        </p:txBody>
      </p:sp>
      <p:pic>
        <p:nvPicPr>
          <p:cNvPr id="2" name="Picture 1"/>
          <p:cNvPicPr>
            <a:picLocks noChangeAspect="1"/>
          </p:cNvPicPr>
          <p:nvPr/>
        </p:nvPicPr>
        <p:blipFill>
          <a:blip r:embed="rId2"/>
          <a:stretch>
            <a:fillRect/>
          </a:stretch>
        </p:blipFill>
        <p:spPr>
          <a:xfrm>
            <a:off x="5143905" y="1269471"/>
            <a:ext cx="4638858" cy="5561310"/>
          </a:xfrm>
          <a:prstGeom prst="rect">
            <a:avLst/>
          </a:prstGeom>
        </p:spPr>
      </p:pic>
      <p:sp>
        <p:nvSpPr>
          <p:cNvPr id="6" name="TextBox 5"/>
          <p:cNvSpPr txBox="1"/>
          <p:nvPr/>
        </p:nvSpPr>
        <p:spPr>
          <a:xfrm>
            <a:off x="5612401" y="6901756"/>
            <a:ext cx="4279706" cy="273465"/>
          </a:xfrm>
          <a:prstGeom prst="rect">
            <a:avLst/>
          </a:prstGeom>
          <a:noFill/>
        </p:spPr>
        <p:txBody>
          <a:bodyPr wrap="none" lIns="101572" tIns="50786" rIns="101572" bIns="50786" rtlCol="0">
            <a:spAutoFit/>
          </a:bodyPr>
          <a:lstStyle/>
          <a:p>
            <a:pPr>
              <a:buClr>
                <a:schemeClr val="tx2"/>
              </a:buClr>
            </a:pPr>
            <a:r>
              <a:rPr lang="en-US" sz="1100" dirty="0"/>
              <a:t>Source: </a:t>
            </a:r>
            <a:r>
              <a:rPr lang="en-US" sz="1100" dirty="0">
                <a:hlinkClick r:id="rId3"/>
              </a:rPr>
              <a:t>http://</a:t>
            </a:r>
            <a:r>
              <a:rPr lang="en-US" sz="1100" dirty="0" err="1">
                <a:hlinkClick r:id="rId3"/>
              </a:rPr>
              <a:t>nvie.com</a:t>
            </a:r>
            <a:r>
              <a:rPr lang="en-US" sz="1100" dirty="0">
                <a:hlinkClick r:id="rId3"/>
              </a:rPr>
              <a:t>/posts/a-successful-</a:t>
            </a:r>
            <a:r>
              <a:rPr lang="en-US" sz="1100" dirty="0" err="1">
                <a:hlinkClick r:id="rId3"/>
              </a:rPr>
              <a:t>git</a:t>
            </a:r>
            <a:r>
              <a:rPr lang="en-US" sz="1100" dirty="0">
                <a:hlinkClick r:id="rId3"/>
              </a:rPr>
              <a:t>-branching-model/</a:t>
            </a:r>
            <a:endParaRPr lang="en-US" sz="1100" dirty="0"/>
          </a:p>
        </p:txBody>
      </p:sp>
      <p:sp>
        <p:nvSpPr>
          <p:cNvPr id="9" name="TextBox 8"/>
          <p:cNvSpPr txBox="1"/>
          <p:nvPr/>
        </p:nvSpPr>
        <p:spPr>
          <a:xfrm>
            <a:off x="6349842" y="1219556"/>
            <a:ext cx="981824" cy="523220"/>
          </a:xfrm>
          <a:prstGeom prst="rect">
            <a:avLst/>
          </a:prstGeom>
          <a:solidFill>
            <a:schemeClr val="bg1"/>
          </a:solidFill>
        </p:spPr>
        <p:txBody>
          <a:bodyPr wrap="square" rtlCol="0">
            <a:spAutoFit/>
          </a:bodyPr>
          <a:lstStyle/>
          <a:p>
            <a:pPr algn="ctr">
              <a:buClr>
                <a:schemeClr val="tx2"/>
              </a:buClr>
            </a:pPr>
            <a:r>
              <a:rPr lang="en-US" sz="700" b="1" dirty="0">
                <a:solidFill>
                  <a:srgbClr val="252525"/>
                </a:solidFill>
              </a:rPr>
              <a:t>develop branch</a:t>
            </a:r>
          </a:p>
          <a:p>
            <a:pPr algn="ctr">
              <a:buClr>
                <a:schemeClr val="tx2"/>
              </a:buClr>
            </a:pPr>
            <a:r>
              <a:rPr lang="en-US" sz="700" b="1" dirty="0">
                <a:solidFill>
                  <a:srgbClr val="252525"/>
                </a:solidFill>
              </a:rPr>
              <a:t>develop-</a:t>
            </a:r>
            <a:br>
              <a:rPr lang="en-US" sz="700" b="1" dirty="0">
                <a:solidFill>
                  <a:srgbClr val="252525"/>
                </a:solidFill>
              </a:rPr>
            </a:br>
            <a:r>
              <a:rPr lang="en-US" sz="700" b="1" dirty="0">
                <a:solidFill>
                  <a:srgbClr val="252525"/>
                </a:solidFill>
              </a:rPr>
              <a:t>forecastweather-v1</a:t>
            </a:r>
          </a:p>
        </p:txBody>
      </p:sp>
      <p:sp>
        <p:nvSpPr>
          <p:cNvPr id="7" name="TextBox 6"/>
          <p:cNvSpPr txBox="1"/>
          <p:nvPr/>
        </p:nvSpPr>
        <p:spPr>
          <a:xfrm>
            <a:off x="8449567" y="1216559"/>
            <a:ext cx="1002924" cy="307777"/>
          </a:xfrm>
          <a:prstGeom prst="rect">
            <a:avLst/>
          </a:prstGeom>
          <a:solidFill>
            <a:schemeClr val="bg1"/>
          </a:solidFill>
        </p:spPr>
        <p:txBody>
          <a:bodyPr wrap="none" rtlCol="0">
            <a:spAutoFit/>
          </a:bodyPr>
          <a:lstStyle/>
          <a:p>
            <a:pPr algn="ctr">
              <a:buClr>
                <a:schemeClr val="tx2"/>
              </a:buClr>
            </a:pPr>
            <a:r>
              <a:rPr lang="en-US" sz="700" b="1" dirty="0">
                <a:solidFill>
                  <a:srgbClr val="252525"/>
                </a:solidFill>
              </a:rPr>
              <a:t>master branch</a:t>
            </a:r>
          </a:p>
          <a:p>
            <a:pPr algn="ctr">
              <a:buClr>
                <a:schemeClr val="tx2"/>
              </a:buClr>
            </a:pPr>
            <a:r>
              <a:rPr lang="en-US" sz="700" b="1" dirty="0">
                <a:solidFill>
                  <a:srgbClr val="252525"/>
                </a:solidFill>
              </a:rPr>
              <a:t>forecastweather-v1</a:t>
            </a:r>
          </a:p>
        </p:txBody>
      </p:sp>
      <p:sp>
        <p:nvSpPr>
          <p:cNvPr id="10"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SCM</a:t>
            </a:r>
          </a:p>
        </p:txBody>
      </p:sp>
    </p:spTree>
    <p:extLst>
      <p:ext uri="{BB962C8B-B14F-4D97-AF65-F5344CB8AC3E}">
        <p14:creationId xmlns:p14="http://schemas.microsoft.com/office/powerpoint/2010/main" val="421142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Zen of SCM</a:t>
            </a:r>
          </a:p>
        </p:txBody>
      </p:sp>
      <p:sp>
        <p:nvSpPr>
          <p:cNvPr id="2" name="Text Placeholder 1"/>
          <p:cNvSpPr>
            <a:spLocks noGrp="1"/>
          </p:cNvSpPr>
          <p:nvPr>
            <p:ph type="body" sz="quarter" idx="10"/>
          </p:nvPr>
        </p:nvSpPr>
        <p:spPr/>
        <p:txBody>
          <a:bodyPr/>
          <a:lstStyle/>
          <a:p>
            <a:r>
              <a:rPr lang="en-US" b="1" dirty="0"/>
              <a:t>Separate Repos per API </a:t>
            </a:r>
            <a:r>
              <a:rPr lang="en-US" b="1" dirty="0" err="1"/>
              <a:t>vs</a:t>
            </a:r>
            <a:r>
              <a:rPr lang="en-US" b="1" dirty="0"/>
              <a:t> Single Repo for all APIs</a:t>
            </a:r>
          </a:p>
          <a:p>
            <a:pPr marL="609429" lvl="1" indent="0">
              <a:buNone/>
            </a:pPr>
            <a:endParaRPr lang="en-US" b="1" dirty="0"/>
          </a:p>
          <a:p>
            <a:pPr marL="609429" lvl="1" indent="0">
              <a:buNone/>
            </a:pPr>
            <a:endParaRPr lang="en-US" b="1" dirty="0">
              <a:solidFill>
                <a:schemeClr val="tx2"/>
              </a:solidFill>
            </a:endParaRPr>
          </a:p>
          <a:p>
            <a:pPr marL="609429" lvl="1" indent="0">
              <a:buNone/>
            </a:pPr>
            <a:r>
              <a:rPr lang="en-US" b="1" dirty="0">
                <a:solidFill>
                  <a:schemeClr val="tx2"/>
                </a:solidFill>
              </a:rPr>
              <a:t>Naming conventions</a:t>
            </a:r>
          </a:p>
        </p:txBody>
      </p:sp>
      <p:graphicFrame>
        <p:nvGraphicFramePr>
          <p:cNvPr id="4" name="Table 3"/>
          <p:cNvGraphicFramePr>
            <a:graphicFrameLocks noGrp="1"/>
          </p:cNvGraphicFramePr>
          <p:nvPr>
            <p:extLst>
              <p:ext uri="{D42A27DB-BD31-4B8C-83A1-F6EECF244321}">
                <p14:modId xmlns:p14="http://schemas.microsoft.com/office/powerpoint/2010/main" val="1508370177"/>
              </p:ext>
            </p:extLst>
          </p:nvPr>
        </p:nvGraphicFramePr>
        <p:xfrm>
          <a:off x="589208" y="3613125"/>
          <a:ext cx="8978727" cy="2286000"/>
        </p:xfrm>
        <a:graphic>
          <a:graphicData uri="http://schemas.openxmlformats.org/drawingml/2006/table">
            <a:tbl>
              <a:tblPr firstRow="1" bandRow="1">
                <a:tableStyleId>{5FD0F851-EC5A-4D38-B0AD-8093EC10F338}</a:tableStyleId>
              </a:tblPr>
              <a:tblGrid>
                <a:gridCol w="2430499">
                  <a:extLst>
                    <a:ext uri="{9D8B030D-6E8A-4147-A177-3AD203B41FA5}">
                      <a16:colId xmlns:a16="http://schemas.microsoft.com/office/drawing/2014/main" val="20000"/>
                    </a:ext>
                  </a:extLst>
                </a:gridCol>
                <a:gridCol w="2705062">
                  <a:extLst>
                    <a:ext uri="{9D8B030D-6E8A-4147-A177-3AD203B41FA5}">
                      <a16:colId xmlns:a16="http://schemas.microsoft.com/office/drawing/2014/main" val="20001"/>
                    </a:ext>
                  </a:extLst>
                </a:gridCol>
                <a:gridCol w="3843166">
                  <a:extLst>
                    <a:ext uri="{9D8B030D-6E8A-4147-A177-3AD203B41FA5}">
                      <a16:colId xmlns:a16="http://schemas.microsoft.com/office/drawing/2014/main" val="20002"/>
                    </a:ext>
                  </a:extLst>
                </a:gridCol>
              </a:tblGrid>
              <a:tr h="370840">
                <a:tc>
                  <a:txBody>
                    <a:bodyPr/>
                    <a:lstStyle/>
                    <a:p>
                      <a:r>
                        <a:rPr lang="en-US" dirty="0"/>
                        <a:t>Branch</a:t>
                      </a:r>
                      <a:r>
                        <a:rPr lang="en-US" baseline="0" dirty="0"/>
                        <a:t> Type</a:t>
                      </a:r>
                      <a:endParaRPr lang="en-US" dirty="0"/>
                    </a:p>
                  </a:txBody>
                  <a:tcPr/>
                </a:tc>
                <a:tc>
                  <a:txBody>
                    <a:bodyPr/>
                    <a:lstStyle/>
                    <a:p>
                      <a:r>
                        <a:rPr lang="en-US" dirty="0"/>
                        <a:t>Multiple</a:t>
                      </a:r>
                      <a:r>
                        <a:rPr lang="en-US" baseline="0" dirty="0"/>
                        <a:t> Repos (one per API)</a:t>
                      </a:r>
                      <a:endParaRPr lang="en-US" dirty="0"/>
                    </a:p>
                  </a:txBody>
                  <a:tcPr/>
                </a:tc>
                <a:tc>
                  <a:txBody>
                    <a:bodyPr/>
                    <a:lstStyle/>
                    <a:p>
                      <a:r>
                        <a:rPr lang="en-US" dirty="0"/>
                        <a:t>Single Repo for all</a:t>
                      </a:r>
                      <a:r>
                        <a:rPr lang="en-US" baseline="0" dirty="0"/>
                        <a:t> APIs</a:t>
                      </a:r>
                      <a:endParaRPr lang="en-US" dirty="0"/>
                    </a:p>
                  </a:txBody>
                  <a:tcPr/>
                </a:tc>
                <a:extLst>
                  <a:ext uri="{0D108BD9-81ED-4DB2-BD59-A6C34878D82A}">
                    <a16:rowId xmlns:a16="http://schemas.microsoft.com/office/drawing/2014/main" val="10000"/>
                  </a:ext>
                </a:extLst>
              </a:tr>
              <a:tr h="370840">
                <a:tc>
                  <a:txBody>
                    <a:bodyPr/>
                    <a:lstStyle/>
                    <a:p>
                      <a:r>
                        <a:rPr lang="en-US" dirty="0"/>
                        <a:t>Master</a:t>
                      </a:r>
                    </a:p>
                  </a:txBody>
                  <a:tcPr/>
                </a:tc>
                <a:tc>
                  <a:txBody>
                    <a:bodyPr/>
                    <a:lstStyle/>
                    <a:p>
                      <a:r>
                        <a:rPr lang="en-US" dirty="0"/>
                        <a:t>master</a:t>
                      </a:r>
                    </a:p>
                  </a:txBody>
                  <a:tcPr/>
                </a:tc>
                <a:tc>
                  <a:txBody>
                    <a:bodyPr/>
                    <a:lstStyle/>
                    <a:p>
                      <a:r>
                        <a:rPr lang="en-US" dirty="0"/>
                        <a:t>{</a:t>
                      </a:r>
                      <a:r>
                        <a:rPr lang="en-US" dirty="0" err="1"/>
                        <a:t>apiname</a:t>
                      </a:r>
                      <a:r>
                        <a:rPr lang="en-US" dirty="0"/>
                        <a:t>}</a:t>
                      </a:r>
                    </a:p>
                  </a:txBody>
                  <a:tcPr/>
                </a:tc>
                <a:extLst>
                  <a:ext uri="{0D108BD9-81ED-4DB2-BD59-A6C34878D82A}">
                    <a16:rowId xmlns:a16="http://schemas.microsoft.com/office/drawing/2014/main" val="10001"/>
                  </a:ext>
                </a:extLst>
              </a:tr>
              <a:tr h="370840">
                <a:tc>
                  <a:txBody>
                    <a:bodyPr/>
                    <a:lstStyle/>
                    <a:p>
                      <a:r>
                        <a:rPr lang="en-US" dirty="0"/>
                        <a:t>Develop</a:t>
                      </a:r>
                    </a:p>
                  </a:txBody>
                  <a:tcPr/>
                </a:tc>
                <a:tc>
                  <a:txBody>
                    <a:bodyPr/>
                    <a:lstStyle/>
                    <a:p>
                      <a:r>
                        <a:rPr lang="en-US" dirty="0"/>
                        <a:t>develop</a:t>
                      </a:r>
                    </a:p>
                  </a:txBody>
                  <a:tcPr/>
                </a:tc>
                <a:tc>
                  <a:txBody>
                    <a:bodyPr/>
                    <a:lstStyle/>
                    <a:p>
                      <a:r>
                        <a:rPr lang="en-US" dirty="0"/>
                        <a:t>develop-{</a:t>
                      </a:r>
                      <a:r>
                        <a:rPr lang="en-US" dirty="0" err="1"/>
                        <a:t>apiname</a:t>
                      </a:r>
                      <a:r>
                        <a:rPr lang="en-US" dirty="0"/>
                        <a:t>}</a:t>
                      </a:r>
                    </a:p>
                  </a:txBody>
                  <a:tcPr/>
                </a:tc>
                <a:extLst>
                  <a:ext uri="{0D108BD9-81ED-4DB2-BD59-A6C34878D82A}">
                    <a16:rowId xmlns:a16="http://schemas.microsoft.com/office/drawing/2014/main" val="10002"/>
                  </a:ext>
                </a:extLst>
              </a:tr>
              <a:tr h="370840">
                <a:tc>
                  <a:txBody>
                    <a:bodyPr/>
                    <a:lstStyle/>
                    <a:p>
                      <a:r>
                        <a:rPr lang="en-US" dirty="0"/>
                        <a:t>Release</a:t>
                      </a:r>
                    </a:p>
                  </a:txBody>
                  <a:tcPr/>
                </a:tc>
                <a:tc>
                  <a:txBody>
                    <a:bodyPr/>
                    <a:lstStyle/>
                    <a:p>
                      <a:r>
                        <a:rPr lang="en-US" dirty="0"/>
                        <a:t>release-{release}</a:t>
                      </a:r>
                    </a:p>
                  </a:txBody>
                  <a:tcPr/>
                </a:tc>
                <a:tc>
                  <a:txBody>
                    <a:bodyPr/>
                    <a:lstStyle/>
                    <a:p>
                      <a:r>
                        <a:rPr lang="en-US" dirty="0"/>
                        <a:t>release-{</a:t>
                      </a:r>
                      <a:r>
                        <a:rPr lang="en-US" dirty="0" err="1"/>
                        <a:t>apiname</a:t>
                      </a:r>
                      <a:r>
                        <a:rPr lang="en-US" dirty="0"/>
                        <a:t>}-v1.3.0</a:t>
                      </a:r>
                    </a:p>
                  </a:txBody>
                  <a:tcPr/>
                </a:tc>
                <a:extLst>
                  <a:ext uri="{0D108BD9-81ED-4DB2-BD59-A6C34878D82A}">
                    <a16:rowId xmlns:a16="http://schemas.microsoft.com/office/drawing/2014/main" val="10003"/>
                  </a:ext>
                </a:extLst>
              </a:tr>
              <a:tr h="370840">
                <a:tc>
                  <a:txBody>
                    <a:bodyPr/>
                    <a:lstStyle/>
                    <a:p>
                      <a:r>
                        <a:rPr lang="en-US" dirty="0"/>
                        <a:t>Hotfix</a:t>
                      </a:r>
                    </a:p>
                  </a:txBody>
                  <a:tcPr/>
                </a:tc>
                <a:tc>
                  <a:txBody>
                    <a:bodyPr/>
                    <a:lstStyle/>
                    <a:p>
                      <a:r>
                        <a:rPr lang="en-US" dirty="0"/>
                        <a:t>hotfix-{release}</a:t>
                      </a:r>
                    </a:p>
                  </a:txBody>
                  <a:tcPr/>
                </a:tc>
                <a:tc>
                  <a:txBody>
                    <a:bodyPr/>
                    <a:lstStyle/>
                    <a:p>
                      <a:r>
                        <a:rPr lang="en-US" dirty="0"/>
                        <a:t>hotfix-{</a:t>
                      </a:r>
                      <a:r>
                        <a:rPr lang="en-US" dirty="0" err="1"/>
                        <a:t>apiname</a:t>
                      </a:r>
                      <a:r>
                        <a:rPr lang="en-US" dirty="0"/>
                        <a:t>}-v1.3.1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82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26964" y="1525599"/>
            <a:ext cx="3583662" cy="5331778"/>
          </a:xfrm>
          <a:prstGeom prst="rect">
            <a:avLst/>
          </a:prstGeom>
        </p:spPr>
      </p:pic>
      <p:sp>
        <p:nvSpPr>
          <p:cNvPr id="4" name="Text Placeholder 3"/>
          <p:cNvSpPr>
            <a:spLocks noGrp="1"/>
          </p:cNvSpPr>
          <p:nvPr>
            <p:ph type="body" sz="quarter" idx="10"/>
          </p:nvPr>
        </p:nvSpPr>
        <p:spPr>
          <a:xfrm>
            <a:off x="449080" y="1701654"/>
            <a:ext cx="6103530" cy="5298887"/>
          </a:xfrm>
        </p:spPr>
        <p:txBody>
          <a:bodyPr>
            <a:normAutofit/>
          </a:bodyPr>
          <a:lstStyle/>
          <a:p>
            <a:r>
              <a:rPr lang="en-US" dirty="0"/>
              <a:t>“Master” branch contains the currently-deployed code in production</a:t>
            </a:r>
          </a:p>
          <a:p>
            <a:r>
              <a:rPr lang="en-US" dirty="0"/>
              <a:t>“Develop” branch represents code for a current development project</a:t>
            </a:r>
          </a:p>
          <a:p>
            <a:r>
              <a:rPr lang="en-US" dirty="0"/>
              <a:t>“Develop” branch also represents continuous integration</a:t>
            </a:r>
            <a:endParaRPr lang="en-US" sz="1800" b="1" dirty="0">
              <a:latin typeface="Courier"/>
              <a:cs typeface="Courier"/>
            </a:endParaRPr>
          </a:p>
        </p:txBody>
      </p:sp>
      <p:sp>
        <p:nvSpPr>
          <p:cNvPr id="3" name="Title 2"/>
          <p:cNvSpPr>
            <a:spLocks noGrp="1"/>
          </p:cNvSpPr>
          <p:nvPr>
            <p:ph type="title"/>
          </p:nvPr>
        </p:nvSpPr>
        <p:spPr>
          <a:xfrm>
            <a:off x="211273" y="1144938"/>
            <a:ext cx="7505938" cy="406318"/>
          </a:xfrm>
        </p:spPr>
        <p:txBody>
          <a:bodyPr/>
          <a:lstStyle/>
          <a:p>
            <a:r>
              <a:rPr lang="en-US" dirty="0"/>
              <a:t>About “master” and “develop” branches</a:t>
            </a:r>
          </a:p>
        </p:txBody>
      </p:sp>
      <p:sp>
        <p:nvSpPr>
          <p:cNvPr id="5" name="TextBox 4"/>
          <p:cNvSpPr txBox="1"/>
          <p:nvPr/>
        </p:nvSpPr>
        <p:spPr>
          <a:xfrm>
            <a:off x="5868529" y="6901756"/>
            <a:ext cx="4279706" cy="273465"/>
          </a:xfrm>
          <a:prstGeom prst="rect">
            <a:avLst/>
          </a:prstGeom>
          <a:noFill/>
        </p:spPr>
        <p:txBody>
          <a:bodyPr wrap="none" lIns="101572" tIns="50786" rIns="101572" bIns="50786" rtlCol="0">
            <a:spAutoFit/>
          </a:bodyPr>
          <a:lstStyle/>
          <a:p>
            <a:pPr>
              <a:buClr>
                <a:schemeClr val="tx2"/>
              </a:buClr>
            </a:pPr>
            <a:r>
              <a:rPr lang="en-US" sz="1100" dirty="0"/>
              <a:t>Source: </a:t>
            </a:r>
            <a:r>
              <a:rPr lang="en-US" sz="1100" dirty="0">
                <a:hlinkClick r:id="rId3"/>
              </a:rPr>
              <a:t>http://</a:t>
            </a:r>
            <a:r>
              <a:rPr lang="en-US" sz="1100" dirty="0" err="1">
                <a:hlinkClick r:id="rId3"/>
              </a:rPr>
              <a:t>nvie.com</a:t>
            </a:r>
            <a:r>
              <a:rPr lang="en-US" sz="1100" dirty="0">
                <a:hlinkClick r:id="rId3"/>
              </a:rPr>
              <a:t>/posts/a-successful-</a:t>
            </a:r>
            <a:r>
              <a:rPr lang="en-US" sz="1100" dirty="0" err="1">
                <a:hlinkClick r:id="rId3"/>
              </a:rPr>
              <a:t>git</a:t>
            </a:r>
            <a:r>
              <a:rPr lang="en-US" sz="1100" dirty="0">
                <a:hlinkClick r:id="rId3"/>
              </a:rPr>
              <a:t>-branching-model/</a:t>
            </a:r>
            <a:endParaRPr lang="en-US" sz="1100" dirty="0"/>
          </a:p>
        </p:txBody>
      </p:sp>
      <p:sp>
        <p:nvSpPr>
          <p:cNvPr id="6" name="TextBox 5"/>
          <p:cNvSpPr txBox="1"/>
          <p:nvPr/>
        </p:nvSpPr>
        <p:spPr>
          <a:xfrm>
            <a:off x="8294245" y="1430000"/>
            <a:ext cx="1249536" cy="369332"/>
          </a:xfrm>
          <a:prstGeom prst="rect">
            <a:avLst/>
          </a:prstGeom>
          <a:solidFill>
            <a:schemeClr val="bg1"/>
          </a:solidFill>
        </p:spPr>
        <p:txBody>
          <a:bodyPr wrap="none" rtlCol="0">
            <a:spAutoFit/>
          </a:bodyPr>
          <a:lstStyle/>
          <a:p>
            <a:pPr algn="ctr">
              <a:buClr>
                <a:schemeClr val="tx2"/>
              </a:buClr>
            </a:pPr>
            <a:r>
              <a:rPr lang="en-US" sz="900" b="1" dirty="0">
                <a:solidFill>
                  <a:srgbClr val="252525"/>
                </a:solidFill>
              </a:rPr>
              <a:t>master</a:t>
            </a:r>
          </a:p>
          <a:p>
            <a:pPr algn="ctr">
              <a:buClr>
                <a:schemeClr val="tx2"/>
              </a:buClr>
            </a:pPr>
            <a:r>
              <a:rPr lang="en-US" sz="900" b="1" dirty="0">
                <a:solidFill>
                  <a:srgbClr val="252525"/>
                </a:solidFill>
              </a:rPr>
              <a:t>forecastweather-v1</a:t>
            </a:r>
          </a:p>
        </p:txBody>
      </p:sp>
      <p:sp>
        <p:nvSpPr>
          <p:cNvPr id="7" name="TextBox 6"/>
          <p:cNvSpPr txBox="1"/>
          <p:nvPr/>
        </p:nvSpPr>
        <p:spPr>
          <a:xfrm>
            <a:off x="7112645" y="1432997"/>
            <a:ext cx="1249536" cy="369332"/>
          </a:xfrm>
          <a:prstGeom prst="rect">
            <a:avLst/>
          </a:prstGeom>
          <a:solidFill>
            <a:schemeClr val="bg1"/>
          </a:solidFill>
        </p:spPr>
        <p:txBody>
          <a:bodyPr wrap="none" rtlCol="0">
            <a:spAutoFit/>
          </a:bodyPr>
          <a:lstStyle/>
          <a:p>
            <a:pPr algn="ctr">
              <a:buClr>
                <a:schemeClr val="tx2"/>
              </a:buClr>
            </a:pPr>
            <a:r>
              <a:rPr lang="en-US" sz="900" b="1" dirty="0">
                <a:solidFill>
                  <a:schemeClr val="accent4">
                    <a:lumMod val="50000"/>
                  </a:schemeClr>
                </a:solidFill>
              </a:rPr>
              <a:t>develop-</a:t>
            </a:r>
          </a:p>
          <a:p>
            <a:pPr algn="ctr">
              <a:buClr>
                <a:schemeClr val="tx2"/>
              </a:buClr>
            </a:pPr>
            <a:r>
              <a:rPr lang="en-US" sz="900" b="1" dirty="0">
                <a:solidFill>
                  <a:schemeClr val="accent4">
                    <a:lumMod val="50000"/>
                  </a:schemeClr>
                </a:solidFill>
              </a:rPr>
              <a:t>forecastweather-v1</a:t>
            </a:r>
          </a:p>
        </p:txBody>
      </p:sp>
      <p:sp>
        <p:nvSpPr>
          <p:cNvPr id="10"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SCM</a:t>
            </a:r>
          </a:p>
        </p:txBody>
      </p:sp>
    </p:spTree>
    <p:extLst>
      <p:ext uri="{BB962C8B-B14F-4D97-AF65-F5344CB8AC3E}">
        <p14:creationId xmlns:p14="http://schemas.microsoft.com/office/powerpoint/2010/main" val="2220357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23</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SCM: Take Action</a:t>
            </a:r>
          </a:p>
        </p:txBody>
      </p:sp>
      <p:sp>
        <p:nvSpPr>
          <p:cNvPr id="4" name="Text Placeholder 3"/>
          <p:cNvSpPr>
            <a:spLocks noGrp="1"/>
          </p:cNvSpPr>
          <p:nvPr>
            <p:ph type="body" sz="quarter" idx="10"/>
          </p:nvPr>
        </p:nvSpPr>
        <p:spPr>
          <a:xfrm>
            <a:off x="211626" y="1263381"/>
            <a:ext cx="9638148" cy="3681688"/>
          </a:xfrm>
        </p:spPr>
        <p:txBody>
          <a:bodyPr>
            <a:normAutofit/>
          </a:bodyPr>
          <a:lstStyle/>
          <a:p>
            <a:pPr marL="304714" indent="0">
              <a:lnSpc>
                <a:spcPts val="2344"/>
              </a:lnSpc>
              <a:buNone/>
            </a:pPr>
            <a:r>
              <a:rPr lang="en-US" b="1" dirty="0"/>
              <a:t>Steps</a:t>
            </a:r>
          </a:p>
          <a:p>
            <a:pPr>
              <a:lnSpc>
                <a:spcPts val="2344"/>
              </a:lnSpc>
              <a:buFont typeface="Wingdings" charset="2"/>
              <a:buChar char="§"/>
            </a:pPr>
            <a:r>
              <a:rPr lang="en-US" dirty="0"/>
              <a:t>Use </a:t>
            </a:r>
            <a:r>
              <a:rPr lang="en-US" dirty="0">
                <a:hlinkClick r:id="rId3"/>
              </a:rPr>
              <a:t>https://github.com/dzuluagacert/apigee-tutorials</a:t>
            </a:r>
            <a:endParaRPr lang="en-US" dirty="0"/>
          </a:p>
          <a:p>
            <a:pPr marL="304714" indent="0">
              <a:lnSpc>
                <a:spcPts val="2344"/>
              </a:lnSpc>
              <a:buClr>
                <a:schemeClr val="tx2"/>
              </a:buClr>
              <a:buNone/>
            </a:pPr>
            <a:r>
              <a:rPr lang="en-US" sz="2400" b="1" dirty="0">
                <a:latin typeface="Courier"/>
                <a:cs typeface="Courier"/>
              </a:rPr>
              <a:t>How to create a master orphan branch? (optional)</a:t>
            </a:r>
          </a:p>
          <a:p>
            <a:pPr marL="304714" indent="0">
              <a:lnSpc>
                <a:spcPts val="2344"/>
              </a:lnSpc>
              <a:buClr>
                <a:schemeClr val="tx2"/>
              </a:buClr>
              <a:buNone/>
            </a:pPr>
            <a:r>
              <a:rPr lang="en-US" sz="2400" dirty="0">
                <a:latin typeface="Courier"/>
                <a:cs typeface="Courier"/>
              </a:rPr>
              <a:t>	</a:t>
            </a:r>
            <a:r>
              <a:rPr lang="en-US" sz="2400" dirty="0" err="1">
                <a:latin typeface="Courier"/>
                <a:cs typeface="Courier"/>
              </a:rPr>
              <a:t>git</a:t>
            </a:r>
            <a:r>
              <a:rPr lang="en-US" sz="2400" dirty="0">
                <a:latin typeface="Courier"/>
                <a:cs typeface="Courier"/>
              </a:rPr>
              <a:t> checkout </a:t>
            </a:r>
            <a:r>
              <a:rPr lang="en-US" sz="2400" dirty="0">
                <a:solidFill>
                  <a:srgbClr val="FF4300"/>
                </a:solidFill>
                <a:latin typeface="Courier"/>
                <a:cs typeface="Courier"/>
              </a:rPr>
              <a:t>--orphan </a:t>
            </a:r>
            <a:r>
              <a:rPr lang="en-US" sz="2400" dirty="0">
                <a:latin typeface="Courier"/>
                <a:cs typeface="Courier"/>
              </a:rPr>
              <a:t>forecastweather-v1</a:t>
            </a:r>
            <a:br>
              <a:rPr lang="en-US" sz="2400" dirty="0">
                <a:latin typeface="Courier"/>
                <a:cs typeface="Courier"/>
              </a:rPr>
            </a:br>
            <a:r>
              <a:rPr lang="en-US" sz="2400" dirty="0">
                <a:latin typeface="Courier"/>
                <a:cs typeface="Courier"/>
              </a:rPr>
              <a:t>	</a:t>
            </a:r>
            <a:r>
              <a:rPr lang="en-US" sz="2400" dirty="0" err="1">
                <a:latin typeface="Courier"/>
                <a:cs typeface="Courier"/>
              </a:rPr>
              <a:t>git</a:t>
            </a:r>
            <a:r>
              <a:rPr lang="en-US" sz="2400" dirty="0">
                <a:latin typeface="Courier"/>
                <a:cs typeface="Courier"/>
              </a:rPr>
              <a:t> </a:t>
            </a:r>
            <a:r>
              <a:rPr lang="en-US" sz="2400" dirty="0" err="1">
                <a:latin typeface="Courier"/>
                <a:cs typeface="Courier"/>
              </a:rPr>
              <a:t>rm</a:t>
            </a:r>
            <a:r>
              <a:rPr lang="en-US" sz="2400" dirty="0">
                <a:latin typeface="Courier"/>
                <a:cs typeface="Courier"/>
              </a:rPr>
              <a:t> -</a:t>
            </a:r>
            <a:r>
              <a:rPr lang="en-US" sz="2400" dirty="0" err="1">
                <a:latin typeface="Courier"/>
                <a:cs typeface="Courier"/>
              </a:rPr>
              <a:t>rf</a:t>
            </a:r>
            <a:r>
              <a:rPr lang="en-US" sz="2400" dirty="0">
                <a:latin typeface="Courier"/>
                <a:cs typeface="Courier"/>
              </a:rPr>
              <a:t> .</a:t>
            </a:r>
          </a:p>
          <a:p>
            <a:pPr marL="304714" indent="0">
              <a:lnSpc>
                <a:spcPts val="2344"/>
              </a:lnSpc>
              <a:buClr>
                <a:schemeClr val="tx2"/>
              </a:buClr>
              <a:buNone/>
            </a:pPr>
            <a:r>
              <a:rPr lang="en-US" sz="2400" b="1" dirty="0">
                <a:latin typeface="Courier"/>
                <a:cs typeface="Courier"/>
              </a:rPr>
              <a:t>How to create a develop branch?</a:t>
            </a:r>
          </a:p>
          <a:p>
            <a:pPr marL="304714" indent="0">
              <a:lnSpc>
                <a:spcPts val="2344"/>
              </a:lnSpc>
              <a:buClr>
                <a:schemeClr val="tx2"/>
              </a:buClr>
              <a:buNone/>
            </a:pPr>
            <a:r>
              <a:rPr lang="en-US" sz="2400" dirty="0">
                <a:latin typeface="Courier"/>
                <a:cs typeface="Courier"/>
              </a:rPr>
              <a:t>	</a:t>
            </a:r>
            <a:r>
              <a:rPr lang="en-US" sz="2400" dirty="0" err="1">
                <a:latin typeface="Courier"/>
                <a:cs typeface="Courier"/>
              </a:rPr>
              <a:t>git</a:t>
            </a:r>
            <a:r>
              <a:rPr lang="en-US" sz="2400" dirty="0">
                <a:latin typeface="Courier"/>
                <a:cs typeface="Courier"/>
              </a:rPr>
              <a:t> checkout –b develop</a:t>
            </a:r>
          </a:p>
          <a:p>
            <a:pPr marL="304714" indent="0">
              <a:lnSpc>
                <a:spcPts val="2344"/>
              </a:lnSpc>
              <a:buClr>
                <a:schemeClr val="tx2"/>
              </a:buClr>
              <a:buNone/>
            </a:pPr>
            <a:r>
              <a:rPr lang="en-US" sz="2400" b="1" dirty="0">
                <a:latin typeface="Courier"/>
                <a:cs typeface="Courier"/>
              </a:rPr>
              <a:t>Merge to master</a:t>
            </a:r>
          </a:p>
          <a:p>
            <a:pPr marL="304714" indent="0">
              <a:lnSpc>
                <a:spcPts val="2344"/>
              </a:lnSpc>
              <a:buClr>
                <a:schemeClr val="tx2"/>
              </a:buClr>
              <a:buNone/>
            </a:pPr>
            <a:r>
              <a:rPr lang="en-US" sz="2400" b="1" dirty="0">
                <a:latin typeface="Courier"/>
                <a:cs typeface="Courier"/>
              </a:rPr>
              <a:t>	</a:t>
            </a:r>
            <a:r>
              <a:rPr lang="en-US" sz="2400" dirty="0" err="1">
                <a:latin typeface="Courier"/>
                <a:cs typeface="Courier"/>
              </a:rPr>
              <a:t>git</a:t>
            </a:r>
            <a:r>
              <a:rPr lang="en-US" sz="2400" dirty="0">
                <a:latin typeface="Courier"/>
                <a:cs typeface="Courier"/>
              </a:rPr>
              <a:t> merge --no-</a:t>
            </a:r>
            <a:r>
              <a:rPr lang="en-US" sz="2400" dirty="0" err="1">
                <a:latin typeface="Courier"/>
                <a:cs typeface="Courier"/>
              </a:rPr>
              <a:t>ff</a:t>
            </a:r>
            <a:r>
              <a:rPr lang="en-US" sz="2400" dirty="0">
                <a:latin typeface="Courier"/>
                <a:cs typeface="Courier"/>
              </a:rPr>
              <a:t> develop</a:t>
            </a:r>
          </a:p>
          <a:p>
            <a:pPr>
              <a:lnSpc>
                <a:spcPts val="2344"/>
              </a:lnSpc>
              <a:buFont typeface="Wingdings" charset="2"/>
              <a:buChar char="§"/>
            </a:pPr>
            <a:endParaRPr lang="en-US" dirty="0"/>
          </a:p>
          <a:p>
            <a:pPr>
              <a:lnSpc>
                <a:spcPts val="2344"/>
              </a:lnSpc>
              <a:buFont typeface="Wingdings" charset="2"/>
              <a:buChar char="§"/>
            </a:pPr>
            <a:endParaRPr lang="en-US" dirty="0"/>
          </a:p>
          <a:p>
            <a:pPr marL="1066629" lvl="1" indent="-457200">
              <a:lnSpc>
                <a:spcPts val="2344"/>
              </a:lnSpc>
              <a:buFont typeface="+mj-lt"/>
              <a:buAutoNum type="arabicPeriod" startAt="4"/>
            </a:pPr>
            <a:endParaRPr lang="en-US" dirty="0"/>
          </a:p>
          <a:p>
            <a:pPr marL="1066629" lvl="1" indent="-457200">
              <a:lnSpc>
                <a:spcPts val="2344"/>
              </a:lnSpc>
              <a:buFont typeface="+mj-lt"/>
              <a:buAutoNum type="arabicPeriod" startAt="4"/>
            </a:pPr>
            <a:endParaRPr lang="en-US" dirty="0"/>
          </a:p>
        </p:txBody>
      </p:sp>
    </p:spTree>
    <p:extLst>
      <p:ext uri="{BB962C8B-B14F-4D97-AF65-F5344CB8AC3E}">
        <p14:creationId xmlns:p14="http://schemas.microsoft.com/office/powerpoint/2010/main" val="213696806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4632" y="1858826"/>
            <a:ext cx="6693514" cy="5376491"/>
          </a:xfrm>
        </p:spPr>
        <p:txBody>
          <a:bodyPr>
            <a:normAutofit/>
          </a:bodyPr>
          <a:lstStyle/>
          <a:p>
            <a:r>
              <a:rPr lang="en-US" dirty="0"/>
              <a:t>“Feature” branches (aka “topic” branches) are used for development of a specific feature</a:t>
            </a:r>
          </a:p>
          <a:p>
            <a:r>
              <a:rPr lang="en-US" dirty="0"/>
              <a:t>Feature branches are merged into a development release when work on the feature is complete</a:t>
            </a:r>
          </a:p>
        </p:txBody>
      </p:sp>
      <p:sp>
        <p:nvSpPr>
          <p:cNvPr id="3" name="Title 2"/>
          <p:cNvSpPr>
            <a:spLocks noGrp="1"/>
          </p:cNvSpPr>
          <p:nvPr>
            <p:ph type="title"/>
          </p:nvPr>
        </p:nvSpPr>
        <p:spPr>
          <a:xfrm>
            <a:off x="232617" y="1155610"/>
            <a:ext cx="7505938" cy="406318"/>
          </a:xfrm>
        </p:spPr>
        <p:txBody>
          <a:bodyPr/>
          <a:lstStyle/>
          <a:p>
            <a:r>
              <a:rPr lang="en-US" dirty="0"/>
              <a:t>About “feature” branches</a:t>
            </a:r>
          </a:p>
        </p:txBody>
      </p:sp>
      <p:sp>
        <p:nvSpPr>
          <p:cNvPr id="5" name="TextBox 4"/>
          <p:cNvSpPr txBox="1"/>
          <p:nvPr/>
        </p:nvSpPr>
        <p:spPr>
          <a:xfrm>
            <a:off x="5612401" y="6901756"/>
            <a:ext cx="4279706" cy="273465"/>
          </a:xfrm>
          <a:prstGeom prst="rect">
            <a:avLst/>
          </a:prstGeom>
          <a:noFill/>
        </p:spPr>
        <p:txBody>
          <a:bodyPr wrap="none" lIns="101572" tIns="50786" rIns="101572" bIns="50786" rtlCol="0">
            <a:spAutoFit/>
          </a:bodyPr>
          <a:lstStyle/>
          <a:p>
            <a:pPr>
              <a:buClr>
                <a:schemeClr val="tx2"/>
              </a:buClr>
            </a:pPr>
            <a:r>
              <a:rPr lang="en-US" sz="1100" dirty="0"/>
              <a:t>Source: </a:t>
            </a:r>
            <a:r>
              <a:rPr lang="en-US" sz="1100" dirty="0">
                <a:hlinkClick r:id="rId2"/>
              </a:rPr>
              <a:t>http://</a:t>
            </a:r>
            <a:r>
              <a:rPr lang="en-US" sz="1100" dirty="0" err="1">
                <a:hlinkClick r:id="rId2"/>
              </a:rPr>
              <a:t>nvie.com</a:t>
            </a:r>
            <a:r>
              <a:rPr lang="en-US" sz="1100" dirty="0">
                <a:hlinkClick r:id="rId2"/>
              </a:rPr>
              <a:t>/posts/a-successful-</a:t>
            </a:r>
            <a:r>
              <a:rPr lang="en-US" sz="1100" dirty="0" err="1">
                <a:hlinkClick r:id="rId2"/>
              </a:rPr>
              <a:t>git</a:t>
            </a:r>
            <a:r>
              <a:rPr lang="en-US" sz="1100" dirty="0">
                <a:hlinkClick r:id="rId2"/>
              </a:rPr>
              <a:t>-branching-model/</a:t>
            </a:r>
            <a:endParaRPr lang="en-US" sz="1100" dirty="0"/>
          </a:p>
        </p:txBody>
      </p:sp>
      <p:pic>
        <p:nvPicPr>
          <p:cNvPr id="2" name="Picture 1"/>
          <p:cNvPicPr>
            <a:picLocks noChangeAspect="1"/>
          </p:cNvPicPr>
          <p:nvPr/>
        </p:nvPicPr>
        <p:blipFill>
          <a:blip r:embed="rId3"/>
          <a:stretch>
            <a:fillRect/>
          </a:stretch>
        </p:blipFill>
        <p:spPr>
          <a:xfrm>
            <a:off x="7166555" y="1269470"/>
            <a:ext cx="2035359" cy="5385410"/>
          </a:xfrm>
          <a:prstGeom prst="rect">
            <a:avLst/>
          </a:prstGeom>
        </p:spPr>
      </p:pic>
      <p:sp>
        <p:nvSpPr>
          <p:cNvPr id="8" name="TextBox 7"/>
          <p:cNvSpPr txBox="1"/>
          <p:nvPr/>
        </p:nvSpPr>
        <p:spPr>
          <a:xfrm>
            <a:off x="8147829" y="1347613"/>
            <a:ext cx="1249536" cy="507831"/>
          </a:xfrm>
          <a:prstGeom prst="rect">
            <a:avLst/>
          </a:prstGeom>
          <a:solidFill>
            <a:schemeClr val="bg1"/>
          </a:solidFill>
        </p:spPr>
        <p:txBody>
          <a:bodyPr wrap="none" rtlCol="0">
            <a:spAutoFit/>
          </a:bodyPr>
          <a:lstStyle/>
          <a:p>
            <a:pPr algn="ctr">
              <a:buClr>
                <a:schemeClr val="tx2"/>
              </a:buClr>
            </a:pPr>
            <a:r>
              <a:rPr lang="en-US" sz="900" b="1" dirty="0">
                <a:solidFill>
                  <a:schemeClr val="accent4">
                    <a:lumMod val="50000"/>
                  </a:schemeClr>
                </a:solidFill>
              </a:rPr>
              <a:t>Develop branches:</a:t>
            </a:r>
          </a:p>
          <a:p>
            <a:pPr algn="ctr">
              <a:buClr>
                <a:schemeClr val="tx2"/>
              </a:buClr>
            </a:pPr>
            <a:r>
              <a:rPr lang="en-US" sz="900" b="1" dirty="0">
                <a:solidFill>
                  <a:schemeClr val="accent4">
                    <a:lumMod val="50000"/>
                  </a:schemeClr>
                </a:solidFill>
              </a:rPr>
              <a:t>develop-</a:t>
            </a:r>
          </a:p>
          <a:p>
            <a:pPr algn="ctr">
              <a:buClr>
                <a:schemeClr val="tx2"/>
              </a:buClr>
            </a:pPr>
            <a:r>
              <a:rPr lang="en-US" sz="900" b="1" dirty="0">
                <a:solidFill>
                  <a:schemeClr val="accent4">
                    <a:lumMod val="50000"/>
                  </a:schemeClr>
                </a:solidFill>
              </a:rPr>
              <a:t>forecastweather-v1</a:t>
            </a:r>
          </a:p>
        </p:txBody>
      </p:sp>
      <p:sp>
        <p:nvSpPr>
          <p:cNvPr id="9" name="TextBox 8"/>
          <p:cNvSpPr txBox="1"/>
          <p:nvPr/>
        </p:nvSpPr>
        <p:spPr>
          <a:xfrm>
            <a:off x="7158957" y="1339938"/>
            <a:ext cx="866389" cy="784830"/>
          </a:xfrm>
          <a:prstGeom prst="rect">
            <a:avLst/>
          </a:prstGeom>
          <a:solidFill>
            <a:schemeClr val="bg1"/>
          </a:solidFill>
        </p:spPr>
        <p:txBody>
          <a:bodyPr wrap="square" rtlCol="0">
            <a:spAutoFit/>
          </a:bodyPr>
          <a:lstStyle/>
          <a:p>
            <a:pPr algn="ctr">
              <a:buClr>
                <a:schemeClr val="tx2"/>
              </a:buClr>
            </a:pPr>
            <a:r>
              <a:rPr lang="en-US" sz="900" b="1" dirty="0">
                <a:solidFill>
                  <a:schemeClr val="accent4">
                    <a:lumMod val="50000"/>
                  </a:schemeClr>
                </a:solidFill>
              </a:rPr>
              <a:t>Feature branches:</a:t>
            </a:r>
          </a:p>
          <a:p>
            <a:pPr algn="ctr">
              <a:buClr>
                <a:schemeClr val="tx2"/>
              </a:buClr>
            </a:pPr>
            <a:r>
              <a:rPr lang="en-US" sz="900" b="1" dirty="0">
                <a:solidFill>
                  <a:schemeClr val="accent4">
                    <a:lumMod val="50000"/>
                  </a:schemeClr>
                </a:solidFill>
              </a:rPr>
              <a:t>WC-100</a:t>
            </a:r>
          </a:p>
          <a:p>
            <a:pPr algn="ctr">
              <a:buClr>
                <a:schemeClr val="tx2"/>
              </a:buClr>
            </a:pPr>
            <a:endParaRPr lang="en-US" sz="900" b="1" dirty="0">
              <a:solidFill>
                <a:schemeClr val="accent4">
                  <a:lumMod val="50000"/>
                </a:schemeClr>
              </a:solidFill>
            </a:endParaRPr>
          </a:p>
          <a:p>
            <a:pPr algn="ctr">
              <a:buClr>
                <a:schemeClr val="tx2"/>
              </a:buClr>
            </a:pPr>
            <a:endParaRPr lang="en-US" sz="900" b="1" dirty="0">
              <a:solidFill>
                <a:schemeClr val="accent4">
                  <a:lumMod val="50000"/>
                </a:schemeClr>
              </a:solidFill>
            </a:endParaRPr>
          </a:p>
        </p:txBody>
      </p:sp>
      <p:sp>
        <p:nvSpPr>
          <p:cNvPr id="10"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SCM</a:t>
            </a:r>
          </a:p>
        </p:txBody>
      </p:sp>
    </p:spTree>
    <p:extLst>
      <p:ext uri="{BB962C8B-B14F-4D97-AF65-F5344CB8AC3E}">
        <p14:creationId xmlns:p14="http://schemas.microsoft.com/office/powerpoint/2010/main" val="1255245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25</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SCM: Take Action</a:t>
            </a:r>
          </a:p>
        </p:txBody>
      </p:sp>
      <p:sp>
        <p:nvSpPr>
          <p:cNvPr id="4" name="Text Placeholder 3"/>
          <p:cNvSpPr>
            <a:spLocks noGrp="1"/>
          </p:cNvSpPr>
          <p:nvPr>
            <p:ph type="body" sz="quarter" idx="10"/>
          </p:nvPr>
        </p:nvSpPr>
        <p:spPr>
          <a:xfrm>
            <a:off x="268071" y="1376274"/>
            <a:ext cx="9638148" cy="5834837"/>
          </a:xfrm>
        </p:spPr>
        <p:txBody>
          <a:bodyPr>
            <a:normAutofit/>
          </a:bodyPr>
          <a:lstStyle/>
          <a:p>
            <a:pPr marL="304714" indent="0">
              <a:lnSpc>
                <a:spcPts val="2344"/>
              </a:lnSpc>
              <a:buNone/>
            </a:pPr>
            <a:r>
              <a:rPr lang="en-US" b="1" dirty="0"/>
              <a:t>Steps</a:t>
            </a:r>
          </a:p>
          <a:p>
            <a:pPr>
              <a:lnSpc>
                <a:spcPts val="2344"/>
              </a:lnSpc>
              <a:buFont typeface="Wingdings" charset="2"/>
              <a:buChar char="§"/>
            </a:pPr>
            <a:r>
              <a:rPr lang="en-US" dirty="0"/>
              <a:t>Use </a:t>
            </a:r>
            <a:r>
              <a:rPr lang="en-US" dirty="0">
                <a:hlinkClick r:id="rId3"/>
              </a:rPr>
              <a:t>https://github.com/dzuluagacert/apigee-tutorials</a:t>
            </a:r>
            <a:endParaRPr lang="en-US" dirty="0"/>
          </a:p>
          <a:p>
            <a:pPr marL="304714" indent="0">
              <a:buClr>
                <a:schemeClr val="tx2"/>
              </a:buClr>
              <a:buNone/>
            </a:pPr>
            <a:endParaRPr lang="en-US" sz="2400" b="1" dirty="0">
              <a:latin typeface="Courier"/>
              <a:cs typeface="Courier"/>
            </a:endParaRPr>
          </a:p>
          <a:p>
            <a:pPr marL="304714" indent="0">
              <a:buClr>
                <a:schemeClr val="tx2"/>
              </a:buClr>
              <a:buNone/>
            </a:pPr>
            <a:r>
              <a:rPr lang="en-US" sz="2400" b="1" dirty="0">
                <a:latin typeface="Courier"/>
                <a:cs typeface="Courier"/>
              </a:rPr>
              <a:t>Checkout develop branch</a:t>
            </a:r>
          </a:p>
          <a:p>
            <a:pPr marL="304714" indent="0">
              <a:buClr>
                <a:schemeClr val="tx2"/>
              </a:buClr>
              <a:buNone/>
            </a:pPr>
            <a:r>
              <a:rPr lang="en-US" sz="2400" dirty="0">
                <a:latin typeface="Courier"/>
                <a:cs typeface="Courier"/>
              </a:rPr>
              <a:t>	</a:t>
            </a:r>
            <a:r>
              <a:rPr lang="en-US" sz="2400" dirty="0" err="1">
                <a:latin typeface="Courier"/>
                <a:cs typeface="Courier"/>
              </a:rPr>
              <a:t>git</a:t>
            </a:r>
            <a:r>
              <a:rPr lang="en-US" sz="2400" dirty="0">
                <a:latin typeface="Courier"/>
                <a:cs typeface="Courier"/>
              </a:rPr>
              <a:t> checkout develop</a:t>
            </a:r>
            <a:endParaRPr lang="en-US" sz="2400" b="1" dirty="0">
              <a:latin typeface="Courier"/>
              <a:cs typeface="Courier"/>
            </a:endParaRPr>
          </a:p>
          <a:p>
            <a:pPr marL="304714" indent="0">
              <a:buClr>
                <a:schemeClr val="tx2"/>
              </a:buClr>
              <a:buNone/>
            </a:pPr>
            <a:endParaRPr lang="en-US" sz="2400" b="1" dirty="0">
              <a:latin typeface="Courier"/>
              <a:cs typeface="Courier"/>
            </a:endParaRPr>
          </a:p>
          <a:p>
            <a:pPr marL="304714" indent="0">
              <a:buClr>
                <a:schemeClr val="tx2"/>
              </a:buClr>
              <a:buNone/>
            </a:pPr>
            <a:r>
              <a:rPr lang="en-US" sz="2400" b="1" dirty="0">
                <a:latin typeface="Courier"/>
                <a:cs typeface="Courier"/>
              </a:rPr>
              <a:t>How to create a feature branch?</a:t>
            </a:r>
            <a:endParaRPr lang="en-US" sz="2400" dirty="0">
              <a:latin typeface="Courier"/>
              <a:cs typeface="Courier"/>
            </a:endParaRPr>
          </a:p>
          <a:p>
            <a:pPr marL="304714" indent="0">
              <a:buClr>
                <a:schemeClr val="tx2"/>
              </a:buClr>
              <a:buNone/>
            </a:pPr>
            <a:r>
              <a:rPr lang="en-US" sz="2400" dirty="0">
                <a:latin typeface="Courier"/>
                <a:cs typeface="Courier"/>
              </a:rPr>
              <a:t>	</a:t>
            </a:r>
            <a:r>
              <a:rPr lang="en-US" sz="2400" dirty="0" err="1">
                <a:latin typeface="Courier"/>
                <a:cs typeface="Courier"/>
              </a:rPr>
              <a:t>git</a:t>
            </a:r>
            <a:r>
              <a:rPr lang="en-US" sz="2400" dirty="0">
                <a:latin typeface="Courier"/>
                <a:cs typeface="Courier"/>
              </a:rPr>
              <a:t> checkout -b WC-{</a:t>
            </a:r>
            <a:r>
              <a:rPr lang="en-US" sz="2400" dirty="0" err="1">
                <a:latin typeface="Courier"/>
                <a:cs typeface="Courier"/>
              </a:rPr>
              <a:t>story_id</a:t>
            </a:r>
            <a:r>
              <a:rPr lang="en-US" sz="2400" dirty="0">
                <a:latin typeface="Courier"/>
                <a:cs typeface="Courier"/>
              </a:rPr>
              <a:t>}</a:t>
            </a:r>
          </a:p>
          <a:p>
            <a:pPr marL="304714" indent="0">
              <a:buClr>
                <a:schemeClr val="tx2"/>
              </a:buClr>
              <a:buNone/>
            </a:pPr>
            <a:endParaRPr lang="en-US" sz="2400" b="1" dirty="0">
              <a:latin typeface="Courier"/>
              <a:cs typeface="Courier"/>
            </a:endParaRPr>
          </a:p>
          <a:p>
            <a:pPr marL="304714" indent="0">
              <a:buClr>
                <a:schemeClr val="tx2"/>
              </a:buClr>
              <a:buNone/>
            </a:pPr>
            <a:r>
              <a:rPr lang="en-US" sz="2400" b="1" dirty="0">
                <a:latin typeface="Courier"/>
                <a:cs typeface="Courier"/>
              </a:rPr>
              <a:t>How to merge to a feature branch?</a:t>
            </a:r>
          </a:p>
          <a:p>
            <a:pPr marL="304714" indent="0">
              <a:buClr>
                <a:schemeClr val="tx2"/>
              </a:buClr>
              <a:buNone/>
            </a:pPr>
            <a:r>
              <a:rPr lang="en-US" sz="2400" dirty="0">
                <a:latin typeface="Courier"/>
                <a:cs typeface="Courier"/>
              </a:rPr>
              <a:t>	</a:t>
            </a:r>
            <a:r>
              <a:rPr lang="en-US" sz="2400" dirty="0" err="1">
                <a:latin typeface="Courier"/>
                <a:cs typeface="Courier"/>
              </a:rPr>
              <a:t>git</a:t>
            </a:r>
            <a:r>
              <a:rPr lang="en-US" sz="2400" dirty="0">
                <a:latin typeface="Courier"/>
                <a:cs typeface="Courier"/>
              </a:rPr>
              <a:t> merge --no-</a:t>
            </a:r>
            <a:r>
              <a:rPr lang="en-US" sz="2400" dirty="0" err="1">
                <a:latin typeface="Courier"/>
                <a:cs typeface="Courier"/>
              </a:rPr>
              <a:t>ff</a:t>
            </a:r>
            <a:r>
              <a:rPr lang="en-US" sz="2400" dirty="0">
                <a:latin typeface="Courier"/>
                <a:cs typeface="Courier"/>
              </a:rPr>
              <a:t> WC-100</a:t>
            </a:r>
          </a:p>
          <a:p>
            <a:pPr>
              <a:lnSpc>
                <a:spcPts val="2344"/>
              </a:lnSpc>
              <a:buFont typeface="Wingdings" charset="2"/>
              <a:buChar char="§"/>
            </a:pPr>
            <a:endParaRPr lang="en-US" dirty="0"/>
          </a:p>
          <a:p>
            <a:pPr>
              <a:lnSpc>
                <a:spcPts val="2344"/>
              </a:lnSpc>
              <a:buFont typeface="Wingdings" charset="2"/>
              <a:buChar char="§"/>
            </a:pPr>
            <a:endParaRPr lang="en-US" dirty="0"/>
          </a:p>
          <a:p>
            <a:pPr marL="1066629" lvl="1" indent="-457200">
              <a:lnSpc>
                <a:spcPts val="2344"/>
              </a:lnSpc>
              <a:buFont typeface="+mj-lt"/>
              <a:buAutoNum type="arabicPeriod" startAt="4"/>
            </a:pPr>
            <a:endParaRPr lang="en-US" dirty="0"/>
          </a:p>
          <a:p>
            <a:pPr marL="1066629" lvl="1" indent="-457200">
              <a:lnSpc>
                <a:spcPts val="2344"/>
              </a:lnSpc>
              <a:buFont typeface="+mj-lt"/>
              <a:buAutoNum type="arabicPeriod" startAt="4"/>
            </a:pPr>
            <a:endParaRPr lang="en-US" dirty="0"/>
          </a:p>
        </p:txBody>
      </p:sp>
    </p:spTree>
    <p:extLst>
      <p:ext uri="{BB962C8B-B14F-4D97-AF65-F5344CB8AC3E}">
        <p14:creationId xmlns:p14="http://schemas.microsoft.com/office/powerpoint/2010/main" val="35665635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26</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Important Concepts</a:t>
            </a:r>
          </a:p>
        </p:txBody>
      </p:sp>
      <p:sp>
        <p:nvSpPr>
          <p:cNvPr id="4" name="Text Placeholder 3"/>
          <p:cNvSpPr>
            <a:spLocks noGrp="1"/>
          </p:cNvSpPr>
          <p:nvPr>
            <p:ph type="body" sz="quarter" idx="10"/>
          </p:nvPr>
        </p:nvSpPr>
        <p:spPr>
          <a:xfrm>
            <a:off x="268071" y="1044272"/>
            <a:ext cx="9638148" cy="6166840"/>
          </a:xfrm>
        </p:spPr>
        <p:txBody>
          <a:bodyPr>
            <a:normAutofit/>
          </a:bodyPr>
          <a:lstStyle/>
          <a:p>
            <a:pPr marL="342900" indent="-342900"/>
            <a:r>
              <a:rPr lang="en-US" sz="2000" dirty="0">
                <a:solidFill>
                  <a:srgbClr val="6D6E71"/>
                </a:solidFill>
              </a:rPr>
              <a:t>Fetch the latest changes on develop branch</a:t>
            </a:r>
          </a:p>
          <a:p>
            <a:pPr marL="304714" indent="0">
              <a:buNone/>
            </a:pPr>
            <a:r>
              <a:rPr lang="en-US" sz="1600" dirty="0" err="1">
                <a:solidFill>
                  <a:srgbClr val="6D6E71"/>
                </a:solidFill>
                <a:latin typeface="Courier"/>
                <a:cs typeface="Courier"/>
              </a:rPr>
              <a:t>git</a:t>
            </a:r>
            <a:r>
              <a:rPr lang="en-US" sz="1600" dirty="0">
                <a:solidFill>
                  <a:srgbClr val="6D6E71"/>
                </a:solidFill>
                <a:latin typeface="Courier"/>
                <a:cs typeface="Courier"/>
              </a:rPr>
              <a:t> fetch origin develop</a:t>
            </a:r>
          </a:p>
          <a:p>
            <a:pPr marL="304714" indent="0">
              <a:buNone/>
            </a:pPr>
            <a:endParaRPr lang="en-US" sz="2000" dirty="0">
              <a:solidFill>
                <a:srgbClr val="6D6E71"/>
              </a:solidFill>
            </a:endParaRPr>
          </a:p>
          <a:p>
            <a:pPr marL="342900" indent="-342900"/>
            <a:r>
              <a:rPr lang="en-US" sz="2000" dirty="0">
                <a:solidFill>
                  <a:srgbClr val="6D6E71"/>
                </a:solidFill>
              </a:rPr>
              <a:t>Rebase feature branch to latest develop branch</a:t>
            </a:r>
          </a:p>
          <a:p>
            <a:pPr marL="304714" indent="0">
              <a:buNone/>
            </a:pPr>
            <a:r>
              <a:rPr lang="en-US" sz="1600" dirty="0">
                <a:solidFill>
                  <a:srgbClr val="6D6E71"/>
                </a:solidFill>
                <a:latin typeface="Courier"/>
                <a:cs typeface="Courier"/>
              </a:rPr>
              <a:t>	</a:t>
            </a:r>
            <a:r>
              <a:rPr lang="en-US" sz="1600" dirty="0" err="1">
                <a:solidFill>
                  <a:srgbClr val="6D6E71"/>
                </a:solidFill>
                <a:latin typeface="Courier"/>
                <a:cs typeface="Courier"/>
              </a:rPr>
              <a:t>git</a:t>
            </a:r>
            <a:r>
              <a:rPr lang="en-US" sz="1600" dirty="0">
                <a:solidFill>
                  <a:srgbClr val="6D6E71"/>
                </a:solidFill>
                <a:latin typeface="Courier"/>
                <a:cs typeface="Courier"/>
              </a:rPr>
              <a:t> rebase develop</a:t>
            </a:r>
          </a:p>
          <a:p>
            <a:endParaRPr lang="en-US" sz="1600" dirty="0">
              <a:solidFill>
                <a:srgbClr val="6D6E71"/>
              </a:solidFill>
              <a:latin typeface="Courier"/>
              <a:cs typeface="Courier"/>
            </a:endParaRPr>
          </a:p>
          <a:p>
            <a:pPr marL="342900" indent="-342900"/>
            <a:r>
              <a:rPr lang="en-US" sz="2000" dirty="0">
                <a:solidFill>
                  <a:srgbClr val="6D6E71"/>
                </a:solidFill>
              </a:rPr>
              <a:t>Update feature branch in origin</a:t>
            </a:r>
          </a:p>
          <a:p>
            <a:pPr marL="0" indent="0">
              <a:buNone/>
            </a:pPr>
            <a:r>
              <a:rPr lang="en-US" sz="1200" dirty="0">
                <a:solidFill>
                  <a:srgbClr val="6D6E71"/>
                </a:solidFill>
                <a:latin typeface="Courier"/>
                <a:cs typeface="Courier"/>
              </a:rPr>
              <a:t>     </a:t>
            </a:r>
            <a:r>
              <a:rPr lang="en-US" sz="1600" dirty="0" err="1">
                <a:solidFill>
                  <a:srgbClr val="6D6E71"/>
                </a:solidFill>
                <a:latin typeface="Courier"/>
                <a:cs typeface="Courier"/>
              </a:rPr>
              <a:t>git</a:t>
            </a:r>
            <a:r>
              <a:rPr lang="en-US" sz="1600" dirty="0">
                <a:solidFill>
                  <a:srgbClr val="6D6E71"/>
                </a:solidFill>
                <a:latin typeface="Courier"/>
                <a:cs typeface="Courier"/>
              </a:rPr>
              <a:t> push origin WC-101</a:t>
            </a:r>
          </a:p>
          <a:p>
            <a:endParaRPr lang="en-US" sz="1600" dirty="0">
              <a:solidFill>
                <a:srgbClr val="6D6E71"/>
              </a:solidFill>
              <a:latin typeface="Courier"/>
              <a:cs typeface="Courier"/>
            </a:endParaRPr>
          </a:p>
          <a:p>
            <a:pPr marL="342900" indent="-342900"/>
            <a:r>
              <a:rPr lang="en-US" sz="2000" dirty="0">
                <a:solidFill>
                  <a:srgbClr val="6D6E71"/>
                </a:solidFill>
              </a:rPr>
              <a:t>Clean up feature branches</a:t>
            </a:r>
          </a:p>
          <a:p>
            <a:pPr marL="0" indent="0">
              <a:buNone/>
            </a:pPr>
            <a:r>
              <a:rPr lang="en-US" sz="1600" dirty="0">
                <a:solidFill>
                  <a:srgbClr val="6D6E71"/>
                </a:solidFill>
                <a:latin typeface="Courier"/>
                <a:cs typeface="Courier"/>
              </a:rPr>
              <a:t>   </a:t>
            </a:r>
            <a:r>
              <a:rPr lang="en-US" sz="1600" dirty="0" err="1">
                <a:solidFill>
                  <a:srgbClr val="6D6E71"/>
                </a:solidFill>
                <a:latin typeface="Courier"/>
                <a:cs typeface="Courier"/>
              </a:rPr>
              <a:t>git</a:t>
            </a:r>
            <a:r>
              <a:rPr lang="en-US" sz="1600" dirty="0">
                <a:solidFill>
                  <a:srgbClr val="6D6E71"/>
                </a:solidFill>
                <a:latin typeface="Courier"/>
                <a:cs typeface="Courier"/>
              </a:rPr>
              <a:t> branch -d WC-101</a:t>
            </a:r>
          </a:p>
          <a:p>
            <a:pPr marL="285750" indent="-285750"/>
            <a:endParaRPr lang="en-US" sz="1600" dirty="0">
              <a:solidFill>
                <a:srgbClr val="6D6E71"/>
              </a:solidFill>
              <a:latin typeface="Courier"/>
              <a:cs typeface="Courier"/>
            </a:endParaRPr>
          </a:p>
          <a:p>
            <a:pPr marL="342900" indent="-342900"/>
            <a:r>
              <a:rPr lang="en-US" sz="2000" dirty="0">
                <a:solidFill>
                  <a:srgbClr val="6D6E71"/>
                </a:solidFill>
              </a:rPr>
              <a:t>Delete feature branch from origin</a:t>
            </a:r>
          </a:p>
          <a:p>
            <a:pPr marL="0" indent="0">
              <a:buNone/>
            </a:pPr>
            <a:r>
              <a:rPr lang="en-US" sz="1600" dirty="0">
                <a:solidFill>
                  <a:srgbClr val="6D6E71"/>
                </a:solidFill>
                <a:latin typeface="Courier"/>
                <a:cs typeface="Courier"/>
              </a:rPr>
              <a:t>	</a:t>
            </a:r>
            <a:r>
              <a:rPr lang="en-US" sz="1600" dirty="0" err="1">
                <a:solidFill>
                  <a:srgbClr val="6D6E71"/>
                </a:solidFill>
                <a:latin typeface="Courier"/>
                <a:cs typeface="Courier"/>
              </a:rPr>
              <a:t>git</a:t>
            </a:r>
            <a:r>
              <a:rPr lang="en-US" sz="1600" dirty="0">
                <a:solidFill>
                  <a:srgbClr val="6D6E71"/>
                </a:solidFill>
                <a:latin typeface="Courier"/>
                <a:cs typeface="Courier"/>
              </a:rPr>
              <a:t> push origin :WC-101</a:t>
            </a:r>
          </a:p>
          <a:p>
            <a:pPr>
              <a:lnSpc>
                <a:spcPts val="2344"/>
              </a:lnSpc>
              <a:buFont typeface="Wingdings" charset="2"/>
              <a:buChar char="§"/>
            </a:pPr>
            <a:endParaRPr lang="en-US" dirty="0"/>
          </a:p>
          <a:p>
            <a:pPr>
              <a:lnSpc>
                <a:spcPts val="2344"/>
              </a:lnSpc>
              <a:buFont typeface="Wingdings" charset="2"/>
              <a:buChar char="§"/>
            </a:pPr>
            <a:endParaRPr lang="en-US" dirty="0"/>
          </a:p>
          <a:p>
            <a:pPr marL="1066629" lvl="1" indent="-457200">
              <a:lnSpc>
                <a:spcPts val="2344"/>
              </a:lnSpc>
              <a:buFont typeface="+mj-lt"/>
              <a:buAutoNum type="arabicPeriod" startAt="4"/>
            </a:pPr>
            <a:endParaRPr lang="en-US" dirty="0"/>
          </a:p>
          <a:p>
            <a:pPr marL="1066629" lvl="1" indent="-457200">
              <a:lnSpc>
                <a:spcPts val="2344"/>
              </a:lnSpc>
              <a:buFont typeface="+mj-lt"/>
              <a:buAutoNum type="arabicPeriod" startAt="4"/>
            </a:pPr>
            <a:endParaRPr lang="en-US" dirty="0"/>
          </a:p>
        </p:txBody>
      </p:sp>
    </p:spTree>
    <p:extLst>
      <p:ext uri="{BB962C8B-B14F-4D97-AF65-F5344CB8AC3E}">
        <p14:creationId xmlns:p14="http://schemas.microsoft.com/office/powerpoint/2010/main" val="403697419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304" y="1803491"/>
            <a:ext cx="9638148" cy="5813334"/>
          </a:xfrm>
        </p:spPr>
        <p:txBody>
          <a:bodyPr>
            <a:normAutofit/>
          </a:bodyPr>
          <a:lstStyle/>
          <a:p>
            <a:r>
              <a:rPr lang="en-US" dirty="0"/>
              <a:t>“Release” branches are created when code from “develop” is almost ready to be deployed to production</a:t>
            </a:r>
          </a:p>
          <a:p>
            <a:r>
              <a:rPr lang="en-US" dirty="0"/>
              <a:t>Only very minor changes are allowed to release branches, and these must be merged back into the develop branch.</a:t>
            </a:r>
          </a:p>
          <a:p>
            <a:pPr>
              <a:lnSpc>
                <a:spcPts val="2144"/>
              </a:lnSpc>
            </a:pPr>
            <a:r>
              <a:rPr lang="en-US" dirty="0"/>
              <a:t>How to create a release branch?</a:t>
            </a:r>
          </a:p>
          <a:p>
            <a:pPr marL="304714" indent="0">
              <a:lnSpc>
                <a:spcPts val="2144"/>
              </a:lnSpc>
              <a:buNone/>
            </a:pPr>
            <a:r>
              <a:rPr lang="en-US" dirty="0"/>
              <a:t>		</a:t>
            </a:r>
            <a:r>
              <a:rPr lang="en-US" dirty="0" err="1">
                <a:latin typeface="Courier"/>
                <a:cs typeface="Courier"/>
              </a:rPr>
              <a:t>git</a:t>
            </a:r>
            <a:r>
              <a:rPr lang="en-US" dirty="0">
                <a:latin typeface="Courier"/>
                <a:cs typeface="Courier"/>
              </a:rPr>
              <a:t> checkout -b release-1.2 develop</a:t>
            </a:r>
          </a:p>
          <a:p>
            <a:pPr marL="304714" indent="0">
              <a:lnSpc>
                <a:spcPts val="2144"/>
              </a:lnSpc>
              <a:buNone/>
            </a:pPr>
            <a:r>
              <a:rPr lang="en-US" dirty="0">
                <a:latin typeface="Courier"/>
                <a:cs typeface="Courier"/>
              </a:rPr>
              <a:t>		./bump-</a:t>
            </a:r>
            <a:r>
              <a:rPr lang="en-US" dirty="0" err="1">
                <a:latin typeface="Courier"/>
                <a:cs typeface="Courier"/>
              </a:rPr>
              <a:t>version.sh</a:t>
            </a:r>
            <a:r>
              <a:rPr lang="en-US" dirty="0">
                <a:latin typeface="Courier"/>
                <a:cs typeface="Courier"/>
              </a:rPr>
              <a:t> 1.2 -&gt; update a file</a:t>
            </a:r>
          </a:p>
          <a:p>
            <a:pPr marL="304714" indent="0">
              <a:lnSpc>
                <a:spcPts val="2144"/>
              </a:lnSpc>
              <a:buNone/>
            </a:pPr>
            <a:r>
              <a:rPr lang="en-US" dirty="0">
                <a:latin typeface="Courier"/>
                <a:cs typeface="Courier"/>
              </a:rPr>
              <a:t>		</a:t>
            </a:r>
            <a:r>
              <a:rPr lang="en-US" dirty="0" err="1">
                <a:latin typeface="Courier"/>
                <a:cs typeface="Courier"/>
              </a:rPr>
              <a:t>git</a:t>
            </a:r>
            <a:r>
              <a:rPr lang="en-US" dirty="0">
                <a:latin typeface="Courier"/>
                <a:cs typeface="Courier"/>
              </a:rPr>
              <a:t> commit -a -m "Bumped version number to 1.2"</a:t>
            </a:r>
          </a:p>
          <a:p>
            <a:pPr>
              <a:lnSpc>
                <a:spcPts val="2144"/>
              </a:lnSpc>
            </a:pPr>
            <a:r>
              <a:rPr lang="en-US" dirty="0"/>
              <a:t>Then tag and finish a release branch</a:t>
            </a:r>
          </a:p>
          <a:p>
            <a:pPr marL="304714" indent="0">
              <a:lnSpc>
                <a:spcPts val="2144"/>
              </a:lnSpc>
              <a:buNone/>
            </a:pPr>
            <a:r>
              <a:rPr lang="en-US" dirty="0"/>
              <a:t>	</a:t>
            </a:r>
            <a:r>
              <a:rPr lang="en-US" sz="2000" dirty="0"/>
              <a:t>	</a:t>
            </a:r>
            <a:r>
              <a:rPr lang="en-US" sz="2000" dirty="0" err="1">
                <a:latin typeface="Courier"/>
                <a:cs typeface="Courier"/>
              </a:rPr>
              <a:t>git</a:t>
            </a:r>
            <a:r>
              <a:rPr lang="en-US" sz="2000" dirty="0">
                <a:latin typeface="Courier"/>
                <a:cs typeface="Courier"/>
              </a:rPr>
              <a:t> checkout master</a:t>
            </a:r>
          </a:p>
          <a:p>
            <a:pPr marL="304714" indent="0">
              <a:lnSpc>
                <a:spcPts val="2144"/>
              </a:lnSpc>
              <a:buNone/>
            </a:pPr>
            <a:r>
              <a:rPr lang="en-US" sz="2000" dirty="0">
                <a:latin typeface="Courier"/>
                <a:cs typeface="Courier"/>
              </a:rPr>
              <a:t>		</a:t>
            </a:r>
            <a:r>
              <a:rPr lang="en-US" sz="2000" dirty="0" err="1">
                <a:latin typeface="Courier"/>
                <a:cs typeface="Courier"/>
              </a:rPr>
              <a:t>git</a:t>
            </a:r>
            <a:r>
              <a:rPr lang="en-US" sz="2000" dirty="0">
                <a:latin typeface="Courier"/>
                <a:cs typeface="Courier"/>
              </a:rPr>
              <a:t> merge --no-</a:t>
            </a:r>
            <a:r>
              <a:rPr lang="en-US" sz="2000" dirty="0" err="1">
                <a:latin typeface="Courier"/>
                <a:cs typeface="Courier"/>
              </a:rPr>
              <a:t>ff</a:t>
            </a:r>
            <a:r>
              <a:rPr lang="en-US" sz="2000" dirty="0">
                <a:latin typeface="Courier"/>
                <a:cs typeface="Courier"/>
              </a:rPr>
              <a:t> release-1.2</a:t>
            </a:r>
          </a:p>
          <a:p>
            <a:pPr marL="304714" indent="0">
              <a:lnSpc>
                <a:spcPts val="2144"/>
              </a:lnSpc>
              <a:buNone/>
            </a:pPr>
            <a:r>
              <a:rPr lang="en-US" sz="2000" dirty="0">
                <a:latin typeface="Courier"/>
                <a:cs typeface="Courier"/>
              </a:rPr>
              <a:t>		</a:t>
            </a:r>
            <a:r>
              <a:rPr lang="hu-HU" sz="2000" dirty="0">
                <a:latin typeface="Courier"/>
                <a:cs typeface="Courier"/>
              </a:rPr>
              <a:t>git tag -a 1.2</a:t>
            </a:r>
          </a:p>
          <a:p>
            <a:pPr marL="304714" indent="0">
              <a:lnSpc>
                <a:spcPts val="2144"/>
              </a:lnSpc>
              <a:buNone/>
            </a:pPr>
            <a:r>
              <a:rPr lang="en-US" sz="2000" dirty="0">
                <a:latin typeface="Courier"/>
                <a:cs typeface="Courier"/>
              </a:rPr>
              <a:t>		</a:t>
            </a:r>
            <a:r>
              <a:rPr lang="en-US" sz="2000" dirty="0" err="1">
                <a:latin typeface="Courier"/>
                <a:cs typeface="Courier"/>
              </a:rPr>
              <a:t>git</a:t>
            </a:r>
            <a:r>
              <a:rPr lang="en-US" sz="2000" dirty="0">
                <a:latin typeface="Courier"/>
                <a:cs typeface="Courier"/>
              </a:rPr>
              <a:t> branch -d release-1.2</a:t>
            </a:r>
          </a:p>
          <a:p>
            <a:pPr marL="304714" indent="0">
              <a:lnSpc>
                <a:spcPts val="2144"/>
              </a:lnSpc>
              <a:buNone/>
            </a:pPr>
            <a:r>
              <a:rPr lang="en-US" sz="2000" dirty="0">
                <a:latin typeface="Courier"/>
                <a:cs typeface="Courier"/>
              </a:rPr>
              <a:t>		</a:t>
            </a:r>
            <a:r>
              <a:rPr lang="en-US" sz="2000" dirty="0" err="1">
                <a:latin typeface="Courier"/>
                <a:cs typeface="Courier"/>
              </a:rPr>
              <a:t>git</a:t>
            </a:r>
            <a:r>
              <a:rPr lang="en-US" sz="2000" dirty="0">
                <a:latin typeface="Courier"/>
                <a:cs typeface="Courier"/>
              </a:rPr>
              <a:t> push --tags</a:t>
            </a:r>
          </a:p>
          <a:p>
            <a:pPr marL="304714" indent="0">
              <a:buNone/>
            </a:pPr>
            <a:endParaRPr lang="en-US" dirty="0">
              <a:latin typeface="Courier"/>
              <a:cs typeface="Courier"/>
            </a:endParaRPr>
          </a:p>
          <a:p>
            <a:endParaRPr lang="en-US" dirty="0"/>
          </a:p>
          <a:p>
            <a:endParaRPr lang="en-US" dirty="0"/>
          </a:p>
        </p:txBody>
      </p:sp>
      <p:sp>
        <p:nvSpPr>
          <p:cNvPr id="3" name="Title 2"/>
          <p:cNvSpPr>
            <a:spLocks noGrp="1"/>
          </p:cNvSpPr>
          <p:nvPr>
            <p:ph type="title"/>
          </p:nvPr>
        </p:nvSpPr>
        <p:spPr>
          <a:xfrm>
            <a:off x="264633" y="1176953"/>
            <a:ext cx="7505938" cy="406318"/>
          </a:xfrm>
        </p:spPr>
        <p:txBody>
          <a:bodyPr/>
          <a:lstStyle/>
          <a:p>
            <a:r>
              <a:rPr lang="en-US" dirty="0"/>
              <a:t>About “release” branches</a:t>
            </a:r>
          </a:p>
        </p:txBody>
      </p:sp>
      <p:sp>
        <p:nvSpPr>
          <p:cNvPr id="6"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SCM</a:t>
            </a:r>
          </a:p>
        </p:txBody>
      </p:sp>
    </p:spTree>
    <p:extLst>
      <p:ext uri="{BB962C8B-B14F-4D97-AF65-F5344CB8AC3E}">
        <p14:creationId xmlns:p14="http://schemas.microsoft.com/office/powerpoint/2010/main" val="44413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3960" y="1738860"/>
            <a:ext cx="4581260" cy="2715242"/>
          </a:xfrm>
        </p:spPr>
        <p:txBody>
          <a:bodyPr/>
          <a:lstStyle/>
          <a:p>
            <a:r>
              <a:rPr lang="en-US" dirty="0"/>
              <a:t>“Hotfix” branches are used for fixes to production.</a:t>
            </a:r>
          </a:p>
          <a:p>
            <a:r>
              <a:rPr lang="en-US" dirty="0"/>
              <a:t>Each branch contains a single fix</a:t>
            </a:r>
          </a:p>
          <a:p>
            <a:r>
              <a:rPr lang="en-US" dirty="0"/>
              <a:t>Must be merged back to both “master” and current “develop” or “release” branches</a:t>
            </a:r>
          </a:p>
        </p:txBody>
      </p:sp>
      <p:sp>
        <p:nvSpPr>
          <p:cNvPr id="3" name="Title 2"/>
          <p:cNvSpPr>
            <a:spLocks noGrp="1"/>
          </p:cNvSpPr>
          <p:nvPr>
            <p:ph type="title"/>
          </p:nvPr>
        </p:nvSpPr>
        <p:spPr>
          <a:xfrm>
            <a:off x="232617" y="1176953"/>
            <a:ext cx="7505938" cy="406318"/>
          </a:xfrm>
        </p:spPr>
        <p:txBody>
          <a:bodyPr/>
          <a:lstStyle/>
          <a:p>
            <a:r>
              <a:rPr lang="en-US" dirty="0"/>
              <a:t>About “hotfix” branches</a:t>
            </a:r>
          </a:p>
        </p:txBody>
      </p:sp>
      <p:sp>
        <p:nvSpPr>
          <p:cNvPr id="5" name="TextBox 4"/>
          <p:cNvSpPr txBox="1"/>
          <p:nvPr/>
        </p:nvSpPr>
        <p:spPr>
          <a:xfrm>
            <a:off x="5623073" y="6912441"/>
            <a:ext cx="4279706" cy="273465"/>
          </a:xfrm>
          <a:prstGeom prst="rect">
            <a:avLst/>
          </a:prstGeom>
          <a:noFill/>
        </p:spPr>
        <p:txBody>
          <a:bodyPr wrap="none" lIns="101572" tIns="50786" rIns="101572" bIns="50786" rtlCol="0">
            <a:spAutoFit/>
          </a:bodyPr>
          <a:lstStyle/>
          <a:p>
            <a:pPr>
              <a:buClr>
                <a:schemeClr val="tx2"/>
              </a:buClr>
            </a:pPr>
            <a:r>
              <a:rPr lang="en-US" sz="1100" dirty="0"/>
              <a:t>Source: </a:t>
            </a:r>
            <a:r>
              <a:rPr lang="en-US" sz="1100" dirty="0">
                <a:hlinkClick r:id="rId2"/>
              </a:rPr>
              <a:t>http://</a:t>
            </a:r>
            <a:r>
              <a:rPr lang="en-US" sz="1100" dirty="0" err="1">
                <a:hlinkClick r:id="rId2"/>
              </a:rPr>
              <a:t>nvie.com</a:t>
            </a:r>
            <a:r>
              <a:rPr lang="en-US" sz="1100" dirty="0">
                <a:hlinkClick r:id="rId2"/>
              </a:rPr>
              <a:t>/posts/a-successful-</a:t>
            </a:r>
            <a:r>
              <a:rPr lang="en-US" sz="1100" dirty="0" err="1">
                <a:hlinkClick r:id="rId2"/>
              </a:rPr>
              <a:t>git</a:t>
            </a:r>
            <a:r>
              <a:rPr lang="en-US" sz="1100" dirty="0">
                <a:hlinkClick r:id="rId2"/>
              </a:rPr>
              <a:t>-branching-model/</a:t>
            </a:r>
            <a:endParaRPr lang="en-US" sz="1100" dirty="0"/>
          </a:p>
        </p:txBody>
      </p:sp>
      <p:pic>
        <p:nvPicPr>
          <p:cNvPr id="2" name="Picture 1"/>
          <p:cNvPicPr>
            <a:picLocks noChangeAspect="1"/>
          </p:cNvPicPr>
          <p:nvPr/>
        </p:nvPicPr>
        <p:blipFill>
          <a:blip r:embed="rId3"/>
          <a:stretch>
            <a:fillRect/>
          </a:stretch>
        </p:blipFill>
        <p:spPr>
          <a:xfrm>
            <a:off x="5806916" y="1589631"/>
            <a:ext cx="3854810" cy="5297414"/>
          </a:xfrm>
          <a:prstGeom prst="rect">
            <a:avLst/>
          </a:prstGeom>
        </p:spPr>
      </p:pic>
      <p:sp>
        <p:nvSpPr>
          <p:cNvPr id="6"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SCM</a:t>
            </a:r>
          </a:p>
        </p:txBody>
      </p:sp>
    </p:spTree>
    <p:extLst>
      <p:ext uri="{BB962C8B-B14F-4D97-AF65-F5344CB8AC3E}">
        <p14:creationId xmlns:p14="http://schemas.microsoft.com/office/powerpoint/2010/main" val="1611063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5985769"/>
          </a:xfrm>
        </p:spPr>
        <p:txBody>
          <a:bodyPr>
            <a:normAutofit/>
          </a:bodyPr>
          <a:lstStyle/>
          <a:p>
            <a:pPr marL="609429" lvl="1" indent="0">
              <a:lnSpc>
                <a:spcPts val="3844"/>
              </a:lnSpc>
              <a:buNone/>
            </a:pPr>
            <a:endParaRPr lang="en-US" dirty="0">
              <a:solidFill>
                <a:schemeClr val="tx1"/>
              </a:solidFill>
              <a:cs typeface="Century Gothic"/>
            </a:endParaRPr>
          </a:p>
          <a:p>
            <a:pPr lvl="1">
              <a:lnSpc>
                <a:spcPts val="3844"/>
              </a:lnSpc>
              <a:buFont typeface="Wingdings" charset="2"/>
              <a:buChar char="§"/>
            </a:pPr>
            <a:r>
              <a:rPr lang="en-US" dirty="0">
                <a:solidFill>
                  <a:schemeClr val="tx1"/>
                </a:solidFill>
                <a:cs typeface="Century Gothic"/>
              </a:rPr>
              <a:t>Identify benefits of SCM</a:t>
            </a:r>
          </a:p>
          <a:p>
            <a:pPr lvl="1">
              <a:lnSpc>
                <a:spcPts val="3844"/>
              </a:lnSpc>
              <a:buFont typeface="Wingdings" charset="2"/>
              <a:buChar char="§"/>
            </a:pPr>
            <a:r>
              <a:rPr lang="en-US" dirty="0">
                <a:solidFill>
                  <a:schemeClr val="tx1"/>
                </a:solidFill>
                <a:cs typeface="Century Gothic"/>
              </a:rPr>
              <a:t>Apply fork and pull requests</a:t>
            </a:r>
          </a:p>
          <a:p>
            <a:pPr lvl="1">
              <a:lnSpc>
                <a:spcPts val="3844"/>
              </a:lnSpc>
              <a:buFont typeface="Wingdings" charset="2"/>
              <a:buChar char="§"/>
            </a:pPr>
            <a:r>
              <a:rPr lang="en-US" dirty="0">
                <a:solidFill>
                  <a:schemeClr val="tx1"/>
                </a:solidFill>
                <a:cs typeface="Century Gothic"/>
              </a:rPr>
              <a:t>Learn SCM models pros and cons</a:t>
            </a:r>
          </a:p>
          <a:p>
            <a:pPr lvl="2">
              <a:lnSpc>
                <a:spcPts val="3844"/>
              </a:lnSpc>
              <a:buFont typeface="Wingdings" charset="2"/>
              <a:buChar char="§"/>
            </a:pPr>
            <a:r>
              <a:rPr lang="en-US" sz="2000" dirty="0">
                <a:solidFill>
                  <a:schemeClr val="tx1"/>
                </a:solidFill>
                <a:cs typeface="Century Gothic"/>
              </a:rPr>
              <a:t>Monolithic </a:t>
            </a:r>
            <a:r>
              <a:rPr lang="en-US" sz="2000" dirty="0" err="1">
                <a:solidFill>
                  <a:schemeClr val="tx1"/>
                </a:solidFill>
                <a:cs typeface="Century Gothic"/>
              </a:rPr>
              <a:t>vs</a:t>
            </a:r>
            <a:r>
              <a:rPr lang="en-US" sz="2000" dirty="0">
                <a:solidFill>
                  <a:schemeClr val="tx1"/>
                </a:solidFill>
                <a:cs typeface="Century Gothic"/>
              </a:rPr>
              <a:t> Single and Multiple Repos</a:t>
            </a:r>
          </a:p>
          <a:p>
            <a:pPr lvl="1">
              <a:lnSpc>
                <a:spcPts val="3844"/>
              </a:lnSpc>
              <a:buFont typeface="Wingdings" charset="2"/>
              <a:buChar char="§"/>
            </a:pPr>
            <a:r>
              <a:rPr lang="en-US" dirty="0">
                <a:solidFill>
                  <a:schemeClr val="tx1"/>
                </a:solidFill>
                <a:cs typeface="Century Gothic"/>
              </a:rPr>
              <a:t>Identify SCM branch types and how to use them</a:t>
            </a:r>
          </a:p>
          <a:p>
            <a:pPr lvl="1">
              <a:lnSpc>
                <a:spcPts val="3844"/>
              </a:lnSpc>
              <a:buFont typeface="Wingdings" charset="2"/>
              <a:buChar char="§"/>
            </a:pPr>
            <a:r>
              <a:rPr lang="en-US" dirty="0">
                <a:solidFill>
                  <a:schemeClr val="tx1"/>
                </a:solidFill>
                <a:cs typeface="Century Gothic"/>
              </a:rPr>
              <a:t>Apply merging</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29</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Summary</a:t>
            </a:r>
          </a:p>
        </p:txBody>
      </p:sp>
    </p:spTree>
    <p:extLst>
      <p:ext uri="{BB962C8B-B14F-4D97-AF65-F5344CB8AC3E}">
        <p14:creationId xmlns:p14="http://schemas.microsoft.com/office/powerpoint/2010/main" val="2966639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9360" y="1137948"/>
            <a:ext cx="9638148" cy="5936035"/>
          </a:xfrm>
        </p:spPr>
        <p:txBody>
          <a:bodyPr>
            <a:normAutofit/>
          </a:bodyPr>
          <a:lstStyle/>
          <a:p>
            <a:pPr marL="650577" indent="-342900">
              <a:lnSpc>
                <a:spcPts val="3244"/>
              </a:lnSpc>
              <a:buFont typeface="Wingdings" charset="2"/>
              <a:buChar char="§"/>
            </a:pPr>
            <a:r>
              <a:rPr lang="en-US" sz="2400" dirty="0"/>
              <a:t>Section 3: Keep the momentum up - Build Complementary Tools</a:t>
            </a:r>
          </a:p>
          <a:p>
            <a:pPr lvl="1" indent="-301752">
              <a:lnSpc>
                <a:spcPts val="3244"/>
              </a:lnSpc>
            </a:pPr>
            <a:r>
              <a:rPr lang="en-US" dirty="0"/>
              <a:t>Code reusability – Proxy Maven Dependency Plugin</a:t>
            </a:r>
          </a:p>
          <a:p>
            <a:pPr lvl="1" indent="-301752">
              <a:lnSpc>
                <a:spcPts val="3244"/>
              </a:lnSpc>
            </a:pPr>
            <a:r>
              <a:rPr lang="en-US" dirty="0"/>
              <a:t>Testing APIs</a:t>
            </a:r>
            <a:endParaRPr lang="en-US" sz="2400" dirty="0"/>
          </a:p>
          <a:p>
            <a:pPr>
              <a:buFont typeface="Wingdings" charset="2"/>
              <a:buChar char="§"/>
            </a:pPr>
            <a:r>
              <a:rPr lang="en-US" sz="2400" dirty="0"/>
              <a:t>Section 4: Make it eternal, take it to the next level</a:t>
            </a:r>
          </a:p>
          <a:p>
            <a:pPr lvl="1"/>
            <a:r>
              <a:rPr lang="en-US" dirty="0"/>
              <a:t>Continuous Integration/Delivery</a:t>
            </a:r>
          </a:p>
          <a:p>
            <a:pPr lvl="1"/>
            <a:r>
              <a:rPr lang="en-US" dirty="0"/>
              <a:t>Where everything comes together Jenkins / Maven / Grunt / </a:t>
            </a:r>
            <a:r>
              <a:rPr lang="en-US" dirty="0" err="1"/>
              <a:t>JMeter</a:t>
            </a:r>
            <a:endParaRPr lang="en-US" dirty="0"/>
          </a:p>
          <a:p>
            <a:pPr lvl="1"/>
            <a:r>
              <a:rPr lang="en-US" dirty="0"/>
              <a:t>Getting Started: Setting up Jenkins Jobs</a:t>
            </a:r>
          </a:p>
          <a:p>
            <a:pPr>
              <a:buFont typeface="Wingdings" charset="2"/>
              <a:buChar char="§"/>
            </a:pPr>
            <a:r>
              <a:rPr lang="en-US" sz="2400" dirty="0"/>
              <a:t>Section 5: Make it stick</a:t>
            </a:r>
          </a:p>
          <a:p>
            <a:pPr lvl="1"/>
            <a:r>
              <a:rPr lang="en-US" dirty="0"/>
              <a:t>API Doc Tools:</a:t>
            </a:r>
          </a:p>
          <a:p>
            <a:pPr lvl="2"/>
            <a:r>
              <a:rPr lang="en-US" dirty="0" err="1"/>
              <a:t>SmartDocs</a:t>
            </a:r>
            <a:r>
              <a:rPr lang="en-US" dirty="0"/>
              <a:t> </a:t>
            </a:r>
          </a:p>
          <a:p>
            <a:pPr lvl="2"/>
            <a:r>
              <a:rPr lang="en-US" dirty="0" err="1"/>
              <a:t>APIBlueprint.org</a:t>
            </a:r>
            <a:endParaRPr lang="en-US" dirty="0"/>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3</a:t>
            </a:fld>
            <a:endParaRPr lang="en-US" dirty="0"/>
          </a:p>
        </p:txBody>
      </p:sp>
      <p:sp>
        <p:nvSpPr>
          <p:cNvPr id="4" name="Title 3"/>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2671454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0522" y="373504"/>
            <a:ext cx="9603469" cy="3116095"/>
          </a:xfrm>
        </p:spPr>
        <p:txBody>
          <a:bodyPr/>
          <a:lstStyle/>
          <a:p>
            <a:r>
              <a:rPr lang="en-US" sz="3600" dirty="0">
                <a:solidFill>
                  <a:srgbClr val="FF0000"/>
                </a:solidFill>
              </a:rPr>
              <a:t>The Zen of Build Management</a:t>
            </a:r>
            <a:endParaRPr lang="en-US" sz="3600" b="1" dirty="0">
              <a:solidFill>
                <a:srgbClr val="FF0000"/>
              </a:solidFill>
            </a:endParaRPr>
          </a:p>
        </p:txBody>
      </p:sp>
    </p:spTree>
    <p:extLst>
      <p:ext uri="{BB962C8B-B14F-4D97-AF65-F5344CB8AC3E}">
        <p14:creationId xmlns:p14="http://schemas.microsoft.com/office/powerpoint/2010/main" val="3860515406"/>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3960" y="1760383"/>
            <a:ext cx="9638148" cy="5419935"/>
          </a:xfrm>
        </p:spPr>
        <p:txBody>
          <a:bodyPr/>
          <a:lstStyle/>
          <a:p>
            <a:pPr marL="304714" indent="0">
              <a:buNone/>
            </a:pPr>
            <a:r>
              <a:rPr lang="en-US" dirty="0"/>
              <a:t>At the end of this section you will be able to:</a:t>
            </a:r>
          </a:p>
          <a:p>
            <a:pPr marL="304714" indent="0">
              <a:buNone/>
            </a:pPr>
            <a:endParaRPr lang="en-US" dirty="0"/>
          </a:p>
          <a:p>
            <a:r>
              <a:rPr lang="en-US" dirty="0"/>
              <a:t>Recognize the importance of API build and Deployment tools</a:t>
            </a:r>
          </a:p>
          <a:p>
            <a:r>
              <a:rPr lang="en-US" dirty="0"/>
              <a:t>Identify the right tool to help you manage the API lifecycle</a:t>
            </a:r>
          </a:p>
          <a:p>
            <a:r>
              <a:rPr lang="en-US" dirty="0"/>
              <a:t>Practice using Apigee Maven plugin</a:t>
            </a:r>
          </a:p>
        </p:txBody>
      </p:sp>
      <p:sp>
        <p:nvSpPr>
          <p:cNvPr id="3" name="Title 2"/>
          <p:cNvSpPr>
            <a:spLocks noGrp="1"/>
          </p:cNvSpPr>
          <p:nvPr>
            <p:ph type="title"/>
          </p:nvPr>
        </p:nvSpPr>
        <p:spPr>
          <a:xfrm>
            <a:off x="253961" y="1168338"/>
            <a:ext cx="7505938" cy="406318"/>
          </a:xfrm>
        </p:spPr>
        <p:txBody>
          <a:bodyPr/>
          <a:lstStyle/>
          <a:p>
            <a:r>
              <a:rPr lang="en-US" dirty="0"/>
              <a:t>Section objectives</a:t>
            </a:r>
          </a:p>
        </p:txBody>
      </p:sp>
      <p:sp>
        <p:nvSpPr>
          <p:cNvPr id="4"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Tree>
    <p:extLst>
      <p:ext uri="{BB962C8B-B14F-4D97-AF65-F5344CB8AC3E}">
        <p14:creationId xmlns:p14="http://schemas.microsoft.com/office/powerpoint/2010/main" val="961826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253960" y="1184626"/>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err="1"/>
              <a:t>DevOps</a:t>
            </a:r>
            <a:r>
              <a:rPr lang="en-US" dirty="0"/>
              <a:t> Tools</a:t>
            </a:r>
          </a:p>
          <a:p>
            <a:endParaRPr lang="en-US" dirty="0"/>
          </a:p>
        </p:txBody>
      </p:sp>
      <p:sp>
        <p:nvSpPr>
          <p:cNvPr id="5" name="Title 3"/>
          <p:cNvSpPr>
            <a:spLocks noGrp="1"/>
          </p:cNvSpPr>
          <p:nvPr>
            <p:ph type="title"/>
          </p:nvPr>
        </p:nvSpPr>
        <p:spPr>
          <a:xfrm>
            <a:off x="253960" y="1642585"/>
            <a:ext cx="9904453" cy="406318"/>
          </a:xfrm>
        </p:spPr>
        <p:txBody>
          <a:bodyPr/>
          <a:lstStyle/>
          <a:p>
            <a:r>
              <a:rPr lang="en-US" b="0" dirty="0"/>
              <a:t>Let’s start by selecting the right tool</a:t>
            </a:r>
          </a:p>
        </p:txBody>
      </p:sp>
      <p:sp>
        <p:nvSpPr>
          <p:cNvPr id="6" name="Text Placeholder 1"/>
          <p:cNvSpPr>
            <a:spLocks noGrp="1"/>
          </p:cNvSpPr>
          <p:nvPr>
            <p:ph type="body" sz="quarter" idx="10"/>
          </p:nvPr>
        </p:nvSpPr>
        <p:spPr>
          <a:xfrm>
            <a:off x="140264" y="2126381"/>
            <a:ext cx="9638148" cy="605501"/>
          </a:xfrm>
        </p:spPr>
        <p:txBody>
          <a:bodyPr>
            <a:normAutofit/>
          </a:bodyPr>
          <a:lstStyle/>
          <a:p>
            <a:r>
              <a:rPr lang="en-US" sz="2000" dirty="0"/>
              <a:t>The most common used tools are:</a:t>
            </a:r>
          </a:p>
          <a:p>
            <a:pPr marL="304714" indent="0">
              <a:buNone/>
            </a:pPr>
            <a:endParaRPr lang="en-US" sz="2000" dirty="0"/>
          </a:p>
          <a:p>
            <a:endParaRPr lang="en-US" sz="2000" dirty="0"/>
          </a:p>
          <a:p>
            <a:endParaRPr lang="en-US" sz="2000" dirty="0"/>
          </a:p>
          <a:p>
            <a:endParaRPr lang="en-US" sz="2000" dirty="0"/>
          </a:p>
          <a:p>
            <a:endParaRPr lang="en-US" sz="2000" dirty="0"/>
          </a:p>
          <a:p>
            <a:pPr marL="304714" indent="0">
              <a:buNone/>
            </a:pPr>
            <a:endParaRPr lang="en-US" sz="2000" dirty="0"/>
          </a:p>
        </p:txBody>
      </p:sp>
      <p:sp>
        <p:nvSpPr>
          <p:cNvPr id="7" name="Oval 6"/>
          <p:cNvSpPr/>
          <p:nvPr/>
        </p:nvSpPr>
        <p:spPr>
          <a:xfrm>
            <a:off x="3800933" y="3473130"/>
            <a:ext cx="1765300" cy="163830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a:solidFill>
                  <a:srgbClr val="FF6600"/>
                </a:solidFill>
              </a:rPr>
              <a:t>deploy.py</a:t>
            </a:r>
            <a:r>
              <a:rPr lang="en-US" sz="1800" dirty="0">
                <a:solidFill>
                  <a:srgbClr val="FF6600"/>
                </a:solidFill>
              </a:rPr>
              <a:t>/</a:t>
            </a:r>
            <a:r>
              <a:rPr lang="en-US" sz="1800" dirty="0" err="1">
                <a:solidFill>
                  <a:srgbClr val="FF6600"/>
                </a:solidFill>
              </a:rPr>
              <a:t>deploy.sh</a:t>
            </a:r>
            <a:r>
              <a:rPr lang="en-US" sz="1800" dirty="0">
                <a:solidFill>
                  <a:srgbClr val="FF6600"/>
                </a:solidFill>
              </a:rPr>
              <a:t>/</a:t>
            </a:r>
          </a:p>
          <a:p>
            <a:pPr algn="ctr"/>
            <a:r>
              <a:rPr lang="en-US" sz="1800" dirty="0" err="1">
                <a:solidFill>
                  <a:srgbClr val="FF6600"/>
                </a:solidFill>
              </a:rPr>
              <a:t>cURL</a:t>
            </a:r>
            <a:endParaRPr lang="en-US" sz="1800" dirty="0">
              <a:solidFill>
                <a:srgbClr val="FF6600"/>
              </a:solidFill>
            </a:endParaRPr>
          </a:p>
        </p:txBody>
      </p:sp>
      <p:sp>
        <p:nvSpPr>
          <p:cNvPr id="11" name="Rectangle 10"/>
          <p:cNvSpPr/>
          <p:nvPr/>
        </p:nvSpPr>
        <p:spPr>
          <a:xfrm>
            <a:off x="622300" y="3626865"/>
            <a:ext cx="3162300" cy="1681956"/>
          </a:xfrm>
          <a:prstGeom prst="rect">
            <a:avLst/>
          </a:prstGeom>
        </p:spPr>
        <p:txBody>
          <a:bodyPr wrap="square">
            <a:spAutoFit/>
          </a:bodyPr>
          <a:lstStyle/>
          <a:p>
            <a:pPr marL="609429" lvl="0" indent="-304715" defTabSz="507858">
              <a:lnSpc>
                <a:spcPts val="2444"/>
              </a:lnSpc>
              <a:spcBef>
                <a:spcPts val="889"/>
              </a:spcBef>
              <a:buClr>
                <a:srgbClr val="FF4300"/>
              </a:buClr>
              <a:buFont typeface="Wingdings" charset="2"/>
              <a:buChar char="ü"/>
            </a:pPr>
            <a:r>
              <a:rPr lang="en-US" sz="1800" dirty="0">
                <a:solidFill>
                  <a:srgbClr val="6D6E71"/>
                </a:solidFill>
                <a:cs typeface="Arial"/>
              </a:rPr>
              <a:t>Easy to learn</a:t>
            </a:r>
          </a:p>
          <a:p>
            <a:pPr marL="609429" lvl="0" indent="-304715" defTabSz="507858">
              <a:lnSpc>
                <a:spcPts val="2444"/>
              </a:lnSpc>
              <a:spcBef>
                <a:spcPts val="889"/>
              </a:spcBef>
              <a:buClr>
                <a:srgbClr val="FF4300"/>
              </a:buClr>
              <a:buFont typeface="Wingdings" charset="2"/>
              <a:buChar char="ü"/>
            </a:pPr>
            <a:r>
              <a:rPr lang="en-US" sz="1800" dirty="0">
                <a:solidFill>
                  <a:srgbClr val="6D6E71"/>
                </a:solidFill>
                <a:cs typeface="Arial"/>
              </a:rPr>
              <a:t>Short time to install</a:t>
            </a:r>
          </a:p>
          <a:p>
            <a:pPr marL="609429" lvl="0" indent="-304715" defTabSz="507858">
              <a:lnSpc>
                <a:spcPts val="2444"/>
              </a:lnSpc>
              <a:spcBef>
                <a:spcPts val="889"/>
              </a:spcBef>
              <a:buClr>
                <a:srgbClr val="FF4300"/>
              </a:buClr>
              <a:buFont typeface="Wingdings" charset="2"/>
              <a:buChar char="ü"/>
            </a:pPr>
            <a:r>
              <a:rPr lang="en-US" sz="1800" dirty="0">
                <a:solidFill>
                  <a:srgbClr val="6D6E71"/>
                </a:solidFill>
                <a:cs typeface="Arial"/>
              </a:rPr>
              <a:t>Shell based tool</a:t>
            </a:r>
          </a:p>
          <a:p>
            <a:pPr marL="609429" lvl="0" indent="-304715" defTabSz="507858">
              <a:lnSpc>
                <a:spcPts val="2444"/>
              </a:lnSpc>
              <a:spcBef>
                <a:spcPts val="889"/>
              </a:spcBef>
              <a:buClr>
                <a:srgbClr val="FF4300"/>
              </a:buClr>
              <a:buFont typeface="Wingdings" charset="2"/>
              <a:buChar char="ü"/>
            </a:pPr>
            <a:r>
              <a:rPr lang="en-US" sz="1800" dirty="0">
                <a:solidFill>
                  <a:srgbClr val="6D6E71"/>
                </a:solidFill>
                <a:cs typeface="Arial"/>
              </a:rPr>
              <a:t>Small foot print</a:t>
            </a:r>
          </a:p>
        </p:txBody>
      </p:sp>
      <p:sp>
        <p:nvSpPr>
          <p:cNvPr id="12" name="Rectangle 11"/>
          <p:cNvSpPr/>
          <p:nvPr/>
        </p:nvSpPr>
        <p:spPr>
          <a:xfrm>
            <a:off x="6441767" y="2659276"/>
            <a:ext cx="3519247" cy="4331913"/>
          </a:xfrm>
          <a:prstGeom prst="rect">
            <a:avLst/>
          </a:prstGeom>
        </p:spPr>
        <p:txBody>
          <a:bodyPr wrap="square">
            <a:spAutoFit/>
          </a:bodyPr>
          <a:lstStyle/>
          <a:p>
            <a:pPr marL="609429" lvl="0" indent="-304715" defTabSz="507858">
              <a:lnSpc>
                <a:spcPts val="2444"/>
              </a:lnSpc>
              <a:spcBef>
                <a:spcPts val="889"/>
              </a:spcBef>
              <a:buClr>
                <a:srgbClr val="FF4300"/>
              </a:buClr>
              <a:buFont typeface="Lucida Grande"/>
              <a:buChar char="x"/>
            </a:pPr>
            <a:r>
              <a:rPr lang="en-US" sz="1800" dirty="0">
                <a:solidFill>
                  <a:srgbClr val="6D6E71"/>
                </a:solidFill>
                <a:cs typeface="Arial"/>
              </a:rPr>
              <a:t>No native Life Cycle</a:t>
            </a:r>
          </a:p>
          <a:p>
            <a:pPr marL="609429" lvl="0" indent="-304715" defTabSz="507858">
              <a:lnSpc>
                <a:spcPts val="2444"/>
              </a:lnSpc>
              <a:spcBef>
                <a:spcPts val="889"/>
              </a:spcBef>
              <a:buClr>
                <a:srgbClr val="FF4300"/>
              </a:buClr>
              <a:buFont typeface="Lucida Grande"/>
              <a:buChar char="x"/>
            </a:pPr>
            <a:r>
              <a:rPr lang="en-US" sz="1800" dirty="0">
                <a:solidFill>
                  <a:srgbClr val="6D6E71"/>
                </a:solidFill>
                <a:cs typeface="Arial"/>
              </a:rPr>
              <a:t>No dependency management</a:t>
            </a:r>
          </a:p>
          <a:p>
            <a:pPr marL="609429" lvl="0" indent="-304715" defTabSz="507858">
              <a:lnSpc>
                <a:spcPts val="2444"/>
              </a:lnSpc>
              <a:spcBef>
                <a:spcPts val="889"/>
              </a:spcBef>
              <a:buClr>
                <a:srgbClr val="FF4300"/>
              </a:buClr>
              <a:buFont typeface="Lucida Grande"/>
              <a:buChar char="x"/>
            </a:pPr>
            <a:r>
              <a:rPr lang="en-US" sz="1800" dirty="0">
                <a:solidFill>
                  <a:srgbClr val="6D6E71"/>
                </a:solidFill>
                <a:cs typeface="Arial"/>
              </a:rPr>
              <a:t>Lower reusability</a:t>
            </a:r>
          </a:p>
          <a:p>
            <a:pPr marL="609429" lvl="0" indent="-304715" defTabSz="507858">
              <a:lnSpc>
                <a:spcPts val="2444"/>
              </a:lnSpc>
              <a:spcBef>
                <a:spcPts val="889"/>
              </a:spcBef>
              <a:buClr>
                <a:srgbClr val="FF4300"/>
              </a:buClr>
              <a:buFont typeface="Lucida Grande"/>
              <a:buChar char="x"/>
            </a:pPr>
            <a:r>
              <a:rPr lang="en-US" sz="1800" dirty="0">
                <a:solidFill>
                  <a:srgbClr val="6D6E71"/>
                </a:solidFill>
                <a:cs typeface="Arial"/>
              </a:rPr>
              <a:t>Harder to transition to “Continuous Integration”</a:t>
            </a:r>
          </a:p>
          <a:p>
            <a:pPr marL="609429" lvl="0" indent="-304715" defTabSz="507858">
              <a:lnSpc>
                <a:spcPts val="2444"/>
              </a:lnSpc>
              <a:spcBef>
                <a:spcPts val="889"/>
              </a:spcBef>
              <a:buClr>
                <a:srgbClr val="FF4300"/>
              </a:buClr>
              <a:buFont typeface="Lucida Grande"/>
              <a:buChar char="x"/>
            </a:pPr>
            <a:r>
              <a:rPr lang="en-US" sz="1800" dirty="0">
                <a:solidFill>
                  <a:srgbClr val="6D6E71"/>
                </a:solidFill>
                <a:cs typeface="Arial"/>
              </a:rPr>
              <a:t>No integration with IDEs</a:t>
            </a:r>
          </a:p>
          <a:p>
            <a:pPr marL="609429" lvl="0" indent="-304715" defTabSz="507858">
              <a:lnSpc>
                <a:spcPts val="2444"/>
              </a:lnSpc>
              <a:spcBef>
                <a:spcPts val="889"/>
              </a:spcBef>
              <a:buClr>
                <a:srgbClr val="FF4300"/>
              </a:buClr>
              <a:buFont typeface="Lucida Grande"/>
              <a:buChar char="x"/>
            </a:pPr>
            <a:r>
              <a:rPr lang="en-US" sz="1800" dirty="0">
                <a:solidFill>
                  <a:srgbClr val="6D6E71"/>
                </a:solidFill>
                <a:cs typeface="Arial"/>
              </a:rPr>
              <a:t>Inconsistent. Every tool in </a:t>
            </a:r>
            <a:r>
              <a:rPr lang="en-US" sz="1800" dirty="0" err="1">
                <a:solidFill>
                  <a:srgbClr val="6D6E71"/>
                </a:solidFill>
                <a:cs typeface="Arial"/>
              </a:rPr>
              <a:t>unix</a:t>
            </a:r>
            <a:r>
              <a:rPr lang="en-US" sz="1800" dirty="0">
                <a:solidFill>
                  <a:srgbClr val="6D6E71"/>
                </a:solidFill>
                <a:cs typeface="Arial"/>
              </a:rPr>
              <a:t> has different syntax</a:t>
            </a:r>
          </a:p>
          <a:p>
            <a:pPr marL="609429" lvl="0" indent="-304715" defTabSz="507858">
              <a:lnSpc>
                <a:spcPts val="2444"/>
              </a:lnSpc>
              <a:spcBef>
                <a:spcPts val="889"/>
              </a:spcBef>
              <a:buClr>
                <a:srgbClr val="FF4300"/>
              </a:buClr>
              <a:buFont typeface="Lucida Grande"/>
              <a:buChar char="x"/>
            </a:pPr>
            <a:r>
              <a:rPr lang="en-US" sz="1800" dirty="0">
                <a:solidFill>
                  <a:srgbClr val="6D6E71"/>
                </a:solidFill>
                <a:cs typeface="Arial"/>
              </a:rPr>
              <a:t>Not 100% portable</a:t>
            </a:r>
          </a:p>
          <a:p>
            <a:pPr marL="609429" lvl="0" indent="-304715" defTabSz="507858">
              <a:lnSpc>
                <a:spcPts val="2444"/>
              </a:lnSpc>
              <a:spcBef>
                <a:spcPts val="889"/>
              </a:spcBef>
              <a:buClr>
                <a:srgbClr val="FF4300"/>
              </a:buClr>
              <a:buFont typeface="Lucida Grande"/>
              <a:buChar char="x"/>
            </a:pPr>
            <a:r>
              <a:rPr lang="en-US" sz="1800" dirty="0">
                <a:solidFill>
                  <a:srgbClr val="6D6E71"/>
                </a:solidFill>
                <a:cs typeface="Arial"/>
              </a:rPr>
              <a:t>No community</a:t>
            </a:r>
          </a:p>
        </p:txBody>
      </p:sp>
      <p:sp>
        <p:nvSpPr>
          <p:cNvPr id="2" name="Rectangle 1"/>
          <p:cNvSpPr/>
          <p:nvPr/>
        </p:nvSpPr>
        <p:spPr>
          <a:xfrm>
            <a:off x="325250" y="2637910"/>
            <a:ext cx="3654053" cy="400110"/>
          </a:xfrm>
          <a:prstGeom prst="rect">
            <a:avLst/>
          </a:prstGeom>
        </p:spPr>
        <p:txBody>
          <a:bodyPr wrap="square">
            <a:spAutoFit/>
          </a:bodyPr>
          <a:lstStyle/>
          <a:p>
            <a:pPr marL="303213" indent="-303213">
              <a:buNone/>
            </a:pPr>
            <a:r>
              <a:rPr lang="en-US" b="1" dirty="0" err="1">
                <a:solidFill>
                  <a:schemeClr val="tx2"/>
                </a:solidFill>
              </a:rPr>
              <a:t>deploy.py</a:t>
            </a:r>
            <a:endParaRPr lang="en-US" b="1" dirty="0">
              <a:solidFill>
                <a:schemeClr val="tx2"/>
              </a:solidFill>
            </a:endParaRPr>
          </a:p>
        </p:txBody>
      </p:sp>
      <p:sp>
        <p:nvSpPr>
          <p:cNvPr id="9"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Tree>
    <p:extLst>
      <p:ext uri="{BB962C8B-B14F-4D97-AF65-F5344CB8AC3E}">
        <p14:creationId xmlns:p14="http://schemas.microsoft.com/office/powerpoint/2010/main" val="38558088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253959" y="1024581"/>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err="1"/>
              <a:t>DevOps</a:t>
            </a:r>
            <a:r>
              <a:rPr lang="en-US" dirty="0"/>
              <a:t> Tools – </a:t>
            </a:r>
            <a:r>
              <a:rPr lang="en-US" dirty="0" err="1"/>
              <a:t>deploy.py</a:t>
            </a:r>
            <a:r>
              <a:rPr lang="en-US" dirty="0"/>
              <a:t>/</a:t>
            </a:r>
            <a:r>
              <a:rPr lang="en-US" dirty="0" err="1"/>
              <a:t>deploy.sh</a:t>
            </a:r>
            <a:endParaRPr lang="en-US" dirty="0"/>
          </a:p>
          <a:p>
            <a:endParaRPr lang="en-US" dirty="0"/>
          </a:p>
          <a:p>
            <a:endParaRPr lang="en-US" dirty="0"/>
          </a:p>
          <a:p>
            <a:endParaRPr lang="en-US" dirty="0"/>
          </a:p>
        </p:txBody>
      </p:sp>
      <p:sp>
        <p:nvSpPr>
          <p:cNvPr id="6" name="Text Placeholder 1"/>
          <p:cNvSpPr>
            <a:spLocks noGrp="1"/>
          </p:cNvSpPr>
          <p:nvPr>
            <p:ph type="body" sz="quarter" idx="10"/>
          </p:nvPr>
        </p:nvSpPr>
        <p:spPr>
          <a:xfrm>
            <a:off x="152360" y="1614929"/>
            <a:ext cx="9638148" cy="5332255"/>
          </a:xfrm>
        </p:spPr>
        <p:txBody>
          <a:bodyPr>
            <a:normAutofit/>
          </a:bodyPr>
          <a:lstStyle/>
          <a:p>
            <a:pPr marL="304714" indent="0">
              <a:buNone/>
            </a:pPr>
            <a:r>
              <a:rPr lang="en-US" sz="2000" b="1" dirty="0"/>
              <a:t>Version 1 (pure bash):</a:t>
            </a:r>
          </a:p>
          <a:p>
            <a:pPr>
              <a:buFont typeface="Wingdings" charset="2"/>
              <a:buChar char="§"/>
            </a:pPr>
            <a:r>
              <a:rPr lang="en-US" sz="2000" dirty="0"/>
              <a:t>Location and </a:t>
            </a:r>
            <a:r>
              <a:rPr lang="en-US" sz="2000" dirty="0" err="1"/>
              <a:t>directions</a:t>
            </a:r>
            <a:r>
              <a:rPr lang="en-US" sz="2000" dirty="0" err="1">
                <a:hlinkClick r:id="rId3"/>
              </a:rPr>
              <a:t>https</a:t>
            </a:r>
            <a:r>
              <a:rPr lang="en-US" sz="2000" dirty="0">
                <a:hlinkClick r:id="rId3"/>
              </a:rPr>
              <a:t>://github.com/dzuluaga/apigee-tutorials/tree/master/apiproxies/forecastweather-deploysh</a:t>
            </a:r>
            <a:endParaRPr lang="en-US" sz="2000" dirty="0"/>
          </a:p>
          <a:p>
            <a:pPr marL="304714" indent="0">
              <a:buNone/>
            </a:pPr>
            <a:r>
              <a:rPr lang="en-US" sz="2000" b="1" dirty="0"/>
              <a:t>Version 2 (python flavor):</a:t>
            </a:r>
          </a:p>
          <a:p>
            <a:pPr>
              <a:buFont typeface="Wingdings" charset="2"/>
              <a:buChar char="§"/>
            </a:pPr>
            <a:r>
              <a:rPr lang="en-US" sz="2000" dirty="0"/>
              <a:t>Clone repo </a:t>
            </a:r>
            <a:r>
              <a:rPr lang="en-US" sz="2000" dirty="0">
                <a:hlinkClick r:id="rId4"/>
              </a:rPr>
              <a:t>https://github.com/apigee/api-platform-samples</a:t>
            </a:r>
            <a:endParaRPr lang="en-US" sz="2000" dirty="0"/>
          </a:p>
          <a:p>
            <a:pPr>
              <a:buFont typeface="Wingdings" charset="2"/>
              <a:buChar char="§"/>
            </a:pPr>
            <a:r>
              <a:rPr lang="en-US" sz="2000" dirty="0"/>
              <a:t>Requires Python </a:t>
            </a:r>
            <a:r>
              <a:rPr lang="en-US" sz="2000" dirty="0">
                <a:hlinkClick r:id="rId5"/>
              </a:rPr>
              <a:t>https://www.python.org/downloads/</a:t>
            </a:r>
            <a:endParaRPr lang="en-US" sz="2000" dirty="0"/>
          </a:p>
          <a:p>
            <a:pPr>
              <a:buFont typeface="Wingdings" charset="2"/>
              <a:buChar char="§"/>
            </a:pPr>
            <a:r>
              <a:rPr lang="en-US" sz="2000" dirty="0"/>
              <a:t>Command:</a:t>
            </a:r>
          </a:p>
          <a:p>
            <a:pPr marL="609429" lvl="1" indent="0">
              <a:buNone/>
            </a:pPr>
            <a:r>
              <a:rPr lang="en-US" sz="1600" dirty="0" err="1"/>
              <a:t>deploy.py</a:t>
            </a:r>
            <a:r>
              <a:rPr lang="en-US" sz="1600" dirty="0"/>
              <a:t> -n </a:t>
            </a:r>
            <a:r>
              <a:rPr lang="en-US" sz="1600" dirty="0">
                <a:solidFill>
                  <a:srgbClr val="FF4300"/>
                </a:solidFill>
              </a:rPr>
              <a:t>{</a:t>
            </a:r>
            <a:r>
              <a:rPr lang="en-US" sz="1600" dirty="0" err="1">
                <a:solidFill>
                  <a:srgbClr val="FF4300"/>
                </a:solidFill>
              </a:rPr>
              <a:t>apiName</a:t>
            </a:r>
            <a:r>
              <a:rPr lang="en-US" sz="1600" dirty="0">
                <a:solidFill>
                  <a:srgbClr val="FF4300"/>
                </a:solidFill>
              </a:rPr>
              <a:t>} </a:t>
            </a:r>
            <a:r>
              <a:rPr lang="en-US" sz="1600" dirty="0"/>
              <a:t>-u </a:t>
            </a:r>
            <a:r>
              <a:rPr lang="en-US" sz="1600" dirty="0">
                <a:solidFill>
                  <a:srgbClr val="FF4300"/>
                </a:solidFill>
              </a:rPr>
              <a:t>{</a:t>
            </a:r>
            <a:r>
              <a:rPr lang="en-US" sz="1600" dirty="0" err="1">
                <a:solidFill>
                  <a:srgbClr val="FF4300"/>
                </a:solidFill>
              </a:rPr>
              <a:t>myname:mypass</a:t>
            </a:r>
            <a:r>
              <a:rPr lang="en-US" sz="1600" dirty="0">
                <a:solidFill>
                  <a:srgbClr val="FF4300"/>
                </a:solidFill>
              </a:rPr>
              <a:t>} </a:t>
            </a:r>
            <a:r>
              <a:rPr lang="en-US" sz="1600" dirty="0"/>
              <a:t>-o </a:t>
            </a:r>
            <a:r>
              <a:rPr lang="en-US" sz="1600" dirty="0">
                <a:solidFill>
                  <a:srgbClr val="FF4300"/>
                </a:solidFill>
              </a:rPr>
              <a:t>{</a:t>
            </a:r>
            <a:r>
              <a:rPr lang="en-US" sz="1600" dirty="0" err="1">
                <a:solidFill>
                  <a:srgbClr val="FF4300"/>
                </a:solidFill>
              </a:rPr>
              <a:t>myorg</a:t>
            </a:r>
            <a:r>
              <a:rPr lang="en-US" sz="1600" dirty="0">
                <a:solidFill>
                  <a:srgbClr val="FF4300"/>
                </a:solidFill>
              </a:rPr>
              <a:t>} </a:t>
            </a:r>
            <a:r>
              <a:rPr lang="en-US" sz="1600" dirty="0"/>
              <a:t>-e </a:t>
            </a:r>
            <a:r>
              <a:rPr lang="en-US" sz="1600" dirty="0">
                <a:solidFill>
                  <a:srgbClr val="FF4300"/>
                </a:solidFill>
              </a:rPr>
              <a:t>{environment} </a:t>
            </a:r>
            <a:r>
              <a:rPr lang="en-US" sz="1600" dirty="0"/>
              <a:t>-p </a:t>
            </a:r>
            <a:r>
              <a:rPr lang="en-US" sz="1600" dirty="0">
                <a:solidFill>
                  <a:srgbClr val="FF4300"/>
                </a:solidFill>
              </a:rPr>
              <a:t>{</a:t>
            </a:r>
            <a:r>
              <a:rPr lang="en-US" sz="1600" dirty="0" err="1">
                <a:solidFill>
                  <a:srgbClr val="FF4300"/>
                </a:solidFill>
              </a:rPr>
              <a:t>basePath</a:t>
            </a:r>
            <a:r>
              <a:rPr lang="en-US" sz="1600" dirty="0">
                <a:solidFill>
                  <a:srgbClr val="FF4300"/>
                </a:solidFill>
              </a:rPr>
              <a:t>} </a:t>
            </a:r>
            <a:r>
              <a:rPr lang="en-US" sz="1600" dirty="0"/>
              <a:t>-d </a:t>
            </a:r>
            <a:r>
              <a:rPr lang="en-US" sz="1600" dirty="0">
                <a:solidFill>
                  <a:srgbClr val="FF4300"/>
                </a:solidFill>
              </a:rPr>
              <a:t>{path to /</a:t>
            </a:r>
            <a:r>
              <a:rPr lang="en-US" sz="1600" dirty="0" err="1">
                <a:solidFill>
                  <a:srgbClr val="FF4300"/>
                </a:solidFill>
              </a:rPr>
              <a:t>apiproxy</a:t>
            </a:r>
            <a:r>
              <a:rPr lang="en-US" sz="1600" dirty="0">
                <a:solidFill>
                  <a:srgbClr val="FF4300"/>
                </a:solidFill>
              </a:rPr>
              <a:t> directory} </a:t>
            </a:r>
            <a:r>
              <a:rPr lang="en-US" sz="1600" dirty="0"/>
              <a:t>–h {base URL}</a:t>
            </a:r>
          </a:p>
          <a:p>
            <a:pPr marL="609429" lvl="1" indent="0">
              <a:buNone/>
            </a:pPr>
            <a:r>
              <a:rPr lang="en-US" sz="1600" dirty="0" err="1"/>
              <a:t>deploy.py</a:t>
            </a:r>
            <a:r>
              <a:rPr lang="en-US" sz="1600" dirty="0"/>
              <a:t> -n </a:t>
            </a:r>
            <a:r>
              <a:rPr lang="en-US" sz="1600" dirty="0" err="1">
                <a:solidFill>
                  <a:srgbClr val="FF4300"/>
                </a:solidFill>
              </a:rPr>
              <a:t>forecastweatherapi</a:t>
            </a:r>
            <a:r>
              <a:rPr lang="en-US" sz="1600" dirty="0">
                <a:solidFill>
                  <a:srgbClr val="FF4300"/>
                </a:solidFill>
              </a:rPr>
              <a:t> </a:t>
            </a:r>
            <a:r>
              <a:rPr lang="en-US" sz="1600" dirty="0"/>
              <a:t>-u </a:t>
            </a:r>
            <a:r>
              <a:rPr lang="en-US" sz="1600" dirty="0">
                <a:solidFill>
                  <a:srgbClr val="FF4300"/>
                </a:solidFill>
              </a:rPr>
              <a:t>$</a:t>
            </a:r>
            <a:r>
              <a:rPr lang="en-US" sz="1600" dirty="0" err="1">
                <a:solidFill>
                  <a:srgbClr val="FF4300"/>
                </a:solidFill>
              </a:rPr>
              <a:t>ae_username</a:t>
            </a:r>
            <a:r>
              <a:rPr lang="en-US" sz="1600" dirty="0">
                <a:solidFill>
                  <a:srgbClr val="FF4300"/>
                </a:solidFill>
              </a:rPr>
              <a:t>:$</a:t>
            </a:r>
            <a:r>
              <a:rPr lang="en-US" sz="1600" dirty="0" err="1">
                <a:solidFill>
                  <a:srgbClr val="FF4300"/>
                </a:solidFill>
              </a:rPr>
              <a:t>ae_password</a:t>
            </a:r>
            <a:r>
              <a:rPr lang="en-US" sz="1600" dirty="0">
                <a:solidFill>
                  <a:srgbClr val="FF4300"/>
                </a:solidFill>
              </a:rPr>
              <a:t> </a:t>
            </a:r>
            <a:r>
              <a:rPr lang="en-US" sz="1600" dirty="0"/>
              <a:t>-o </a:t>
            </a:r>
            <a:r>
              <a:rPr lang="en-US" sz="1600" dirty="0" err="1">
                <a:solidFill>
                  <a:srgbClr val="FF4300"/>
                </a:solidFill>
              </a:rPr>
              <a:t>testmyapi</a:t>
            </a:r>
            <a:r>
              <a:rPr lang="en-US" sz="1600" dirty="0">
                <a:solidFill>
                  <a:srgbClr val="FF4300"/>
                </a:solidFill>
              </a:rPr>
              <a:t> </a:t>
            </a:r>
            <a:r>
              <a:rPr lang="en-US" sz="1600" dirty="0"/>
              <a:t>-e </a:t>
            </a:r>
            <a:r>
              <a:rPr lang="en-US" sz="1600" dirty="0">
                <a:solidFill>
                  <a:srgbClr val="FF4300"/>
                </a:solidFill>
              </a:rPr>
              <a:t>test</a:t>
            </a:r>
            <a:r>
              <a:rPr lang="en-US" sz="1600" dirty="0"/>
              <a:t> -p </a:t>
            </a:r>
            <a:r>
              <a:rPr lang="en-US" sz="1600" dirty="0">
                <a:solidFill>
                  <a:srgbClr val="FF4300"/>
                </a:solidFill>
              </a:rPr>
              <a:t>weather</a:t>
            </a:r>
            <a:r>
              <a:rPr lang="en-US" sz="1600" dirty="0"/>
              <a:t> -d </a:t>
            </a:r>
            <a:r>
              <a:rPr lang="en-US" sz="1600" dirty="0">
                <a:solidFill>
                  <a:srgbClr val="FF4300"/>
                </a:solidFill>
              </a:rPr>
              <a:t>./temp</a:t>
            </a:r>
            <a:endParaRPr lang="en-US" dirty="0"/>
          </a:p>
          <a:p>
            <a:pPr marL="304714" indent="0">
              <a:buNone/>
            </a:pPr>
            <a:endParaRPr lang="en-US" sz="2000" dirty="0"/>
          </a:p>
          <a:p>
            <a:endParaRPr lang="en-US" sz="2000" dirty="0"/>
          </a:p>
          <a:p>
            <a:pPr marL="304714" indent="0">
              <a:buNone/>
            </a:pPr>
            <a:endParaRPr lang="en-US" sz="2000" dirty="0"/>
          </a:p>
        </p:txBody>
      </p:sp>
      <p:sp>
        <p:nvSpPr>
          <p:cNvPr id="5"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Tree>
    <p:extLst>
      <p:ext uri="{BB962C8B-B14F-4D97-AF65-F5344CB8AC3E}">
        <p14:creationId xmlns:p14="http://schemas.microsoft.com/office/powerpoint/2010/main" val="229113469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253960" y="1109925"/>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err="1"/>
              <a:t>DevOps</a:t>
            </a:r>
            <a:r>
              <a:rPr lang="en-US" dirty="0"/>
              <a:t> Tools – Apigee Deploy Maven and </a:t>
            </a:r>
            <a:r>
              <a:rPr lang="en-US" dirty="0" err="1"/>
              <a:t>Grunt.js</a:t>
            </a:r>
            <a:r>
              <a:rPr lang="en-US" dirty="0"/>
              <a:t> Plugins</a:t>
            </a:r>
          </a:p>
          <a:p>
            <a:endParaRPr lang="en-US" dirty="0"/>
          </a:p>
          <a:p>
            <a:endParaRPr lang="en-US" dirty="0"/>
          </a:p>
        </p:txBody>
      </p:sp>
      <p:sp>
        <p:nvSpPr>
          <p:cNvPr id="5" name="Title 3"/>
          <p:cNvSpPr>
            <a:spLocks noGrp="1"/>
          </p:cNvSpPr>
          <p:nvPr>
            <p:ph type="title"/>
          </p:nvPr>
        </p:nvSpPr>
        <p:spPr>
          <a:xfrm>
            <a:off x="253960" y="1690965"/>
            <a:ext cx="9904453" cy="406318"/>
          </a:xfrm>
        </p:spPr>
        <p:txBody>
          <a:bodyPr/>
          <a:lstStyle/>
          <a:p>
            <a:r>
              <a:rPr lang="en-US" b="0" dirty="0"/>
              <a:t>There are two tools that combine the best of both worlds</a:t>
            </a:r>
          </a:p>
        </p:txBody>
      </p:sp>
      <p:sp>
        <p:nvSpPr>
          <p:cNvPr id="8" name="Oval 7"/>
          <p:cNvSpPr/>
          <p:nvPr/>
        </p:nvSpPr>
        <p:spPr>
          <a:xfrm>
            <a:off x="5377134" y="2474335"/>
            <a:ext cx="4535925" cy="4453800"/>
          </a:xfrm>
          <a:prstGeom prst="ellipse">
            <a:avLst/>
          </a:prstGeom>
          <a:noFill/>
          <a:ln w="57150" cmpd="sng"/>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000" b="1" dirty="0">
                <a:solidFill>
                  <a:srgbClr val="FF6600"/>
                </a:solidFill>
              </a:rPr>
              <a:t>Apigee Deploy Maven Plugin</a:t>
            </a:r>
          </a:p>
        </p:txBody>
      </p:sp>
      <p:sp>
        <p:nvSpPr>
          <p:cNvPr id="6"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
        <p:nvSpPr>
          <p:cNvPr id="7" name="Oval 6"/>
          <p:cNvSpPr/>
          <p:nvPr/>
        </p:nvSpPr>
        <p:spPr>
          <a:xfrm>
            <a:off x="428851" y="2474849"/>
            <a:ext cx="4601903" cy="4453286"/>
          </a:xfrm>
          <a:prstGeom prst="ellipse">
            <a:avLst/>
          </a:prstGeom>
          <a:noFill/>
          <a:ln w="57150" cmpd="sng"/>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000" b="1" dirty="0">
                <a:solidFill>
                  <a:srgbClr val="FF6600"/>
                </a:solidFill>
              </a:rPr>
              <a:t>Apigee Deploy </a:t>
            </a:r>
            <a:r>
              <a:rPr lang="en-US" sz="3000" b="1" dirty="0" err="1">
                <a:solidFill>
                  <a:srgbClr val="FF6600"/>
                </a:solidFill>
              </a:rPr>
              <a:t>Grunt.js</a:t>
            </a:r>
            <a:r>
              <a:rPr lang="en-US" sz="3000" b="1" dirty="0">
                <a:solidFill>
                  <a:srgbClr val="FF6600"/>
                </a:solidFill>
              </a:rPr>
              <a:t> Plugin</a:t>
            </a:r>
          </a:p>
        </p:txBody>
      </p:sp>
      <p:pic>
        <p:nvPicPr>
          <p:cNvPr id="2" name="Picture 1"/>
          <p:cNvPicPr>
            <a:picLocks noChangeAspect="1"/>
          </p:cNvPicPr>
          <p:nvPr/>
        </p:nvPicPr>
        <p:blipFill>
          <a:blip r:embed="rId3"/>
          <a:stretch>
            <a:fillRect/>
          </a:stretch>
        </p:blipFill>
        <p:spPr>
          <a:xfrm>
            <a:off x="1758114" y="4371323"/>
            <a:ext cx="2024047" cy="1876370"/>
          </a:xfrm>
          <a:prstGeom prst="rect">
            <a:avLst/>
          </a:prstGeom>
        </p:spPr>
      </p:pic>
      <p:pic>
        <p:nvPicPr>
          <p:cNvPr id="3" name="Picture 2"/>
          <p:cNvPicPr>
            <a:picLocks noChangeAspect="1"/>
          </p:cNvPicPr>
          <p:nvPr/>
        </p:nvPicPr>
        <p:blipFill>
          <a:blip r:embed="rId4"/>
          <a:stretch>
            <a:fillRect/>
          </a:stretch>
        </p:blipFill>
        <p:spPr>
          <a:xfrm>
            <a:off x="5591559" y="4686014"/>
            <a:ext cx="4157519" cy="945353"/>
          </a:xfrm>
          <a:prstGeom prst="rect">
            <a:avLst/>
          </a:prstGeom>
        </p:spPr>
      </p:pic>
    </p:spTree>
    <p:extLst>
      <p:ext uri="{BB962C8B-B14F-4D97-AF65-F5344CB8AC3E}">
        <p14:creationId xmlns:p14="http://schemas.microsoft.com/office/powerpoint/2010/main" val="25127286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35</a:t>
            </a:fld>
            <a:endParaRPr lang="en-US" dirty="0"/>
          </a:p>
        </p:txBody>
      </p:sp>
      <p:sp>
        <p:nvSpPr>
          <p:cNvPr id="4" name="Title 3"/>
          <p:cNvSpPr>
            <a:spLocks noGrp="1"/>
          </p:cNvSpPr>
          <p:nvPr>
            <p:ph type="title"/>
          </p:nvPr>
        </p:nvSpPr>
        <p:spPr>
          <a:xfrm>
            <a:off x="253960" y="1306773"/>
            <a:ext cx="9904453" cy="406318"/>
          </a:xfrm>
        </p:spPr>
        <p:txBody>
          <a:bodyPr/>
          <a:lstStyle/>
          <a:p>
            <a:r>
              <a:rPr lang="en-US" sz="2000" dirty="0"/>
              <a:t>Why choose Apigee Deploy Maven and </a:t>
            </a:r>
            <a:r>
              <a:rPr lang="en-US" sz="2000" dirty="0" err="1"/>
              <a:t>Grunt.js</a:t>
            </a:r>
            <a:r>
              <a:rPr lang="en-US" sz="2000" dirty="0"/>
              <a:t> Plugins tools?</a:t>
            </a:r>
          </a:p>
        </p:txBody>
      </p:sp>
      <p:sp>
        <p:nvSpPr>
          <p:cNvPr id="6" name="Text Placeholder 1"/>
          <p:cNvSpPr>
            <a:spLocks noGrp="1"/>
          </p:cNvSpPr>
          <p:nvPr>
            <p:ph type="body" sz="quarter" idx="10"/>
          </p:nvPr>
        </p:nvSpPr>
        <p:spPr>
          <a:xfrm>
            <a:off x="152360" y="1947199"/>
            <a:ext cx="9638148" cy="5872826"/>
          </a:xfrm>
        </p:spPr>
        <p:txBody>
          <a:bodyPr>
            <a:normAutofit/>
          </a:bodyPr>
          <a:lstStyle/>
          <a:p>
            <a:pPr>
              <a:buFont typeface="Wingdings" charset="2"/>
              <a:buChar char="ü"/>
            </a:pPr>
            <a:r>
              <a:rPr lang="en-US" sz="2000" dirty="0"/>
              <a:t>More time to focus on what really matters by automating repetitive tasks</a:t>
            </a:r>
          </a:p>
          <a:p>
            <a:pPr>
              <a:buFont typeface="Wingdings" charset="2"/>
              <a:buChar char="ü"/>
            </a:pPr>
            <a:r>
              <a:rPr lang="en-US" sz="2000" dirty="0"/>
              <a:t>Innovation ready. Extensible plugin-based platform</a:t>
            </a:r>
          </a:p>
          <a:p>
            <a:pPr>
              <a:buFont typeface="Wingdings" charset="2"/>
              <a:buChar char="ü"/>
            </a:pPr>
            <a:r>
              <a:rPr lang="en-US" sz="2000" dirty="0"/>
              <a:t>Promotes productivity. Promotes usage of CLI (Command-Line Interface). No need for IDEs</a:t>
            </a:r>
          </a:p>
          <a:p>
            <a:pPr>
              <a:buFont typeface="Wingdings" charset="2"/>
              <a:buChar char="ü"/>
            </a:pPr>
            <a:r>
              <a:rPr lang="en-US" sz="2000" dirty="0"/>
              <a:t>Easy to adopt. No need of CLI. Eclipse IDE Support through </a:t>
            </a:r>
            <a:r>
              <a:rPr lang="en-US" sz="2000" dirty="0">
                <a:hlinkClick r:id="rId3"/>
              </a:rPr>
              <a:t>M2E </a:t>
            </a:r>
            <a:r>
              <a:rPr lang="en-US" sz="2000" dirty="0"/>
              <a:t> and </a:t>
            </a:r>
            <a:r>
              <a:rPr lang="en-US" sz="2000" dirty="0" err="1"/>
              <a:t>IntellijIDEA</a:t>
            </a:r>
            <a:r>
              <a:rPr lang="en-US" sz="2000" dirty="0"/>
              <a:t>, </a:t>
            </a:r>
            <a:r>
              <a:rPr lang="en-US" sz="2000" dirty="0" err="1"/>
              <a:t>WebStorm</a:t>
            </a:r>
            <a:endParaRPr lang="en-US" sz="2000" dirty="0"/>
          </a:p>
          <a:p>
            <a:pPr>
              <a:buFont typeface="Wingdings" charset="2"/>
              <a:buChar char="ü"/>
            </a:pPr>
            <a:r>
              <a:rPr lang="en-US" sz="2000" dirty="0"/>
              <a:t>Easy to configure and to track changes. All of its artifacts can live in version control as text files</a:t>
            </a:r>
          </a:p>
          <a:p>
            <a:pPr>
              <a:buFont typeface="Wingdings" charset="2"/>
              <a:buChar char="ü"/>
            </a:pPr>
            <a:r>
              <a:rPr lang="en-US" sz="2000" dirty="0"/>
              <a:t>Multilanguage support. One JVM to rule them all (Ruby, </a:t>
            </a:r>
            <a:r>
              <a:rPr lang="en-US" sz="2000" dirty="0" err="1"/>
              <a:t>Jython</a:t>
            </a:r>
            <a:r>
              <a:rPr lang="en-US" sz="2000" dirty="0"/>
              <a:t>, JavaScript, Groovy, </a:t>
            </a:r>
            <a:r>
              <a:rPr lang="en-US" sz="2000" dirty="0" err="1"/>
              <a:t>Scala</a:t>
            </a:r>
            <a:r>
              <a:rPr lang="en-US" sz="2000" dirty="0"/>
              <a:t>) or even Shell scripts</a:t>
            </a:r>
          </a:p>
          <a:p>
            <a:pPr>
              <a:buFont typeface="Wingdings" charset="2"/>
              <a:buChar char="ü"/>
            </a:pPr>
            <a:r>
              <a:rPr lang="en-US" sz="2000" dirty="0"/>
              <a:t>Tens Thousands plugins ready NPM, Maven Central</a:t>
            </a:r>
          </a:p>
          <a:p>
            <a:pPr>
              <a:buFont typeface="Wingdings" charset="2"/>
              <a:buChar char="ü"/>
            </a:pPr>
            <a:r>
              <a:rPr lang="en-US" sz="2000" dirty="0"/>
              <a:t>Backed up by Apigee and the open source community</a:t>
            </a:r>
          </a:p>
          <a:p>
            <a:pPr>
              <a:buFont typeface="Wingdings" charset="2"/>
              <a:buChar char="ü"/>
            </a:pPr>
            <a:endParaRPr lang="en-US" sz="2000" dirty="0"/>
          </a:p>
          <a:p>
            <a:pPr marL="304714" indent="0">
              <a:buNone/>
            </a:pPr>
            <a:endParaRPr lang="en-US" sz="2000" dirty="0"/>
          </a:p>
        </p:txBody>
      </p:sp>
      <p:sp>
        <p:nvSpPr>
          <p:cNvPr id="8"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Tree>
    <p:extLst>
      <p:ext uri="{BB962C8B-B14F-4D97-AF65-F5344CB8AC3E}">
        <p14:creationId xmlns:p14="http://schemas.microsoft.com/office/powerpoint/2010/main" val="36060483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1000"/>
                                        <p:tgtEl>
                                          <p:spTgt spid="6">
                                            <p:txEl>
                                              <p:pRg st="1" end="1"/>
                                            </p:txEl>
                                          </p:spTgt>
                                        </p:tgtEl>
                                      </p:cBhvr>
                                    </p:animEffect>
                                    <p:anim calcmode="lin" valueType="num">
                                      <p:cBhvr>
                                        <p:cTn id="1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1000"/>
                                        <p:tgtEl>
                                          <p:spTgt spid="6">
                                            <p:txEl>
                                              <p:pRg st="2" end="2"/>
                                            </p:txEl>
                                          </p:spTgt>
                                        </p:tgtEl>
                                      </p:cBhvr>
                                    </p:animEffect>
                                    <p:anim calcmode="lin" valueType="num">
                                      <p:cBhvr>
                                        <p:cTn id="2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1000"/>
                                        <p:tgtEl>
                                          <p:spTgt spid="6">
                                            <p:txEl>
                                              <p:pRg st="3" end="3"/>
                                            </p:txEl>
                                          </p:spTgt>
                                        </p:tgtEl>
                                      </p:cBhvr>
                                    </p:animEffect>
                                    <p:anim calcmode="lin" valueType="num">
                                      <p:cBhvr>
                                        <p:cTn id="3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6">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6">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1000"/>
                                        <p:tgtEl>
                                          <p:spTgt spid="6">
                                            <p:txEl>
                                              <p:pRg st="4" end="4"/>
                                            </p:txEl>
                                          </p:spTgt>
                                        </p:tgtEl>
                                      </p:cBhvr>
                                    </p:animEffect>
                                    <p:anim calcmode="lin" valueType="num">
                                      <p:cBhvr>
                                        <p:cTn id="4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6">
                                            <p:txEl>
                                              <p:pRg st="4" end="4"/>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6">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1000"/>
                                        <p:tgtEl>
                                          <p:spTgt spid="6">
                                            <p:txEl>
                                              <p:pRg st="5" end="5"/>
                                            </p:txEl>
                                          </p:spTgt>
                                        </p:tgtEl>
                                      </p:cBhvr>
                                    </p:animEffect>
                                    <p:anim calcmode="lin" valueType="num">
                                      <p:cBhvr>
                                        <p:cTn id="4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6">
                                            <p:txEl>
                                              <p:pRg st="5" end="5"/>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6">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Effect transition="in" filter="fade">
                                      <p:cBhvr>
                                        <p:cTn id="55" dur="1000"/>
                                        <p:tgtEl>
                                          <p:spTgt spid="6">
                                            <p:txEl>
                                              <p:pRg st="6" end="6"/>
                                            </p:txEl>
                                          </p:spTgt>
                                        </p:tgtEl>
                                      </p:cBhvr>
                                    </p:animEffect>
                                    <p:anim calcmode="lin" valueType="num">
                                      <p:cBhvr>
                                        <p:cTn id="5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7" dur="900" decel="100000" fill="hold"/>
                                        <p:tgtEl>
                                          <p:spTgt spid="6">
                                            <p:txEl>
                                              <p:pRg st="6" end="6"/>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6">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Effect transition="in" filter="fade">
                                      <p:cBhvr>
                                        <p:cTn id="63" dur="1000"/>
                                        <p:tgtEl>
                                          <p:spTgt spid="6">
                                            <p:txEl>
                                              <p:pRg st="7" end="7"/>
                                            </p:txEl>
                                          </p:spTgt>
                                        </p:tgtEl>
                                      </p:cBhvr>
                                    </p:animEffect>
                                    <p:anim calcmode="lin" valueType="num">
                                      <p:cBhvr>
                                        <p:cTn id="64"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5" dur="900" decel="100000" fill="hold"/>
                                        <p:tgtEl>
                                          <p:spTgt spid="6">
                                            <p:txEl>
                                              <p:pRg st="7" end="7"/>
                                            </p:txEl>
                                          </p:spTgt>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6">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307085"/>
            <a:ext cx="2031683" cy="335140"/>
          </a:xfrm>
        </p:spPr>
        <p:txBody>
          <a:bodyPr/>
          <a:lstStyle/>
          <a:p>
            <a:fld id="{76807970-5BF8-6F49-93A5-8B7A8174FE81}" type="slidenum">
              <a:rPr lang="en-US" smtClean="0"/>
              <a:pPr/>
              <a:t>36</a:t>
            </a:fld>
            <a:endParaRPr lang="en-US" dirty="0"/>
          </a:p>
        </p:txBody>
      </p:sp>
      <p:sp>
        <p:nvSpPr>
          <p:cNvPr id="6" name="Text Placeholder 1"/>
          <p:cNvSpPr>
            <a:spLocks noGrp="1"/>
          </p:cNvSpPr>
          <p:nvPr>
            <p:ph type="body" sz="quarter" idx="10"/>
          </p:nvPr>
        </p:nvSpPr>
        <p:spPr>
          <a:xfrm>
            <a:off x="-40456" y="2616200"/>
            <a:ext cx="3924340" cy="2336800"/>
          </a:xfrm>
        </p:spPr>
        <p:txBody>
          <a:bodyPr>
            <a:normAutofit/>
          </a:bodyPr>
          <a:lstStyle/>
          <a:p>
            <a:pPr marL="304714" indent="0">
              <a:buNone/>
            </a:pPr>
            <a:endParaRPr lang="en-US" sz="2000" dirty="0"/>
          </a:p>
          <a:p>
            <a:pPr marL="304714" indent="0">
              <a:buNone/>
            </a:pPr>
            <a:endParaRPr lang="en-US" sz="2000" dirty="0"/>
          </a:p>
          <a:p>
            <a:pPr>
              <a:buFont typeface="Wingdings" charset="2"/>
              <a:buChar char="ü"/>
            </a:pPr>
            <a:r>
              <a:rPr lang="en-US" sz="2000" dirty="0"/>
              <a:t>Ready for CI/CD platforms </a:t>
            </a:r>
          </a:p>
          <a:p>
            <a:pPr>
              <a:buFont typeface="Wingdings" charset="2"/>
              <a:buChar char="ü"/>
            </a:pPr>
            <a:endParaRPr lang="en-US" sz="2000" dirty="0"/>
          </a:p>
        </p:txBody>
      </p:sp>
      <p:pic>
        <p:nvPicPr>
          <p:cNvPr id="3" name="Picture 2"/>
          <p:cNvPicPr>
            <a:picLocks noChangeAspect="1"/>
          </p:cNvPicPr>
          <p:nvPr/>
        </p:nvPicPr>
        <p:blipFill>
          <a:blip r:embed="rId3"/>
          <a:stretch>
            <a:fillRect/>
          </a:stretch>
        </p:blipFill>
        <p:spPr>
          <a:xfrm>
            <a:off x="6985000" y="1093514"/>
            <a:ext cx="1016000" cy="1401379"/>
          </a:xfrm>
          <a:prstGeom prst="rect">
            <a:avLst/>
          </a:prstGeom>
        </p:spPr>
      </p:pic>
      <p:pic>
        <p:nvPicPr>
          <p:cNvPr id="8" name="Picture 7"/>
          <p:cNvPicPr>
            <a:picLocks noChangeAspect="1"/>
          </p:cNvPicPr>
          <p:nvPr/>
        </p:nvPicPr>
        <p:blipFill>
          <a:blip r:embed="rId4"/>
          <a:stretch>
            <a:fillRect/>
          </a:stretch>
        </p:blipFill>
        <p:spPr>
          <a:xfrm>
            <a:off x="6366757" y="5446708"/>
            <a:ext cx="2991556" cy="673100"/>
          </a:xfrm>
          <a:prstGeom prst="rect">
            <a:avLst/>
          </a:prstGeom>
        </p:spPr>
      </p:pic>
      <p:pic>
        <p:nvPicPr>
          <p:cNvPr id="9" name="Picture 8"/>
          <p:cNvPicPr>
            <a:picLocks noChangeAspect="1"/>
          </p:cNvPicPr>
          <p:nvPr/>
        </p:nvPicPr>
        <p:blipFill>
          <a:blip r:embed="rId5"/>
          <a:stretch>
            <a:fillRect/>
          </a:stretch>
        </p:blipFill>
        <p:spPr>
          <a:xfrm>
            <a:off x="6610033" y="6198772"/>
            <a:ext cx="2557780" cy="965200"/>
          </a:xfrm>
          <a:prstGeom prst="rect">
            <a:avLst/>
          </a:prstGeom>
        </p:spPr>
      </p:pic>
      <p:pic>
        <p:nvPicPr>
          <p:cNvPr id="12" name="Picture 11"/>
          <p:cNvPicPr>
            <a:picLocks noChangeAspect="1"/>
          </p:cNvPicPr>
          <p:nvPr/>
        </p:nvPicPr>
        <p:blipFill>
          <a:blip r:embed="rId6"/>
          <a:stretch>
            <a:fillRect/>
          </a:stretch>
        </p:blipFill>
        <p:spPr>
          <a:xfrm>
            <a:off x="6530436" y="3635040"/>
            <a:ext cx="2298700" cy="735352"/>
          </a:xfrm>
          <a:prstGeom prst="rect">
            <a:avLst/>
          </a:prstGeom>
        </p:spPr>
      </p:pic>
      <p:pic>
        <p:nvPicPr>
          <p:cNvPr id="11" name="Picture 10"/>
          <p:cNvPicPr>
            <a:picLocks noChangeAspect="1"/>
          </p:cNvPicPr>
          <p:nvPr/>
        </p:nvPicPr>
        <p:blipFill>
          <a:blip r:embed="rId7"/>
          <a:stretch>
            <a:fillRect/>
          </a:stretch>
        </p:blipFill>
        <p:spPr>
          <a:xfrm>
            <a:off x="6596572" y="2595420"/>
            <a:ext cx="1993900" cy="843795"/>
          </a:xfrm>
          <a:prstGeom prst="rect">
            <a:avLst/>
          </a:prstGeom>
        </p:spPr>
      </p:pic>
      <p:sp>
        <p:nvSpPr>
          <p:cNvPr id="13"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err="1"/>
              <a:t>DevOps</a:t>
            </a:r>
            <a:r>
              <a:rPr lang="en-US" dirty="0"/>
              <a:t> Tools – Apigee Deploy Maven and </a:t>
            </a:r>
            <a:r>
              <a:rPr lang="en-US" dirty="0" err="1"/>
              <a:t>Grunt.js</a:t>
            </a:r>
            <a:r>
              <a:rPr lang="en-US" dirty="0"/>
              <a:t> Plugins</a:t>
            </a:r>
          </a:p>
          <a:p>
            <a:endParaRPr lang="en-US" dirty="0"/>
          </a:p>
          <a:p>
            <a:endParaRPr lang="en-US" dirty="0"/>
          </a:p>
        </p:txBody>
      </p:sp>
      <p:sp>
        <p:nvSpPr>
          <p:cNvPr id="4" name="Right Arrow 3"/>
          <p:cNvSpPr/>
          <p:nvPr/>
        </p:nvSpPr>
        <p:spPr>
          <a:xfrm rot="19349685">
            <a:off x="3432964" y="2749527"/>
            <a:ext cx="2145300" cy="271869"/>
          </a:xfrm>
          <a:prstGeom prst="rightArrow">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4" name="Right Arrow 13"/>
          <p:cNvSpPr/>
          <p:nvPr/>
        </p:nvSpPr>
        <p:spPr>
          <a:xfrm rot="20361839">
            <a:off x="3610764" y="3117826"/>
            <a:ext cx="2145300" cy="271869"/>
          </a:xfrm>
          <a:prstGeom prst="rightArrow">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6" name="Right Arrow 15"/>
          <p:cNvSpPr/>
          <p:nvPr/>
        </p:nvSpPr>
        <p:spPr>
          <a:xfrm rot="2016875">
            <a:off x="3471064" y="4324326"/>
            <a:ext cx="2145300" cy="271869"/>
          </a:xfrm>
          <a:prstGeom prst="rightArrow">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7" name="Right Arrow 16"/>
          <p:cNvSpPr/>
          <p:nvPr/>
        </p:nvSpPr>
        <p:spPr>
          <a:xfrm rot="680688">
            <a:off x="3686964" y="3829026"/>
            <a:ext cx="2145300" cy="271869"/>
          </a:xfrm>
          <a:prstGeom prst="rightArrow">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8" name="Right Arrow 17"/>
          <p:cNvSpPr/>
          <p:nvPr/>
        </p:nvSpPr>
        <p:spPr>
          <a:xfrm rot="3351765">
            <a:off x="3116623" y="4732039"/>
            <a:ext cx="2145300" cy="271869"/>
          </a:xfrm>
          <a:prstGeom prst="rightArrow">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pic>
        <p:nvPicPr>
          <p:cNvPr id="2" name="Picture 1"/>
          <p:cNvPicPr>
            <a:picLocks noChangeAspect="1"/>
          </p:cNvPicPr>
          <p:nvPr/>
        </p:nvPicPr>
        <p:blipFill>
          <a:blip r:embed="rId8"/>
          <a:stretch>
            <a:fillRect/>
          </a:stretch>
        </p:blipFill>
        <p:spPr>
          <a:xfrm>
            <a:off x="6798908" y="4437306"/>
            <a:ext cx="1739286" cy="860051"/>
          </a:xfrm>
          <a:prstGeom prst="rect">
            <a:avLst/>
          </a:prstGeom>
        </p:spPr>
      </p:pic>
    </p:spTree>
    <p:extLst>
      <p:ext uri="{BB962C8B-B14F-4D97-AF65-F5344CB8AC3E}">
        <p14:creationId xmlns:p14="http://schemas.microsoft.com/office/powerpoint/2010/main" val="13404879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37</a:t>
            </a:fld>
            <a:endParaRPr lang="en-US" dirty="0"/>
          </a:p>
        </p:txBody>
      </p:sp>
      <p:sp>
        <p:nvSpPr>
          <p:cNvPr id="4" name="Title 3"/>
          <p:cNvSpPr>
            <a:spLocks noGrp="1"/>
          </p:cNvSpPr>
          <p:nvPr>
            <p:ph type="title"/>
          </p:nvPr>
        </p:nvSpPr>
        <p:spPr>
          <a:xfrm>
            <a:off x="253960" y="1141673"/>
            <a:ext cx="9904453" cy="406318"/>
          </a:xfrm>
        </p:spPr>
        <p:txBody>
          <a:bodyPr/>
          <a:lstStyle/>
          <a:p>
            <a:r>
              <a:rPr lang="en-US" b="0" dirty="0"/>
              <a:t>So what’s the catch?</a:t>
            </a:r>
          </a:p>
        </p:txBody>
      </p:sp>
      <p:sp>
        <p:nvSpPr>
          <p:cNvPr id="6" name="Text Placeholder 1"/>
          <p:cNvSpPr>
            <a:spLocks noGrp="1"/>
          </p:cNvSpPr>
          <p:nvPr>
            <p:ph type="body" sz="quarter" idx="10"/>
          </p:nvPr>
        </p:nvSpPr>
        <p:spPr>
          <a:xfrm>
            <a:off x="368260" y="1743999"/>
            <a:ext cx="9638148" cy="2232061"/>
          </a:xfrm>
        </p:spPr>
        <p:txBody>
          <a:bodyPr>
            <a:normAutofit/>
          </a:bodyPr>
          <a:lstStyle/>
          <a:p>
            <a:pPr>
              <a:buFont typeface="Lucida Grande"/>
              <a:buChar char="x"/>
            </a:pPr>
            <a:r>
              <a:rPr lang="en-US" sz="2000" dirty="0"/>
              <a:t>Be patient. It takes a few tries to get it right (Maven)</a:t>
            </a:r>
          </a:p>
          <a:p>
            <a:pPr>
              <a:buFont typeface="Lucida Grande"/>
              <a:buChar char="x"/>
            </a:pPr>
            <a:r>
              <a:rPr lang="en-US" sz="2000" dirty="0"/>
              <a:t>Potential higher learning curve when extending Maven</a:t>
            </a:r>
          </a:p>
          <a:p>
            <a:pPr>
              <a:buFont typeface="Lucida Grande"/>
              <a:buChar char="x"/>
            </a:pPr>
            <a:endParaRPr lang="en-US" sz="2000" dirty="0"/>
          </a:p>
        </p:txBody>
      </p:sp>
      <p:pic>
        <p:nvPicPr>
          <p:cNvPr id="13" name="Picture 12"/>
          <p:cNvPicPr>
            <a:picLocks noChangeAspect="1"/>
          </p:cNvPicPr>
          <p:nvPr/>
        </p:nvPicPr>
        <p:blipFill>
          <a:blip r:embed="rId3"/>
          <a:stretch>
            <a:fillRect/>
          </a:stretch>
        </p:blipFill>
        <p:spPr>
          <a:xfrm>
            <a:off x="6440219" y="2764141"/>
            <a:ext cx="3137775" cy="2116176"/>
          </a:xfrm>
          <a:prstGeom prst="rect">
            <a:avLst/>
          </a:prstGeom>
        </p:spPr>
      </p:pic>
      <p:sp>
        <p:nvSpPr>
          <p:cNvPr id="7"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Summary</a:t>
            </a:r>
          </a:p>
        </p:txBody>
      </p:sp>
      <p:sp>
        <p:nvSpPr>
          <p:cNvPr id="2" name="Rectangle 1"/>
          <p:cNvSpPr/>
          <p:nvPr/>
        </p:nvSpPr>
        <p:spPr>
          <a:xfrm>
            <a:off x="417438" y="4794753"/>
            <a:ext cx="8597900" cy="461665"/>
          </a:xfrm>
          <a:prstGeom prst="rect">
            <a:avLst/>
          </a:prstGeom>
        </p:spPr>
        <p:txBody>
          <a:bodyPr wrap="square">
            <a:spAutoFit/>
          </a:bodyPr>
          <a:lstStyle/>
          <a:p>
            <a:r>
              <a:rPr lang="en-US" sz="2400" dirty="0">
                <a:solidFill>
                  <a:schemeClr val="tx2"/>
                </a:solidFill>
              </a:rPr>
              <a:t>So far, the benefits outweigh the negatives</a:t>
            </a:r>
          </a:p>
        </p:txBody>
      </p:sp>
      <p:sp>
        <p:nvSpPr>
          <p:cNvPr id="8" name="Text Placeholder 1"/>
          <p:cNvSpPr txBox="1">
            <a:spLocks/>
          </p:cNvSpPr>
          <p:nvPr/>
        </p:nvSpPr>
        <p:spPr>
          <a:xfrm>
            <a:off x="449050" y="5350229"/>
            <a:ext cx="9589697" cy="1747333"/>
          </a:xfrm>
          <a:prstGeom prst="rect">
            <a:avLst/>
          </a:prstGeom>
        </p:spPr>
        <p:txBody>
          <a:bodyPr vert="horz" lIns="0" tIns="50786" rIns="101572" bIns="50786" rtlCol="0">
            <a:normAutofit fontScale="92500"/>
          </a:bodyPr>
          <a:lstStyle>
            <a:lvl1pPr marL="609429" indent="-304715" algn="l" defTabSz="507858" rtl="0" eaLnBrk="1" latinLnBrk="0" hangingPunct="1">
              <a:lnSpc>
                <a:spcPts val="2444"/>
              </a:lnSpc>
              <a:spcBef>
                <a:spcPts val="889"/>
              </a:spcBef>
              <a:spcAft>
                <a:spcPts val="0"/>
              </a:spcAft>
              <a:buClr>
                <a:schemeClr val="tx2"/>
              </a:buClr>
              <a:buFont typeface="Arial"/>
              <a:buChar char="•"/>
              <a:defRPr sz="2200" b="0" i="0" kern="1200" baseline="0">
                <a:solidFill>
                  <a:schemeClr val="accent3"/>
                </a:solidFill>
                <a:latin typeface="+mn-lt"/>
                <a:ea typeface="+mn-ea"/>
                <a:cs typeface="Arial"/>
              </a:defRPr>
            </a:lvl1pPr>
            <a:lvl2pPr marL="914144" indent="-304715" algn="l" defTabSz="507858" rtl="0" eaLnBrk="1" latinLnBrk="0" hangingPunct="1">
              <a:lnSpc>
                <a:spcPts val="2444"/>
              </a:lnSpc>
              <a:spcBef>
                <a:spcPts val="889"/>
              </a:spcBef>
              <a:spcAft>
                <a:spcPts val="0"/>
              </a:spcAft>
              <a:buClr>
                <a:schemeClr val="tx2"/>
              </a:buClr>
              <a:buFont typeface="Arial"/>
              <a:buChar char="–"/>
              <a:defRPr sz="2000" b="0" i="0" kern="1200">
                <a:solidFill>
                  <a:schemeClr val="accent3"/>
                </a:solidFill>
                <a:latin typeface="+mn-lt"/>
                <a:ea typeface="+mn-ea"/>
                <a:cs typeface="Arial"/>
              </a:defRPr>
            </a:lvl2pPr>
            <a:lvl3pPr marL="1218859"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Arial"/>
              </a:defRPr>
            </a:lvl3pPr>
            <a:lvl4pPr marL="1523573"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4pPr>
            <a:lvl5pPr marL="1828288"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pPr marL="304714" indent="0">
              <a:buNone/>
            </a:pPr>
            <a:r>
              <a:rPr lang="en-US" sz="2000" dirty="0">
                <a:solidFill>
                  <a:schemeClr val="tx1"/>
                </a:solidFill>
                <a:latin typeface="Arial"/>
              </a:rPr>
              <a:t>And BTW… Since APIs are the building blocks, </a:t>
            </a:r>
            <a:r>
              <a:rPr lang="en-US" sz="2000" dirty="0">
                <a:solidFill>
                  <a:schemeClr val="tx1"/>
                </a:solidFill>
              </a:rPr>
              <a:t>Everything is programmable!</a:t>
            </a:r>
            <a:endParaRPr lang="en-US" sz="2000" dirty="0">
              <a:solidFill>
                <a:schemeClr val="tx1"/>
              </a:solidFill>
              <a:latin typeface="Arial"/>
            </a:endParaRPr>
          </a:p>
          <a:p>
            <a:pPr marL="304714" indent="0">
              <a:buNone/>
            </a:pPr>
            <a:endParaRPr lang="en-US" sz="2000" dirty="0">
              <a:solidFill>
                <a:schemeClr val="tx1"/>
              </a:solidFill>
              <a:latin typeface="Arial"/>
            </a:endParaRPr>
          </a:p>
          <a:p>
            <a:pPr marL="304714" indent="0">
              <a:buNone/>
            </a:pPr>
            <a:r>
              <a:rPr lang="en-US" sz="2000" dirty="0">
                <a:solidFill>
                  <a:schemeClr val="tx1"/>
                </a:solidFill>
                <a:latin typeface="Arial"/>
              </a:rPr>
              <a:t>So, help extending the next killer API Lifecycle Management App! Join the revolution!</a:t>
            </a:r>
          </a:p>
          <a:p>
            <a:pPr marL="304714" indent="0">
              <a:buNone/>
            </a:pPr>
            <a:r>
              <a:rPr lang="en-US" sz="2000" dirty="0">
                <a:solidFill>
                  <a:schemeClr val="tx1"/>
                </a:solidFill>
                <a:latin typeface="Arial"/>
              </a:rPr>
              <a:t>Hint: Leverage JavaScript Task Runners. API Proxy Grunt or Gulp</a:t>
            </a:r>
          </a:p>
        </p:txBody>
      </p:sp>
    </p:spTree>
    <p:extLst>
      <p:ext uri="{BB962C8B-B14F-4D97-AF65-F5344CB8AC3E}">
        <p14:creationId xmlns:p14="http://schemas.microsoft.com/office/powerpoint/2010/main" val="127871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Scale>
                                      <p:cBhvr>
                                        <p:cTn id="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3"/>
                                        </p:tgtEl>
                                        <p:attrNameLst>
                                          <p:attrName>ppt_x</p:attrName>
                                          <p:attrName>ppt_y</p:attrName>
                                        </p:attrNameLst>
                                      </p:cBhvr>
                                    </p:animMotion>
                                    <p:animEffect transition="in" filter="fade">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1000"/>
                                        <p:tgtEl>
                                          <p:spTgt spid="6">
                                            <p:txEl>
                                              <p:pRg st="1" end="1"/>
                                            </p:txEl>
                                          </p:spTgt>
                                        </p:tgtEl>
                                      </p:cBhvr>
                                    </p:animEffect>
                                    <p:anim calcmode="lin" valueType="num">
                                      <p:cBhvr>
                                        <p:cTn id="2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4" dur="90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6">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33" dur="1000" fill="hold"/>
                                        <p:tgtEl>
                                          <p:spTgt spid="2"/>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1"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p:cTn id="4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8">
                                            <p:txEl>
                                              <p:pRg st="0" end="0"/>
                                            </p:txEl>
                                          </p:spTgt>
                                        </p:tgtEl>
                                      </p:cBhvr>
                                    </p:animEffect>
                                  </p:childTnLst>
                                </p:cTn>
                              </p:par>
                              <p:par>
                                <p:cTn id="45" presetID="53" presetClass="entr" presetSubtype="16" fill="hold" grpId="1" nodeType="with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anim calcmode="lin" valueType="num">
                                      <p:cBhvr>
                                        <p:cTn id="47"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48"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49" dur="500"/>
                                        <p:tgtEl>
                                          <p:spTgt spid="8">
                                            <p:txEl>
                                              <p:pRg st="2" end="2"/>
                                            </p:txEl>
                                          </p:spTgt>
                                        </p:tgtEl>
                                      </p:cBhvr>
                                    </p:animEffect>
                                  </p:childTnLst>
                                </p:cTn>
                              </p:par>
                              <p:par>
                                <p:cTn id="50" presetID="53" presetClass="entr" presetSubtype="16" fill="hold" grpId="1" nodeType="with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anim calcmode="lin" valueType="num">
                                      <p:cBhvr>
                                        <p:cTn id="52"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53"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54"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P spid="8" grpI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7255" y="2053507"/>
            <a:ext cx="8902700" cy="4093428"/>
          </a:xfrm>
          <a:prstGeom prst="rect">
            <a:avLst/>
          </a:prstGeom>
        </p:spPr>
        <p:txBody>
          <a:bodyPr wrap="square">
            <a:spAutoFit/>
          </a:bodyPr>
          <a:lstStyle/>
          <a:p>
            <a:pPr marL="850758" lvl="1" indent="-342900">
              <a:buFont typeface="Wingdings" charset="2"/>
              <a:buChar char="§"/>
            </a:pPr>
            <a:r>
              <a:rPr lang="en-US" dirty="0"/>
              <a:t>Prerequisites to run the plugin</a:t>
            </a:r>
          </a:p>
          <a:p>
            <a:pPr lvl="1"/>
            <a:endParaRPr lang="en-US" dirty="0"/>
          </a:p>
          <a:p>
            <a:pPr marL="850758" lvl="1" indent="-342900">
              <a:buFont typeface="Wingdings" charset="2"/>
              <a:buChar char="§"/>
            </a:pPr>
            <a:r>
              <a:rPr lang="en-US" dirty="0"/>
              <a:t>How to install/download Maven plugin artifacts</a:t>
            </a:r>
          </a:p>
          <a:p>
            <a:pPr marL="850758" lvl="1" indent="-342900">
              <a:buFont typeface="Wingdings" charset="2"/>
              <a:buChar char="§"/>
            </a:pPr>
            <a:endParaRPr lang="en-US" dirty="0"/>
          </a:p>
          <a:p>
            <a:pPr marL="850758" lvl="1" indent="-342900">
              <a:buFont typeface="Wingdings" charset="2"/>
              <a:buChar char="§"/>
            </a:pPr>
            <a:r>
              <a:rPr lang="en-US" dirty="0"/>
              <a:t>How to structure your API project</a:t>
            </a:r>
          </a:p>
          <a:p>
            <a:pPr marL="850758" lvl="1" indent="-342900">
              <a:buFont typeface="Wingdings" charset="2"/>
              <a:buChar char="§"/>
            </a:pPr>
            <a:endParaRPr lang="en-US" dirty="0"/>
          </a:p>
          <a:p>
            <a:pPr marL="850758" lvl="1" indent="-342900">
              <a:buFont typeface="Wingdings" charset="2"/>
              <a:buChar char="§"/>
            </a:pPr>
            <a:r>
              <a:rPr lang="en-US" dirty="0"/>
              <a:t>Identify Maven Plugin Components</a:t>
            </a:r>
          </a:p>
          <a:p>
            <a:pPr lvl="1"/>
            <a:endParaRPr lang="en-US" dirty="0"/>
          </a:p>
          <a:p>
            <a:pPr marL="850758" lvl="1" indent="-342900">
              <a:buFont typeface="Wingdings" charset="2"/>
              <a:buChar char="§"/>
            </a:pPr>
            <a:r>
              <a:rPr lang="en-US" dirty="0"/>
              <a:t>How to configure and deploy to multiple environments with </a:t>
            </a:r>
            <a:r>
              <a:rPr lang="en-US" dirty="0" err="1"/>
              <a:t>config.json</a:t>
            </a:r>
            <a:endParaRPr lang="en-US" dirty="0"/>
          </a:p>
          <a:p>
            <a:pPr marL="850758" lvl="1" indent="-342900">
              <a:buFont typeface="Wingdings" charset="2"/>
              <a:buChar char="§"/>
            </a:pPr>
            <a:endParaRPr lang="en-US" dirty="0"/>
          </a:p>
          <a:p>
            <a:pPr marL="850758" lvl="1" indent="-342900">
              <a:buFont typeface="Wingdings" charset="2"/>
              <a:buChar char="§"/>
            </a:pPr>
            <a:r>
              <a:rPr lang="en-US" dirty="0"/>
              <a:t>How to run the plugin using options</a:t>
            </a:r>
          </a:p>
          <a:p>
            <a:pPr marL="850758" lvl="1" indent="-342900">
              <a:buFont typeface="Wingdings" charset="2"/>
              <a:buChar char="§"/>
            </a:pPr>
            <a:endParaRPr lang="en-US" dirty="0"/>
          </a:p>
          <a:p>
            <a:pPr marL="850758" lvl="1" indent="-342900">
              <a:buFont typeface="Wingdings" charset="2"/>
              <a:buChar char="§"/>
            </a:pPr>
            <a:r>
              <a:rPr lang="en-US" dirty="0"/>
              <a:t>How to run tests as part of the build</a:t>
            </a:r>
          </a:p>
        </p:txBody>
      </p:sp>
      <p:sp>
        <p:nvSpPr>
          <p:cNvPr id="6" name="Title 3"/>
          <p:cNvSpPr txBox="1">
            <a:spLocks/>
          </p:cNvSpPr>
          <p:nvPr/>
        </p:nvSpPr>
        <p:spPr>
          <a:xfrm>
            <a:off x="253960" y="1237984"/>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sp>
        <p:nvSpPr>
          <p:cNvPr id="8"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Tree>
    <p:extLst>
      <p:ext uri="{BB962C8B-B14F-4D97-AF65-F5344CB8AC3E}">
        <p14:creationId xmlns:p14="http://schemas.microsoft.com/office/powerpoint/2010/main" val="34318860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5060" y="2518488"/>
            <a:ext cx="9638148" cy="4352212"/>
          </a:xfrm>
        </p:spPr>
        <p:txBody>
          <a:bodyPr>
            <a:normAutofit/>
          </a:bodyPr>
          <a:lstStyle/>
          <a:p>
            <a:pPr marL="304714" indent="0">
              <a:buNone/>
            </a:pPr>
            <a:r>
              <a:rPr lang="en-US" sz="2400" dirty="0">
                <a:solidFill>
                  <a:schemeClr val="tx2"/>
                </a:solidFill>
              </a:rPr>
              <a:t>Prerequisites to run the plugin</a:t>
            </a:r>
          </a:p>
          <a:p>
            <a:pPr marL="304714" indent="0">
              <a:buNone/>
            </a:pPr>
            <a:endParaRPr lang="en-US" sz="2400" dirty="0">
              <a:solidFill>
                <a:schemeClr val="tx2"/>
              </a:solidFill>
            </a:endParaRPr>
          </a:p>
          <a:p>
            <a:pPr marL="304714" indent="0">
              <a:buNone/>
            </a:pPr>
            <a:r>
              <a:rPr lang="en-US" sz="2400" dirty="0">
                <a:solidFill>
                  <a:schemeClr val="tx2"/>
                </a:solidFill>
              </a:rPr>
              <a:t>What you will need:</a:t>
            </a:r>
          </a:p>
          <a:p>
            <a:pPr marL="304714" indent="0">
              <a:buNone/>
            </a:pPr>
            <a:endParaRPr lang="en-US" sz="2000" dirty="0">
              <a:solidFill>
                <a:schemeClr val="tx2"/>
              </a:solidFill>
            </a:endParaRPr>
          </a:p>
          <a:p>
            <a:r>
              <a:rPr lang="en-US" sz="2000" dirty="0"/>
              <a:t>Java(TM) SE Runtime Environment 1.6 or later</a:t>
            </a:r>
          </a:p>
          <a:p>
            <a:r>
              <a:rPr lang="en-US" sz="2000" dirty="0"/>
              <a:t>Apache Maven 3.0.+ </a:t>
            </a:r>
            <a:r>
              <a:rPr lang="en-US" sz="2000" dirty="0">
                <a:hlinkClick r:id="rId3"/>
              </a:rPr>
              <a:t>http://maven.apache.org/download.cgi#Maven_3.0.5</a:t>
            </a:r>
            <a:r>
              <a:rPr lang="en-US" sz="2000" dirty="0"/>
              <a:t> </a:t>
            </a:r>
          </a:p>
          <a:p>
            <a:r>
              <a:rPr lang="en-US" sz="2000" dirty="0"/>
              <a:t>Access/Perms to deploy to Apigee Enterprise or On-Premise (4G) environment over HTTP</a:t>
            </a:r>
          </a:p>
          <a:p>
            <a:r>
              <a:rPr lang="en-US" sz="2000" dirty="0"/>
              <a:t>Latest version of </a:t>
            </a:r>
            <a:r>
              <a:rPr lang="en-US" sz="2000" dirty="0" err="1"/>
              <a:t>Git</a:t>
            </a:r>
            <a:endParaRPr lang="en-US" sz="2000" dirty="0"/>
          </a:p>
          <a:p>
            <a:r>
              <a:rPr lang="en-US" sz="2000" dirty="0"/>
              <a:t>Access to </a:t>
            </a:r>
            <a:r>
              <a:rPr lang="en-US" sz="2000" dirty="0" err="1"/>
              <a:t>Github</a:t>
            </a:r>
            <a:endParaRPr lang="en-US" sz="2000" dirty="0"/>
          </a:p>
          <a:p>
            <a:pPr lvl="1"/>
            <a:endParaRPr lang="en-US" sz="2400" dirty="0">
              <a:solidFill>
                <a:schemeClr val="tx1"/>
              </a:solidFill>
              <a:cs typeface="Century Gothic"/>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39</a:t>
            </a:fld>
            <a:endParaRPr lang="en-US" dirty="0"/>
          </a:p>
        </p:txBody>
      </p:sp>
      <p:sp>
        <p:nvSpPr>
          <p:cNvPr id="6" name="Title 3"/>
          <p:cNvSpPr txBox="1">
            <a:spLocks/>
          </p:cNvSpPr>
          <p:nvPr/>
        </p:nvSpPr>
        <p:spPr>
          <a:xfrm>
            <a:off x="253960" y="1173954"/>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sp>
        <p:nvSpPr>
          <p:cNvPr id="7"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Tree>
    <p:extLst>
      <p:ext uri="{BB962C8B-B14F-4D97-AF65-F5344CB8AC3E}">
        <p14:creationId xmlns:p14="http://schemas.microsoft.com/office/powerpoint/2010/main" val="1812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457108" y="479099"/>
            <a:ext cx="8407439" cy="482358"/>
          </a:xfrm>
          <a:prstGeom prst="rect">
            <a:avLst/>
          </a:prstGeom>
        </p:spPr>
        <p:txBody>
          <a:bodyPr vert="horz" lIns="101572" tIns="50786" rIns="101572" bIns="50786" rtlCol="0">
            <a:noAutofit/>
          </a:bodyPr>
          <a:lstStyle>
            <a:lvl1pPr marL="0" indent="0" algn="l" defTabSz="507858" rtl="0" eaLnBrk="1" latinLnBrk="0" hangingPunct="1">
              <a:spcBef>
                <a:spcPct val="20000"/>
              </a:spcBef>
              <a:buClr>
                <a:schemeClr val="tx2"/>
              </a:buClr>
              <a:buFont typeface="Arial"/>
              <a:buNone/>
              <a:defRPr sz="4000" b="0" i="0" kern="1200" baseline="0">
                <a:solidFill>
                  <a:schemeClr val="tx2"/>
                </a:solidFill>
                <a:latin typeface="+mj-lt"/>
                <a:ea typeface="+mn-ea"/>
                <a:cs typeface="Helvetica Light"/>
              </a:defRPr>
            </a:lvl1pPr>
            <a:lvl2pPr marL="507858" indent="0" algn="l" defTabSz="507858" rtl="0" eaLnBrk="1" latinLnBrk="0" hangingPunct="1">
              <a:spcBef>
                <a:spcPct val="20000"/>
              </a:spcBef>
              <a:buClr>
                <a:schemeClr val="tx2"/>
              </a:buClr>
              <a:buFont typeface="Arial"/>
              <a:buNone/>
              <a:defRPr sz="3100" b="0" i="0" kern="1200">
                <a:solidFill>
                  <a:schemeClr val="tx2"/>
                </a:solidFill>
                <a:latin typeface="Helvetica Light"/>
                <a:ea typeface="+mn-ea"/>
                <a:cs typeface="Helvetica Light"/>
              </a:defRPr>
            </a:lvl2pPr>
            <a:lvl3pPr marL="1015716" indent="0" algn="l" defTabSz="507858" rtl="0" eaLnBrk="1" latinLnBrk="0" hangingPunct="1">
              <a:spcBef>
                <a:spcPct val="20000"/>
              </a:spcBef>
              <a:buClr>
                <a:schemeClr val="tx2"/>
              </a:buClr>
              <a:buFont typeface="Arial"/>
              <a:buNone/>
              <a:defRPr sz="2700" b="0" i="0" kern="1200">
                <a:solidFill>
                  <a:schemeClr val="tx2"/>
                </a:solidFill>
                <a:latin typeface="Helvetica Light"/>
                <a:ea typeface="+mn-ea"/>
                <a:cs typeface="Helvetica Light"/>
              </a:defRPr>
            </a:lvl3pPr>
            <a:lvl4pPr marL="1523573" indent="0" algn="l" defTabSz="507858" rtl="0" eaLnBrk="1" latinLnBrk="0" hangingPunct="1">
              <a:spcBef>
                <a:spcPct val="20000"/>
              </a:spcBef>
              <a:buClr>
                <a:schemeClr val="tx2"/>
              </a:buClr>
              <a:buFont typeface="Arial"/>
              <a:buNone/>
              <a:defRPr sz="2200" b="0" i="0" kern="1200">
                <a:solidFill>
                  <a:schemeClr val="tx2"/>
                </a:solidFill>
                <a:latin typeface="Helvetica Light"/>
                <a:ea typeface="+mn-ea"/>
                <a:cs typeface="Helvetica Light"/>
              </a:defRPr>
            </a:lvl4pPr>
            <a:lvl5pPr marL="2031431" indent="0" algn="l" defTabSz="507858" rtl="0" eaLnBrk="1" latinLnBrk="0" hangingPunct="1">
              <a:spcBef>
                <a:spcPct val="20000"/>
              </a:spcBef>
              <a:buClr>
                <a:schemeClr val="tx2"/>
              </a:buClr>
              <a:buFont typeface="Arial"/>
              <a:buNone/>
              <a:defRPr sz="2200" b="0" i="0" kern="1200">
                <a:solidFill>
                  <a:schemeClr val="tx2"/>
                </a:solidFill>
                <a:latin typeface="Helvetica Ligh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r>
              <a:rPr lang="en-US" sz="3600" dirty="0"/>
              <a:t>API Lifecycle</a:t>
            </a:r>
          </a:p>
        </p:txBody>
      </p:sp>
    </p:spTree>
    <p:extLst>
      <p:ext uri="{BB962C8B-B14F-4D97-AF65-F5344CB8AC3E}">
        <p14:creationId xmlns:p14="http://schemas.microsoft.com/office/powerpoint/2010/main" val="3285295986"/>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9104" y="2109975"/>
            <a:ext cx="9638148" cy="1219559"/>
          </a:xfrm>
        </p:spPr>
        <p:txBody>
          <a:bodyPr>
            <a:normAutofit/>
          </a:bodyPr>
          <a:lstStyle/>
          <a:p>
            <a:pPr marL="304714" lvl="1" indent="0">
              <a:buNone/>
            </a:pPr>
            <a:r>
              <a:rPr lang="en-US" sz="2400" dirty="0">
                <a:solidFill>
                  <a:schemeClr val="tx2"/>
                </a:solidFill>
              </a:rPr>
              <a:t>How to install/download Maven plugin artifacts</a:t>
            </a:r>
            <a:endParaRPr lang="en-US" dirty="0"/>
          </a:p>
          <a:p>
            <a:pPr marL="647614" lvl="1" indent="-342900">
              <a:buFont typeface="Arial"/>
              <a:buChar char="•"/>
            </a:pPr>
            <a:r>
              <a:rPr lang="en-US" dirty="0"/>
              <a:t>Get samples first by cloning this repo </a:t>
            </a:r>
            <a:r>
              <a:rPr lang="en-US" dirty="0">
                <a:hlinkClick r:id="rId3"/>
              </a:rPr>
              <a:t>https://github.com/apigee/apigee-deploy-maven-plugin</a:t>
            </a:r>
            <a:endParaRPr lang="en-US" dirty="0"/>
          </a:p>
          <a:p>
            <a:pPr marL="304714" indent="0">
              <a:buNone/>
            </a:pPr>
            <a:endParaRPr lang="en-US" sz="2400" dirty="0">
              <a:solidFill>
                <a:schemeClr val="tx1"/>
              </a:solidFill>
              <a:cs typeface="Century Gothic"/>
            </a:endParaRPr>
          </a:p>
          <a:p>
            <a:pPr marL="304714" indent="0">
              <a:buNone/>
            </a:pPr>
            <a:endParaRPr lang="en-US" sz="2400" dirty="0">
              <a:solidFill>
                <a:schemeClr val="tx2"/>
              </a:solidFill>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40</a:t>
            </a:fld>
            <a:endParaRPr lang="en-US" dirty="0"/>
          </a:p>
        </p:txBody>
      </p:sp>
      <p:sp>
        <p:nvSpPr>
          <p:cNvPr id="6" name="Title 3"/>
          <p:cNvSpPr txBox="1">
            <a:spLocks/>
          </p:cNvSpPr>
          <p:nvPr/>
        </p:nvSpPr>
        <p:spPr>
          <a:xfrm>
            <a:off x="253960" y="122731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pic>
        <p:nvPicPr>
          <p:cNvPr id="3" name="Picture 2" descr="apigee_apigee-deploy-maven-plug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665" y="3511445"/>
            <a:ext cx="6607696" cy="3425412"/>
          </a:xfrm>
          <a:prstGeom prst="rect">
            <a:avLst/>
          </a:prstGeom>
        </p:spPr>
      </p:pic>
      <p:sp>
        <p:nvSpPr>
          <p:cNvPr id="4" name="TextBox 3"/>
          <p:cNvSpPr txBox="1"/>
          <p:nvPr/>
        </p:nvSpPr>
        <p:spPr>
          <a:xfrm>
            <a:off x="7146535" y="2701534"/>
            <a:ext cx="274459" cy="400110"/>
          </a:xfrm>
          <a:prstGeom prst="rect">
            <a:avLst/>
          </a:prstGeom>
          <a:noFill/>
        </p:spPr>
        <p:txBody>
          <a:bodyPr wrap="none" rtlCol="0">
            <a:spAutoFit/>
          </a:bodyPr>
          <a:lstStyle/>
          <a:p>
            <a:pPr marL="285750" indent="-285750">
              <a:buClr>
                <a:schemeClr val="tx2"/>
              </a:buClr>
              <a:buFont typeface="Arial"/>
              <a:buChar char="•"/>
            </a:pPr>
            <a:endParaRPr lang="en-US" dirty="0"/>
          </a:p>
        </p:txBody>
      </p:sp>
      <p:sp>
        <p:nvSpPr>
          <p:cNvPr id="7"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Tree>
    <p:extLst>
      <p:ext uri="{BB962C8B-B14F-4D97-AF65-F5344CB8AC3E}">
        <p14:creationId xmlns:p14="http://schemas.microsoft.com/office/powerpoint/2010/main" val="3328895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7760" y="1526498"/>
            <a:ext cx="9638148" cy="568332"/>
          </a:xfrm>
        </p:spPr>
        <p:txBody>
          <a:bodyPr>
            <a:normAutofit/>
          </a:bodyPr>
          <a:lstStyle/>
          <a:p>
            <a:pPr marL="304714" lvl="1" indent="0">
              <a:buNone/>
            </a:pPr>
            <a:r>
              <a:rPr lang="en-US" sz="2400" dirty="0">
                <a:solidFill>
                  <a:schemeClr val="tx2"/>
                </a:solidFill>
              </a:rPr>
              <a:t>How to structure your API</a:t>
            </a:r>
            <a:endParaRPr lang="en-US" sz="2400" dirty="0">
              <a:solidFill>
                <a:schemeClr val="tx1"/>
              </a:solidFill>
              <a:cs typeface="Century Gothic"/>
            </a:endParaRPr>
          </a:p>
          <a:p>
            <a:pPr marL="304714" indent="0">
              <a:buNone/>
            </a:pPr>
            <a:endParaRPr lang="en-US" sz="2400" dirty="0">
              <a:solidFill>
                <a:schemeClr val="tx2"/>
              </a:solidFill>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41</a:t>
            </a:fld>
            <a:endParaRPr lang="en-US" dirty="0"/>
          </a:p>
        </p:txBody>
      </p:sp>
      <p:sp>
        <p:nvSpPr>
          <p:cNvPr id="6" name="Title 3"/>
          <p:cNvSpPr txBox="1">
            <a:spLocks/>
          </p:cNvSpPr>
          <p:nvPr/>
        </p:nvSpPr>
        <p:spPr>
          <a:xfrm>
            <a:off x="167124" y="1090502"/>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pic>
        <p:nvPicPr>
          <p:cNvPr id="8" name="Picture 7" descr="apigee-deploy-maven-plug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0" y="1978024"/>
            <a:ext cx="4673600" cy="5184569"/>
          </a:xfrm>
          <a:prstGeom prst="rect">
            <a:avLst/>
          </a:prstGeom>
        </p:spPr>
      </p:pic>
      <p:sp>
        <p:nvSpPr>
          <p:cNvPr id="12" name="Left Arrow 11"/>
          <p:cNvSpPr/>
          <p:nvPr/>
        </p:nvSpPr>
        <p:spPr>
          <a:xfrm>
            <a:off x="6197600" y="1917700"/>
            <a:ext cx="3263900" cy="406400"/>
          </a:xfrm>
          <a:prstGeom prst="lef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Represents All bundles</a:t>
            </a:r>
          </a:p>
        </p:txBody>
      </p:sp>
      <p:sp>
        <p:nvSpPr>
          <p:cNvPr id="13" name="Left Arrow 12"/>
          <p:cNvSpPr/>
          <p:nvPr/>
        </p:nvSpPr>
        <p:spPr>
          <a:xfrm>
            <a:off x="6159499" y="2743200"/>
            <a:ext cx="3898901" cy="317500"/>
          </a:xfrm>
          <a:prstGeom prst="lef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Contains API bundle with </a:t>
            </a:r>
            <a:r>
              <a:rPr lang="en-US" sz="1400" dirty="0" err="1">
                <a:solidFill>
                  <a:srgbClr val="FF4300"/>
                </a:solidFill>
              </a:rPr>
              <a:t>configs</a:t>
            </a:r>
            <a:r>
              <a:rPr lang="en-US" sz="1400" dirty="0">
                <a:solidFill>
                  <a:srgbClr val="FF4300"/>
                </a:solidFill>
              </a:rPr>
              <a:t> and tests </a:t>
            </a:r>
          </a:p>
        </p:txBody>
      </p:sp>
      <p:sp>
        <p:nvSpPr>
          <p:cNvPr id="14" name="Left Arrow 13"/>
          <p:cNvSpPr/>
          <p:nvPr/>
        </p:nvSpPr>
        <p:spPr>
          <a:xfrm>
            <a:off x="6159500" y="3073400"/>
            <a:ext cx="3721100" cy="317500"/>
          </a:xfrm>
          <a:prstGeom prst="lef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Represents API core bundle</a:t>
            </a:r>
          </a:p>
        </p:txBody>
      </p:sp>
      <p:sp>
        <p:nvSpPr>
          <p:cNvPr id="16" name="Left Arrow 15"/>
          <p:cNvSpPr/>
          <p:nvPr/>
        </p:nvSpPr>
        <p:spPr>
          <a:xfrm>
            <a:off x="6159500" y="5803900"/>
            <a:ext cx="3721100" cy="317500"/>
          </a:xfrm>
          <a:prstGeom prst="lef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Policy Configurations</a:t>
            </a:r>
          </a:p>
        </p:txBody>
      </p:sp>
      <p:sp>
        <p:nvSpPr>
          <p:cNvPr id="17" name="Left Arrow 16"/>
          <p:cNvSpPr/>
          <p:nvPr/>
        </p:nvSpPr>
        <p:spPr>
          <a:xfrm>
            <a:off x="6159500" y="6642100"/>
            <a:ext cx="3721100" cy="317500"/>
          </a:xfrm>
          <a:prstGeom prst="lef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FF4300"/>
                </a:solidFill>
              </a:rPr>
              <a:t>JMeter</a:t>
            </a:r>
            <a:r>
              <a:rPr lang="en-US" sz="1400" dirty="0">
                <a:solidFill>
                  <a:srgbClr val="FF4300"/>
                </a:solidFill>
              </a:rPr>
              <a:t> Tests – JMX and CSV</a:t>
            </a:r>
          </a:p>
        </p:txBody>
      </p:sp>
      <p:sp>
        <p:nvSpPr>
          <p:cNvPr id="18" name="Right Brace 17"/>
          <p:cNvSpPr/>
          <p:nvPr/>
        </p:nvSpPr>
        <p:spPr>
          <a:xfrm>
            <a:off x="7073900" y="3365500"/>
            <a:ext cx="393700" cy="2438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t>sss</a:t>
            </a:r>
            <a:endParaRPr lang="en-US" dirty="0"/>
          </a:p>
        </p:txBody>
      </p:sp>
      <p:sp>
        <p:nvSpPr>
          <p:cNvPr id="19" name="TextBox 18"/>
          <p:cNvSpPr txBox="1"/>
          <p:nvPr/>
        </p:nvSpPr>
        <p:spPr>
          <a:xfrm>
            <a:off x="7467600" y="4343400"/>
            <a:ext cx="2022534" cy="400110"/>
          </a:xfrm>
          <a:prstGeom prst="rect">
            <a:avLst/>
          </a:prstGeom>
          <a:noFill/>
        </p:spPr>
        <p:txBody>
          <a:bodyPr wrap="none" rtlCol="0">
            <a:spAutoFit/>
          </a:bodyPr>
          <a:lstStyle/>
          <a:p>
            <a:pPr>
              <a:buClr>
                <a:schemeClr val="tx2"/>
              </a:buClr>
            </a:pPr>
            <a:r>
              <a:rPr lang="en-US" dirty="0">
                <a:solidFill>
                  <a:srgbClr val="FF4300"/>
                </a:solidFill>
              </a:rPr>
              <a:t>API bundle core</a:t>
            </a:r>
          </a:p>
        </p:txBody>
      </p:sp>
      <p:sp>
        <p:nvSpPr>
          <p:cNvPr id="20" name="Left Arrow 19"/>
          <p:cNvSpPr/>
          <p:nvPr/>
        </p:nvSpPr>
        <p:spPr>
          <a:xfrm>
            <a:off x="6159500" y="6896100"/>
            <a:ext cx="3721100" cy="317500"/>
          </a:xfrm>
          <a:prstGeom prst="lef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Shared-</a:t>
            </a:r>
            <a:r>
              <a:rPr lang="en-US" sz="1400" dirty="0" err="1">
                <a:solidFill>
                  <a:srgbClr val="FF4300"/>
                </a:solidFill>
              </a:rPr>
              <a:t>pom.xml</a:t>
            </a:r>
            <a:endParaRPr lang="en-US" sz="1400" dirty="0">
              <a:solidFill>
                <a:srgbClr val="FF4300"/>
              </a:solidFill>
            </a:endParaRPr>
          </a:p>
        </p:txBody>
      </p:sp>
      <p:sp>
        <p:nvSpPr>
          <p:cNvPr id="21" name="Left Arrow 20"/>
          <p:cNvSpPr/>
          <p:nvPr/>
        </p:nvSpPr>
        <p:spPr>
          <a:xfrm>
            <a:off x="6155316" y="6143961"/>
            <a:ext cx="3721100" cy="317500"/>
          </a:xfrm>
          <a:prstGeom prst="lef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API bundle </a:t>
            </a:r>
            <a:r>
              <a:rPr lang="en-US" sz="1400" dirty="0" err="1">
                <a:solidFill>
                  <a:srgbClr val="FF4300"/>
                </a:solidFill>
              </a:rPr>
              <a:t>pom.xml</a:t>
            </a:r>
            <a:endParaRPr lang="en-US" sz="1400" dirty="0">
              <a:solidFill>
                <a:srgbClr val="FF4300"/>
              </a:solidFill>
            </a:endParaRPr>
          </a:p>
        </p:txBody>
      </p:sp>
      <p:sp>
        <p:nvSpPr>
          <p:cNvPr id="15"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Tree>
    <p:extLst>
      <p:ext uri="{BB962C8B-B14F-4D97-AF65-F5344CB8AC3E}">
        <p14:creationId xmlns:p14="http://schemas.microsoft.com/office/powerpoint/2010/main" val="2223201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1+#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1+#ppt_w/2"/>
                                          </p:val>
                                        </p:tav>
                                        <p:tav tm="100000">
                                          <p:val>
                                            <p:strVal val="#ppt_x"/>
                                          </p:val>
                                        </p:tav>
                                      </p:tavLst>
                                    </p:anim>
                                    <p:anim calcmode="lin" valueType="num">
                                      <p:cBhvr additive="base">
                                        <p:cTn id="5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1+#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8" grpId="0" animBg="1"/>
      <p:bldP spid="19" grpId="0"/>
      <p:bldP spid="20"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42</a:t>
            </a:fld>
            <a:endParaRPr lang="en-US" dirty="0"/>
          </a:p>
        </p:txBody>
      </p:sp>
      <p:sp>
        <p:nvSpPr>
          <p:cNvPr id="6" name="Title 3"/>
          <p:cNvSpPr txBox="1">
            <a:spLocks/>
          </p:cNvSpPr>
          <p:nvPr/>
        </p:nvSpPr>
        <p:spPr>
          <a:xfrm>
            <a:off x="253960" y="1141940"/>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pic>
        <p:nvPicPr>
          <p:cNvPr id="3" name="Picture 2"/>
          <p:cNvPicPr>
            <a:picLocks noChangeAspect="1"/>
          </p:cNvPicPr>
          <p:nvPr/>
        </p:nvPicPr>
        <p:blipFill>
          <a:blip r:embed="rId3"/>
          <a:stretch>
            <a:fillRect/>
          </a:stretch>
        </p:blipFill>
        <p:spPr>
          <a:xfrm>
            <a:off x="202768" y="1809716"/>
            <a:ext cx="9379357" cy="5275888"/>
          </a:xfrm>
          <a:prstGeom prst="rect">
            <a:avLst/>
          </a:prstGeom>
        </p:spPr>
      </p:pic>
      <p:sp>
        <p:nvSpPr>
          <p:cNvPr id="7" name="Title 2"/>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The Zen of Build Management</a:t>
            </a:r>
          </a:p>
        </p:txBody>
      </p:sp>
    </p:spTree>
    <p:extLst>
      <p:ext uri="{BB962C8B-B14F-4D97-AF65-F5344CB8AC3E}">
        <p14:creationId xmlns:p14="http://schemas.microsoft.com/office/powerpoint/2010/main" val="347724967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5846898"/>
          </a:xfrm>
        </p:spPr>
        <p:txBody>
          <a:bodyPr>
            <a:normAutofit/>
          </a:bodyPr>
          <a:lstStyle/>
          <a:p>
            <a:pPr marL="507858" lvl="1" indent="0">
              <a:buNone/>
            </a:pPr>
            <a:r>
              <a:rPr lang="en-US" sz="2400" dirty="0">
                <a:solidFill>
                  <a:schemeClr val="tx2"/>
                </a:solidFill>
              </a:rPr>
              <a:t>Identify Maven Plugin Components</a:t>
            </a:r>
          </a:p>
          <a:p>
            <a:pPr lvl="1">
              <a:buFont typeface="Wingdings" charset="2"/>
              <a:buChar char="§"/>
            </a:pPr>
            <a:r>
              <a:rPr lang="en-US" dirty="0">
                <a:solidFill>
                  <a:schemeClr val="tx1"/>
                </a:solidFill>
                <a:cs typeface="Century Gothic"/>
              </a:rPr>
              <a:t>Shared-</a:t>
            </a:r>
            <a:r>
              <a:rPr lang="en-US" dirty="0" err="1">
                <a:solidFill>
                  <a:schemeClr val="tx1"/>
                </a:solidFill>
                <a:cs typeface="Century Gothic"/>
              </a:rPr>
              <a:t>pom.xml</a:t>
            </a:r>
            <a:endParaRPr lang="en-US" dirty="0">
              <a:solidFill>
                <a:schemeClr val="tx1"/>
              </a:solidFill>
              <a:cs typeface="Century Gothic"/>
            </a:endParaRPr>
          </a:p>
          <a:p>
            <a:pPr lvl="2">
              <a:buFont typeface="Wingdings" charset="2"/>
              <a:buChar char="§"/>
            </a:pPr>
            <a:r>
              <a:rPr lang="en-US" dirty="0">
                <a:solidFill>
                  <a:schemeClr val="tx1"/>
                </a:solidFill>
                <a:cs typeface="Century Gothic"/>
              </a:rPr>
              <a:t>Location </a:t>
            </a:r>
            <a:r>
              <a:rPr lang="en-US" dirty="0" err="1">
                <a:solidFill>
                  <a:schemeClr val="tx1"/>
                </a:solidFill>
                <a:cs typeface="Century Gothic"/>
              </a:rPr>
              <a:t>src</a:t>
            </a:r>
            <a:r>
              <a:rPr lang="en-US" dirty="0">
                <a:solidFill>
                  <a:schemeClr val="tx1"/>
                </a:solidFill>
                <a:cs typeface="Century Gothic"/>
              </a:rPr>
              <a:t>/gateway</a:t>
            </a:r>
          </a:p>
          <a:p>
            <a:pPr lvl="2">
              <a:buFont typeface="Wingdings" charset="2"/>
              <a:buChar char="§"/>
            </a:pPr>
            <a:r>
              <a:rPr lang="en-US" dirty="0">
                <a:solidFill>
                  <a:schemeClr val="tx1"/>
                </a:solidFill>
                <a:cs typeface="Century Gothic"/>
              </a:rPr>
              <a:t>Contains common dependencies across all bundles</a:t>
            </a:r>
          </a:p>
          <a:p>
            <a:pPr lvl="2">
              <a:buFont typeface="Wingdings" charset="2"/>
              <a:buChar char="§"/>
            </a:pPr>
            <a:r>
              <a:rPr lang="en-US" dirty="0">
                <a:solidFill>
                  <a:schemeClr val="tx1"/>
                </a:solidFill>
                <a:cs typeface="Century Gothic"/>
              </a:rPr>
              <a:t>Enables common behavior through inheritance</a:t>
            </a:r>
          </a:p>
          <a:p>
            <a:pPr marL="609429" lvl="1" indent="0">
              <a:buNone/>
            </a:pPr>
            <a:endParaRPr lang="en-US" dirty="0">
              <a:solidFill>
                <a:schemeClr val="tx1"/>
              </a:solidFill>
              <a:cs typeface="Century Gothic"/>
            </a:endParaRPr>
          </a:p>
          <a:p>
            <a:pPr lvl="2">
              <a:buFont typeface="Wingdings" charset="2"/>
              <a:buChar char="§"/>
            </a:pPr>
            <a:endParaRPr lang="en-US" sz="2200" dirty="0">
              <a:solidFill>
                <a:srgbClr val="FF4300"/>
              </a:solidFill>
              <a:cs typeface="Century Gothic"/>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43</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pic>
        <p:nvPicPr>
          <p:cNvPr id="16" name="Picture 15" descr="untitled_—_samp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699" y="2976835"/>
            <a:ext cx="5552948" cy="4291426"/>
          </a:xfrm>
          <a:prstGeom prst="rect">
            <a:avLst/>
          </a:prstGeom>
        </p:spPr>
      </p:pic>
      <p:sp>
        <p:nvSpPr>
          <p:cNvPr id="11" name="Oval Callout 10"/>
          <p:cNvSpPr/>
          <p:nvPr/>
        </p:nvSpPr>
        <p:spPr>
          <a:xfrm>
            <a:off x="7734998" y="4008382"/>
            <a:ext cx="2022724" cy="760403"/>
          </a:xfrm>
          <a:prstGeom prst="wedgeEllipseCallout">
            <a:avLst>
              <a:gd name="adj1" fmla="val -146033"/>
              <a:gd name="adj2" fmla="val 50305"/>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Goal</a:t>
            </a:r>
          </a:p>
        </p:txBody>
      </p:sp>
      <p:sp>
        <p:nvSpPr>
          <p:cNvPr id="12" name="Oval Callout 11"/>
          <p:cNvSpPr/>
          <p:nvPr/>
        </p:nvSpPr>
        <p:spPr>
          <a:xfrm>
            <a:off x="7726113" y="2991678"/>
            <a:ext cx="2022724" cy="760403"/>
          </a:xfrm>
          <a:prstGeom prst="wedgeEllipseCallout">
            <a:avLst>
              <a:gd name="adj1" fmla="val -155468"/>
              <a:gd name="adj2" fmla="val 133232"/>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Phase</a:t>
            </a:r>
          </a:p>
        </p:txBody>
      </p:sp>
      <p:sp>
        <p:nvSpPr>
          <p:cNvPr id="13" name="Oval Callout 12"/>
          <p:cNvSpPr/>
          <p:nvPr/>
        </p:nvSpPr>
        <p:spPr>
          <a:xfrm>
            <a:off x="7737390" y="1959140"/>
            <a:ext cx="2267132" cy="760403"/>
          </a:xfrm>
          <a:prstGeom prst="wedgeEllipseCallout">
            <a:avLst>
              <a:gd name="adj1" fmla="val -194147"/>
              <a:gd name="adj2" fmla="val 13811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Plugin coordinates</a:t>
            </a:r>
          </a:p>
        </p:txBody>
      </p:sp>
      <p:sp>
        <p:nvSpPr>
          <p:cNvPr id="22" name="Oval Callout 21"/>
          <p:cNvSpPr/>
          <p:nvPr/>
        </p:nvSpPr>
        <p:spPr>
          <a:xfrm>
            <a:off x="7685792" y="5007376"/>
            <a:ext cx="2022724" cy="760403"/>
          </a:xfrm>
          <a:prstGeom prst="wedgeEllipseCallout">
            <a:avLst>
              <a:gd name="adj1" fmla="val -157354"/>
              <a:gd name="adj2" fmla="val 40549"/>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Phase</a:t>
            </a:r>
          </a:p>
        </p:txBody>
      </p:sp>
      <p:sp>
        <p:nvSpPr>
          <p:cNvPr id="23" name="Oval Callout 22"/>
          <p:cNvSpPr/>
          <p:nvPr/>
        </p:nvSpPr>
        <p:spPr>
          <a:xfrm>
            <a:off x="7697068" y="6167626"/>
            <a:ext cx="2022724" cy="760403"/>
          </a:xfrm>
          <a:prstGeom prst="wedgeEllipseCallout">
            <a:avLst>
              <a:gd name="adj1" fmla="val -154524"/>
              <a:gd name="adj2" fmla="val -57012"/>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Goal</a:t>
            </a:r>
          </a:p>
        </p:txBody>
      </p:sp>
    </p:spTree>
    <p:extLst>
      <p:ext uri="{BB962C8B-B14F-4D97-AF65-F5344CB8AC3E}">
        <p14:creationId xmlns:p14="http://schemas.microsoft.com/office/powerpoint/2010/main" val="1988585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0-#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0-#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0-#ppt_w/2"/>
                                          </p:val>
                                        </p:tav>
                                        <p:tav tm="100000">
                                          <p:val>
                                            <p:strVal val="#ppt_x"/>
                                          </p:val>
                                        </p:tav>
                                      </p:tavLst>
                                    </p:anim>
                                    <p:anim calcmode="lin" valueType="num">
                                      <p:cBhvr additive="base">
                                        <p:cTn id="60" dur="500" fill="hold"/>
                                        <p:tgtEl>
                                          <p:spTgt spid="23"/>
                                        </p:tgtEl>
                                        <p:attrNameLst>
                                          <p:attrName>ppt_y</p:attrName>
                                        </p:attrNameLst>
                                      </p:cBhvr>
                                      <p:tavLst>
                                        <p:tav tm="0">
                                          <p:val>
                                            <p:strVal val="#ppt_y"/>
                                          </p:val>
                                        </p:tav>
                                        <p:tav tm="100000">
                                          <p:val>
                                            <p:strVal val="#ppt_y"/>
                                          </p:val>
                                        </p:tav>
                                      </p:tavLst>
                                    </p:anim>
                                  </p:childTnLst>
                                </p:cTn>
                              </p:par>
                              <p:par>
                                <p:cTn id="61" presetID="2" presetClass="entr" presetSubtype="4" fill="hold" grpId="1" nodeType="withEffect">
                                  <p:stCondLst>
                                    <p:cond delay="0"/>
                                  </p:stCondLst>
                                  <p:childTnLst>
                                    <p:set>
                                      <p:cBhvr>
                                        <p:cTn id="62" dur="1" fill="hold">
                                          <p:stCondLst>
                                            <p:cond delay="0"/>
                                          </p:stCondLst>
                                        </p:cTn>
                                        <p:tgtEl>
                                          <p:spTgt spid="2">
                                            <p:txEl>
                                              <p:pRg st="4" end="4"/>
                                            </p:txEl>
                                          </p:spTgt>
                                        </p:tgtEl>
                                        <p:attrNameLst>
                                          <p:attrName>style.visibility</p:attrName>
                                        </p:attrNameLst>
                                      </p:cBhvr>
                                      <p:to>
                                        <p:strVal val="visible"/>
                                      </p:to>
                                    </p:set>
                                    <p:anim calcmode="lin" valueType="num">
                                      <p:cBhvr additive="base">
                                        <p:cTn id="6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11" grpId="0" animBg="1"/>
      <p:bldP spid="12" grpId="0" animBg="1"/>
      <p:bldP spid="13" grpId="0" animBg="1"/>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5846898"/>
          </a:xfrm>
          <a:noFill/>
        </p:spPr>
        <p:txBody>
          <a:bodyPr>
            <a:normAutofit/>
          </a:bodyPr>
          <a:lstStyle/>
          <a:p>
            <a:pPr marL="507858" lvl="1" indent="0">
              <a:buNone/>
            </a:pPr>
            <a:r>
              <a:rPr lang="en-US" sz="2400" dirty="0">
                <a:solidFill>
                  <a:schemeClr val="tx2"/>
                </a:solidFill>
              </a:rPr>
              <a:t>Identify Maven Plugin Components</a:t>
            </a:r>
          </a:p>
          <a:p>
            <a:pPr lvl="1">
              <a:buFont typeface="Wingdings" charset="2"/>
              <a:buChar char="§"/>
            </a:pPr>
            <a:r>
              <a:rPr lang="en-US" dirty="0">
                <a:solidFill>
                  <a:schemeClr val="tx1"/>
                </a:solidFill>
                <a:cs typeface="Century Gothic"/>
              </a:rPr>
              <a:t>Cont’d shared-</a:t>
            </a:r>
            <a:r>
              <a:rPr lang="en-US" dirty="0" err="1">
                <a:solidFill>
                  <a:schemeClr val="tx1"/>
                </a:solidFill>
                <a:cs typeface="Century Gothic"/>
              </a:rPr>
              <a:t>pom.xml</a:t>
            </a:r>
            <a:endParaRPr lang="en-US" dirty="0">
              <a:solidFill>
                <a:schemeClr val="tx1"/>
              </a:solidFill>
              <a:cs typeface="Century Gothic"/>
            </a:endParaRPr>
          </a:p>
          <a:p>
            <a:pPr marL="609429" lvl="1" indent="0">
              <a:buNone/>
            </a:pPr>
            <a:endParaRPr lang="en-US" dirty="0">
              <a:solidFill>
                <a:schemeClr val="tx1"/>
              </a:solidFill>
              <a:cs typeface="Century Gothic"/>
            </a:endParaRPr>
          </a:p>
          <a:p>
            <a:pPr lvl="2">
              <a:buFont typeface="Wingdings" charset="2"/>
              <a:buChar char="§"/>
            </a:pPr>
            <a:endParaRPr lang="en-US" sz="2200" dirty="0">
              <a:solidFill>
                <a:srgbClr val="FF4300"/>
              </a:solidFill>
              <a:cs typeface="Century Gothic"/>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44</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pic>
        <p:nvPicPr>
          <p:cNvPr id="4" name="Picture 3" descr="shared-pom_xml_—_samp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380" y="2008694"/>
            <a:ext cx="5764641" cy="5037923"/>
          </a:xfrm>
          <a:prstGeom prst="rect">
            <a:avLst/>
          </a:prstGeom>
        </p:spPr>
      </p:pic>
      <p:sp>
        <p:nvSpPr>
          <p:cNvPr id="13" name="Oval Callout 12"/>
          <p:cNvSpPr/>
          <p:nvPr/>
        </p:nvSpPr>
        <p:spPr>
          <a:xfrm>
            <a:off x="7623092" y="1453737"/>
            <a:ext cx="2137022" cy="826437"/>
          </a:xfrm>
          <a:prstGeom prst="wedgeEllipseCallout">
            <a:avLst>
              <a:gd name="adj1" fmla="val -290567"/>
              <a:gd name="adj2" fmla="val 80092"/>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Build Profiles</a:t>
            </a:r>
          </a:p>
        </p:txBody>
      </p:sp>
      <p:sp>
        <p:nvSpPr>
          <p:cNvPr id="12" name="Oval Callout 11"/>
          <p:cNvSpPr/>
          <p:nvPr/>
        </p:nvSpPr>
        <p:spPr>
          <a:xfrm>
            <a:off x="7611815" y="2369642"/>
            <a:ext cx="2137022" cy="826437"/>
          </a:xfrm>
          <a:prstGeom prst="wedgeEllipseCallout">
            <a:avLst>
              <a:gd name="adj1" fmla="val -279176"/>
              <a:gd name="adj2" fmla="val -7896"/>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Key Properties</a:t>
            </a:r>
          </a:p>
        </p:txBody>
      </p:sp>
      <p:sp>
        <p:nvSpPr>
          <p:cNvPr id="11" name="Oval Callout 10"/>
          <p:cNvSpPr/>
          <p:nvPr/>
        </p:nvSpPr>
        <p:spPr>
          <a:xfrm>
            <a:off x="7594781" y="3282672"/>
            <a:ext cx="2137022" cy="501446"/>
          </a:xfrm>
          <a:prstGeom prst="wedgeEllipseCallout">
            <a:avLst>
              <a:gd name="adj1" fmla="val -250942"/>
              <a:gd name="adj2" fmla="val -132172"/>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rgbClr val="FF4300"/>
                </a:solidFill>
              </a:rPr>
              <a:t>default org</a:t>
            </a:r>
          </a:p>
        </p:txBody>
      </p:sp>
      <p:sp>
        <p:nvSpPr>
          <p:cNvPr id="22" name="Oval Callout 21"/>
          <p:cNvSpPr/>
          <p:nvPr/>
        </p:nvSpPr>
        <p:spPr>
          <a:xfrm>
            <a:off x="7610372" y="3892887"/>
            <a:ext cx="2137022" cy="629907"/>
          </a:xfrm>
          <a:prstGeom prst="wedgeEllipseCallout">
            <a:avLst>
              <a:gd name="adj1" fmla="val -253167"/>
              <a:gd name="adj2" fmla="val -184754"/>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rgbClr val="FF4300"/>
                </a:solidFill>
              </a:rPr>
              <a:t>default options</a:t>
            </a:r>
          </a:p>
        </p:txBody>
      </p:sp>
      <p:sp>
        <p:nvSpPr>
          <p:cNvPr id="23" name="Oval Callout 22"/>
          <p:cNvSpPr/>
          <p:nvPr/>
        </p:nvSpPr>
        <p:spPr>
          <a:xfrm>
            <a:off x="7634606" y="4625480"/>
            <a:ext cx="2137022" cy="687831"/>
          </a:xfrm>
          <a:prstGeom prst="wedgeEllipseCallout">
            <a:avLst>
              <a:gd name="adj1" fmla="val -253976"/>
              <a:gd name="adj2" fmla="val -221662"/>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rgbClr val="FF4300"/>
                </a:solidFill>
              </a:rPr>
              <a:t>default</a:t>
            </a:r>
          </a:p>
          <a:p>
            <a:pPr algn="ctr"/>
            <a:r>
              <a:rPr lang="en-US" i="1" dirty="0" err="1">
                <a:solidFill>
                  <a:srgbClr val="FF4300"/>
                </a:solidFill>
              </a:rPr>
              <a:t>hosturl</a:t>
            </a:r>
            <a:endParaRPr lang="en-US" i="1" dirty="0">
              <a:solidFill>
                <a:srgbClr val="FF4300"/>
              </a:solidFill>
            </a:endParaRPr>
          </a:p>
        </p:txBody>
      </p:sp>
      <p:sp>
        <p:nvSpPr>
          <p:cNvPr id="14" name="Oval Callout 13"/>
          <p:cNvSpPr/>
          <p:nvPr/>
        </p:nvSpPr>
        <p:spPr>
          <a:xfrm>
            <a:off x="7605577" y="5425844"/>
            <a:ext cx="2137022" cy="755740"/>
          </a:xfrm>
          <a:prstGeom prst="wedgeEllipseCallout">
            <a:avLst>
              <a:gd name="adj1" fmla="val -243668"/>
              <a:gd name="adj2" fmla="val -29571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rgbClr val="FF4300"/>
                </a:solidFill>
              </a:rPr>
              <a:t>default</a:t>
            </a:r>
          </a:p>
          <a:p>
            <a:pPr algn="ctr"/>
            <a:r>
              <a:rPr lang="en-US" i="1" dirty="0">
                <a:solidFill>
                  <a:srgbClr val="FF4300"/>
                </a:solidFill>
              </a:rPr>
              <a:t>version</a:t>
            </a:r>
          </a:p>
        </p:txBody>
      </p:sp>
      <p:sp>
        <p:nvSpPr>
          <p:cNvPr id="15" name="Oval Callout 14"/>
          <p:cNvSpPr/>
          <p:nvPr/>
        </p:nvSpPr>
        <p:spPr>
          <a:xfrm>
            <a:off x="7602467" y="6303965"/>
            <a:ext cx="2137022" cy="755740"/>
          </a:xfrm>
          <a:prstGeom prst="wedgeEllipseCallout">
            <a:avLst>
              <a:gd name="adj1" fmla="val -224869"/>
              <a:gd name="adj2" fmla="val -309429"/>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rgbClr val="FF4300"/>
                </a:solidFill>
              </a:rPr>
              <a:t>default</a:t>
            </a:r>
          </a:p>
          <a:p>
            <a:pPr algn="ctr"/>
            <a:r>
              <a:rPr lang="en-US" i="1" dirty="0">
                <a:solidFill>
                  <a:srgbClr val="FF4300"/>
                </a:solidFill>
              </a:rPr>
              <a:t>override</a:t>
            </a:r>
          </a:p>
        </p:txBody>
      </p:sp>
      <p:sp>
        <p:nvSpPr>
          <p:cNvPr id="17" name="Oval Callout 16"/>
          <p:cNvSpPr/>
          <p:nvPr/>
        </p:nvSpPr>
        <p:spPr>
          <a:xfrm>
            <a:off x="147805" y="3048070"/>
            <a:ext cx="1498017" cy="755740"/>
          </a:xfrm>
          <a:prstGeom prst="wedgeEllipseCallout">
            <a:avLst>
              <a:gd name="adj1" fmla="val 88758"/>
              <a:gd name="adj2" fmla="val 184428"/>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rgbClr val="FF4300"/>
                </a:solidFill>
              </a:rPr>
              <a:t>other profiles</a:t>
            </a:r>
          </a:p>
        </p:txBody>
      </p:sp>
    </p:spTree>
    <p:extLst>
      <p:ext uri="{BB962C8B-B14F-4D97-AF65-F5344CB8AC3E}">
        <p14:creationId xmlns:p14="http://schemas.microsoft.com/office/powerpoint/2010/main" val="8090186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0-#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0-#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0-#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0-#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uild="p"/>
      <p:bldP spid="13" grpId="0" animBg="1"/>
      <p:bldP spid="12" grpId="0" animBg="1"/>
      <p:bldP spid="11" grpId="0" animBg="1"/>
      <p:bldP spid="22" grpId="0" animBg="1"/>
      <p:bldP spid="23" grpId="0" animBg="1"/>
      <p:bldP spid="14" grpId="0" animBg="1"/>
      <p:bldP spid="15"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5846898"/>
          </a:xfrm>
          <a:noFill/>
        </p:spPr>
        <p:txBody>
          <a:bodyPr>
            <a:normAutofit/>
          </a:bodyPr>
          <a:lstStyle/>
          <a:p>
            <a:pPr marL="507858" lvl="1" indent="0">
              <a:buNone/>
            </a:pPr>
            <a:r>
              <a:rPr lang="en-US" sz="2400" dirty="0">
                <a:solidFill>
                  <a:schemeClr val="tx2"/>
                </a:solidFill>
              </a:rPr>
              <a:t>Identify Maven Plugin Components</a:t>
            </a:r>
          </a:p>
          <a:p>
            <a:pPr lvl="1">
              <a:buFont typeface="Wingdings" charset="2"/>
              <a:buChar char="§"/>
            </a:pPr>
            <a:r>
              <a:rPr lang="en-US" dirty="0" err="1">
                <a:solidFill>
                  <a:schemeClr val="tx1"/>
                </a:solidFill>
                <a:cs typeface="Century Gothic"/>
              </a:rPr>
              <a:t>pom.xml</a:t>
            </a:r>
            <a:endParaRPr lang="en-US" dirty="0">
              <a:solidFill>
                <a:schemeClr val="tx1"/>
              </a:solidFill>
              <a:cs typeface="Century Gothic"/>
            </a:endParaRPr>
          </a:p>
          <a:p>
            <a:pPr marL="609429" lvl="1" indent="0">
              <a:buNone/>
            </a:pPr>
            <a:endParaRPr lang="en-US" dirty="0">
              <a:solidFill>
                <a:schemeClr val="tx1"/>
              </a:solidFill>
              <a:cs typeface="Century Gothic"/>
            </a:endParaRPr>
          </a:p>
          <a:p>
            <a:pPr lvl="2">
              <a:buFont typeface="Wingdings" charset="2"/>
              <a:buChar char="§"/>
            </a:pPr>
            <a:endParaRPr lang="en-US" sz="2200" dirty="0">
              <a:solidFill>
                <a:srgbClr val="FF4300"/>
              </a:solidFill>
              <a:cs typeface="Century Gothic"/>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45</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pic>
        <p:nvPicPr>
          <p:cNvPr id="7" name="Picture 6" descr="pom_xml_—_forecastweatherapi-recommended_…_forecastweatherapi_—_samp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172" y="1810475"/>
            <a:ext cx="5174041" cy="5498976"/>
          </a:xfrm>
          <a:prstGeom prst="rect">
            <a:avLst/>
          </a:prstGeom>
        </p:spPr>
      </p:pic>
      <p:sp>
        <p:nvSpPr>
          <p:cNvPr id="13" name="Oval Callout 12"/>
          <p:cNvSpPr/>
          <p:nvPr/>
        </p:nvSpPr>
        <p:spPr>
          <a:xfrm>
            <a:off x="7623092" y="1453737"/>
            <a:ext cx="2137022" cy="653979"/>
          </a:xfrm>
          <a:prstGeom prst="wedgeEllipseCallout">
            <a:avLst>
              <a:gd name="adj1" fmla="val -251150"/>
              <a:gd name="adj2" fmla="val 73024"/>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Parent shared-</a:t>
            </a:r>
            <a:r>
              <a:rPr lang="en-US" sz="1400" dirty="0" err="1">
                <a:solidFill>
                  <a:srgbClr val="FF4300"/>
                </a:solidFill>
              </a:rPr>
              <a:t>pom.xml</a:t>
            </a:r>
            <a:endParaRPr lang="en-US" sz="1400" dirty="0">
              <a:solidFill>
                <a:srgbClr val="FF4300"/>
              </a:solidFill>
            </a:endParaRPr>
          </a:p>
        </p:txBody>
      </p:sp>
      <p:sp>
        <p:nvSpPr>
          <p:cNvPr id="12" name="Oval Callout 11"/>
          <p:cNvSpPr/>
          <p:nvPr/>
        </p:nvSpPr>
        <p:spPr>
          <a:xfrm>
            <a:off x="7611815" y="2207511"/>
            <a:ext cx="2137022" cy="467667"/>
          </a:xfrm>
          <a:prstGeom prst="wedgeEllipseCallout">
            <a:avLst>
              <a:gd name="adj1" fmla="val -248042"/>
              <a:gd name="adj2" fmla="val 113605"/>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4300"/>
                </a:solidFill>
              </a:rPr>
              <a:t>API Name</a:t>
            </a:r>
          </a:p>
        </p:txBody>
      </p:sp>
      <p:sp>
        <p:nvSpPr>
          <p:cNvPr id="11" name="Oval Callout 10"/>
          <p:cNvSpPr/>
          <p:nvPr/>
        </p:nvSpPr>
        <p:spPr>
          <a:xfrm>
            <a:off x="7594781" y="2755743"/>
            <a:ext cx="2137022" cy="501446"/>
          </a:xfrm>
          <a:prstGeom prst="wedgeEllipseCallout">
            <a:avLst>
              <a:gd name="adj1" fmla="val -282579"/>
              <a:gd name="adj2" fmla="val 81564"/>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rgbClr val="FF4300"/>
                </a:solidFill>
              </a:rPr>
              <a:t>profile</a:t>
            </a:r>
            <a:endParaRPr lang="en-US" dirty="0">
              <a:solidFill>
                <a:srgbClr val="FF4300"/>
              </a:solidFill>
            </a:endParaRPr>
          </a:p>
        </p:txBody>
      </p:sp>
      <p:sp>
        <p:nvSpPr>
          <p:cNvPr id="22" name="Oval Callout 21"/>
          <p:cNvSpPr/>
          <p:nvPr/>
        </p:nvSpPr>
        <p:spPr>
          <a:xfrm>
            <a:off x="7610372" y="3406491"/>
            <a:ext cx="2137022" cy="629907"/>
          </a:xfrm>
          <a:prstGeom prst="wedgeEllipseCallout">
            <a:avLst>
              <a:gd name="adj1" fmla="val -186151"/>
              <a:gd name="adj2" fmla="val 14723"/>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a:solidFill>
                  <a:srgbClr val="FF4300"/>
                </a:solidFill>
              </a:rPr>
              <a:t>JMeter</a:t>
            </a:r>
            <a:r>
              <a:rPr lang="en-US" sz="1800" dirty="0">
                <a:solidFill>
                  <a:srgbClr val="FF4300"/>
                </a:solidFill>
              </a:rPr>
              <a:t> Plugin</a:t>
            </a:r>
          </a:p>
        </p:txBody>
      </p:sp>
      <p:sp>
        <p:nvSpPr>
          <p:cNvPr id="23" name="Oval Callout 22"/>
          <p:cNvSpPr/>
          <p:nvPr/>
        </p:nvSpPr>
        <p:spPr>
          <a:xfrm>
            <a:off x="7607584" y="4193128"/>
            <a:ext cx="2137022" cy="778919"/>
          </a:xfrm>
          <a:prstGeom prst="wedgeEllipseCallout">
            <a:avLst>
              <a:gd name="adj1" fmla="val -197708"/>
              <a:gd name="adj2" fmla="val 29870"/>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default</a:t>
            </a:r>
          </a:p>
          <a:p>
            <a:pPr algn="ctr"/>
            <a:r>
              <a:rPr lang="en-US" dirty="0">
                <a:solidFill>
                  <a:srgbClr val="FF4300"/>
                </a:solidFill>
              </a:rPr>
              <a:t>parameters</a:t>
            </a:r>
          </a:p>
        </p:txBody>
      </p:sp>
      <p:sp>
        <p:nvSpPr>
          <p:cNvPr id="16" name="Oval Callout 15"/>
          <p:cNvSpPr/>
          <p:nvPr/>
        </p:nvSpPr>
        <p:spPr>
          <a:xfrm>
            <a:off x="7584344" y="5183210"/>
            <a:ext cx="2137022" cy="778919"/>
          </a:xfrm>
          <a:prstGeom prst="wedgeEllipseCallout">
            <a:avLst>
              <a:gd name="adj1" fmla="val -169258"/>
              <a:gd name="adj2" fmla="val -2737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Environment-based parameters</a:t>
            </a:r>
          </a:p>
        </p:txBody>
      </p:sp>
      <p:sp>
        <p:nvSpPr>
          <p:cNvPr id="18" name="Oval Callout 17"/>
          <p:cNvSpPr/>
          <p:nvPr/>
        </p:nvSpPr>
        <p:spPr>
          <a:xfrm>
            <a:off x="7605752" y="6196132"/>
            <a:ext cx="2135515" cy="755740"/>
          </a:xfrm>
          <a:prstGeom prst="wedgeEllipseCallout">
            <a:avLst>
              <a:gd name="adj1" fmla="val -287233"/>
              <a:gd name="adj2" fmla="val 36043"/>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other profiles</a:t>
            </a:r>
          </a:p>
        </p:txBody>
      </p:sp>
    </p:spTree>
    <p:extLst>
      <p:ext uri="{BB962C8B-B14F-4D97-AF65-F5344CB8AC3E}">
        <p14:creationId xmlns:p14="http://schemas.microsoft.com/office/powerpoint/2010/main" val="4118322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0-#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0-#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0-#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3" grpId="0" animBg="1"/>
      <p:bldP spid="12" grpId="0" animBg="1"/>
      <p:bldP spid="11" grpId="0" animBg="1"/>
      <p:bldP spid="22" grpId="0" animBg="1"/>
      <p:bldP spid="23" grpId="0" animBg="1"/>
      <p:bldP spid="16"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993045"/>
            <a:ext cx="10158413" cy="861155"/>
          </a:xfrm>
        </p:spPr>
        <p:txBody>
          <a:bodyPr>
            <a:normAutofit/>
          </a:bodyPr>
          <a:lstStyle/>
          <a:p>
            <a:pPr marL="507858" lvl="1" indent="0">
              <a:buNone/>
            </a:pPr>
            <a:r>
              <a:rPr lang="en-US" sz="2400" dirty="0">
                <a:solidFill>
                  <a:schemeClr val="tx2"/>
                </a:solidFill>
              </a:rPr>
              <a:t>How to configure and deploy to multiple environments with </a:t>
            </a:r>
            <a:r>
              <a:rPr lang="en-US" sz="2400" dirty="0" err="1">
                <a:solidFill>
                  <a:schemeClr val="tx2"/>
                </a:solidFill>
              </a:rPr>
              <a:t>config.json</a:t>
            </a:r>
            <a:endParaRPr lang="en-US" sz="2400" dirty="0">
              <a:solidFill>
                <a:schemeClr val="tx2"/>
              </a:solidFill>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46</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pic>
        <p:nvPicPr>
          <p:cNvPr id="14" name="Picture 13" descr="config_json_—_samp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1752600"/>
            <a:ext cx="5080357" cy="5465918"/>
          </a:xfrm>
          <a:prstGeom prst="rect">
            <a:avLst/>
          </a:prstGeom>
        </p:spPr>
      </p:pic>
      <p:sp>
        <p:nvSpPr>
          <p:cNvPr id="17" name="Oval Callout 16"/>
          <p:cNvSpPr/>
          <p:nvPr/>
        </p:nvSpPr>
        <p:spPr>
          <a:xfrm>
            <a:off x="6797464" y="1812599"/>
            <a:ext cx="2364121" cy="631807"/>
          </a:xfrm>
          <a:prstGeom prst="wedgeEllipseCallout">
            <a:avLst>
              <a:gd name="adj1" fmla="val -309272"/>
              <a:gd name="adj2" fmla="val -52999"/>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JSON based</a:t>
            </a:r>
          </a:p>
        </p:txBody>
      </p:sp>
      <p:sp>
        <p:nvSpPr>
          <p:cNvPr id="18" name="Oval Callout 17"/>
          <p:cNvSpPr/>
          <p:nvPr/>
        </p:nvSpPr>
        <p:spPr>
          <a:xfrm>
            <a:off x="6840596" y="2534161"/>
            <a:ext cx="2320989" cy="484574"/>
          </a:xfrm>
          <a:prstGeom prst="wedgeEllipseCallout">
            <a:avLst>
              <a:gd name="adj1" fmla="val -251335"/>
              <a:gd name="adj2" fmla="val -11864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Top must match </a:t>
            </a:r>
            <a:r>
              <a:rPr lang="en-US" sz="1400" dirty="0" err="1">
                <a:solidFill>
                  <a:srgbClr val="FF4300"/>
                </a:solidFill>
              </a:rPr>
              <a:t>apigee.env</a:t>
            </a:r>
            <a:endParaRPr lang="en-US" sz="1400" dirty="0">
              <a:solidFill>
                <a:srgbClr val="FF4300"/>
              </a:solidFill>
            </a:endParaRPr>
          </a:p>
        </p:txBody>
      </p:sp>
      <p:sp>
        <p:nvSpPr>
          <p:cNvPr id="19" name="Oval Callout 18"/>
          <p:cNvSpPr/>
          <p:nvPr/>
        </p:nvSpPr>
        <p:spPr>
          <a:xfrm>
            <a:off x="6844275" y="3229617"/>
            <a:ext cx="2317309" cy="484574"/>
          </a:xfrm>
          <a:prstGeom prst="wedgeEllipseCallout">
            <a:avLst>
              <a:gd name="adj1" fmla="val -257707"/>
              <a:gd name="adj2" fmla="val -237164"/>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Policies mapped as arrays</a:t>
            </a:r>
          </a:p>
        </p:txBody>
      </p:sp>
      <p:sp>
        <p:nvSpPr>
          <p:cNvPr id="20" name="Oval Callout 19"/>
          <p:cNvSpPr/>
          <p:nvPr/>
        </p:nvSpPr>
        <p:spPr>
          <a:xfrm>
            <a:off x="6847131" y="3833703"/>
            <a:ext cx="2314453" cy="484574"/>
          </a:xfrm>
          <a:prstGeom prst="wedgeEllipseCallout">
            <a:avLst>
              <a:gd name="adj1" fmla="val -276733"/>
              <a:gd name="adj2" fmla="val -336830"/>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Each policy maps an object</a:t>
            </a:r>
          </a:p>
        </p:txBody>
      </p:sp>
      <p:sp>
        <p:nvSpPr>
          <p:cNvPr id="21" name="Oval Callout 20"/>
          <p:cNvSpPr/>
          <p:nvPr/>
        </p:nvSpPr>
        <p:spPr>
          <a:xfrm>
            <a:off x="7114642" y="4463895"/>
            <a:ext cx="2046943" cy="708574"/>
          </a:xfrm>
          <a:prstGeom prst="wedgeEllipseCallout">
            <a:avLst>
              <a:gd name="adj1" fmla="val -295229"/>
              <a:gd name="adj2" fmla="val -290794"/>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4300"/>
                </a:solidFill>
              </a:rPr>
              <a:t>Tokens hold elements to apply configuration</a:t>
            </a:r>
          </a:p>
        </p:txBody>
      </p:sp>
      <p:sp>
        <p:nvSpPr>
          <p:cNvPr id="22" name="Oval Callout 21"/>
          <p:cNvSpPr/>
          <p:nvPr/>
        </p:nvSpPr>
        <p:spPr>
          <a:xfrm>
            <a:off x="7197225" y="5302934"/>
            <a:ext cx="2494053" cy="708574"/>
          </a:xfrm>
          <a:prstGeom prst="wedgeEllipseCallout">
            <a:avLst>
              <a:gd name="adj1" fmla="val -234834"/>
              <a:gd name="adj2" fmla="val -189476"/>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FF4300"/>
                </a:solidFill>
              </a:rPr>
              <a:t>XPath</a:t>
            </a:r>
            <a:r>
              <a:rPr lang="en-US" sz="1400" dirty="0">
                <a:solidFill>
                  <a:srgbClr val="FF4300"/>
                </a:solidFill>
              </a:rPr>
              <a:t> language for search and replace</a:t>
            </a:r>
          </a:p>
        </p:txBody>
      </p:sp>
      <p:sp>
        <p:nvSpPr>
          <p:cNvPr id="23" name="Oval Callout 22"/>
          <p:cNvSpPr/>
          <p:nvPr/>
        </p:nvSpPr>
        <p:spPr>
          <a:xfrm>
            <a:off x="7108854" y="6141973"/>
            <a:ext cx="2494053" cy="708574"/>
          </a:xfrm>
          <a:prstGeom prst="wedgeEllipseCallout">
            <a:avLst>
              <a:gd name="adj1" fmla="val -249070"/>
              <a:gd name="adj2" fmla="val 24212"/>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4300"/>
                </a:solidFill>
              </a:rPr>
              <a:t>Support for multiple environments</a:t>
            </a:r>
          </a:p>
        </p:txBody>
      </p:sp>
    </p:spTree>
    <p:extLst>
      <p:ext uri="{BB962C8B-B14F-4D97-AF65-F5344CB8AC3E}">
        <p14:creationId xmlns:p14="http://schemas.microsoft.com/office/powerpoint/2010/main" val="3229672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259" y="1192255"/>
            <a:ext cx="9917153" cy="6000153"/>
          </a:xfrm>
        </p:spPr>
        <p:txBody>
          <a:bodyPr>
            <a:normAutofit/>
          </a:bodyPr>
          <a:lstStyle/>
          <a:p>
            <a:pPr marL="609429" lvl="1" indent="0">
              <a:buNone/>
            </a:pPr>
            <a:r>
              <a:rPr lang="en-US" sz="2400" dirty="0">
                <a:solidFill>
                  <a:schemeClr val="tx2"/>
                </a:solidFill>
              </a:rPr>
              <a:t>Identify Maven Plugin Components – Maven Commands Example</a:t>
            </a:r>
          </a:p>
          <a:p>
            <a:pPr marL="609429" lvl="1" indent="0">
              <a:buNone/>
            </a:pPr>
            <a:endParaRPr lang="en-US" b="1" dirty="0">
              <a:solidFill>
                <a:schemeClr val="tx1"/>
              </a:solidFill>
              <a:cs typeface="Century Gothic"/>
            </a:endParaRPr>
          </a:p>
          <a:p>
            <a:pPr marL="609429" lvl="1" indent="0">
              <a:buNone/>
            </a:pPr>
            <a:endParaRPr lang="en-US" b="1" dirty="0">
              <a:solidFill>
                <a:schemeClr val="tx1"/>
              </a:solidFill>
              <a:cs typeface="Century Gothic"/>
            </a:endParaRPr>
          </a:p>
          <a:p>
            <a:pPr marL="609429" lvl="1" indent="0">
              <a:buNone/>
            </a:pPr>
            <a:r>
              <a:rPr lang="en-US" b="1" dirty="0">
                <a:solidFill>
                  <a:schemeClr val="tx1"/>
                </a:solidFill>
                <a:cs typeface="Century Gothic"/>
              </a:rPr>
              <a:t>Default validate (</a:t>
            </a:r>
            <a:r>
              <a:rPr lang="en-US" b="1" dirty="0" err="1">
                <a:solidFill>
                  <a:schemeClr val="tx1"/>
                </a:solidFill>
                <a:cs typeface="Century Gothic"/>
              </a:rPr>
              <a:t>apigee.option</a:t>
            </a:r>
            <a:r>
              <a:rPr lang="en-US" b="1" dirty="0">
                <a:solidFill>
                  <a:schemeClr val="tx1"/>
                </a:solidFill>
                <a:cs typeface="Century Gothic"/>
              </a:rPr>
              <a:t>) - Create new revision</a:t>
            </a:r>
          </a:p>
          <a:p>
            <a:pPr lvl="1">
              <a:buFont typeface="Wingdings" charset="2"/>
              <a:buChar char="§"/>
            </a:pPr>
            <a:r>
              <a:rPr lang="en-US" dirty="0">
                <a:solidFill>
                  <a:schemeClr val="tx1"/>
                </a:solidFill>
                <a:cs typeface="Century Gothic"/>
              </a:rPr>
              <a:t>Clone repo </a:t>
            </a:r>
            <a:r>
              <a:rPr lang="en-US" dirty="0">
                <a:solidFill>
                  <a:schemeClr val="tx1"/>
                </a:solidFill>
                <a:cs typeface="Century Gothic"/>
                <a:hlinkClick r:id="rId3"/>
              </a:rPr>
              <a:t>https://github.com/apigee/apigee-deploy-maven-plugin</a:t>
            </a:r>
            <a:endParaRPr lang="en-US" dirty="0">
              <a:solidFill>
                <a:schemeClr val="tx1"/>
              </a:solidFill>
              <a:cs typeface="Century Gothic"/>
            </a:endParaRPr>
          </a:p>
          <a:p>
            <a:pPr lvl="1">
              <a:buFont typeface="Wingdings" charset="2"/>
              <a:buChar char="§"/>
            </a:pPr>
            <a:r>
              <a:rPr lang="en-US" dirty="0">
                <a:solidFill>
                  <a:schemeClr val="tx1"/>
                </a:solidFill>
                <a:cs typeface="Century Gothic"/>
              </a:rPr>
              <a:t>Just follow steps from TL;DR section</a:t>
            </a:r>
          </a:p>
          <a:p>
            <a:pPr lvl="1">
              <a:buFont typeface="Wingdings" charset="2"/>
              <a:buChar char="§"/>
            </a:pPr>
            <a:r>
              <a:rPr lang="en-US" dirty="0">
                <a:solidFill>
                  <a:schemeClr val="tx1"/>
                </a:solidFill>
                <a:cs typeface="Century Gothic"/>
              </a:rPr>
              <a:t>Configure, Package, Import, Deploy, Test </a:t>
            </a:r>
          </a:p>
          <a:p>
            <a:pPr marL="914144" lvl="2" indent="0">
              <a:buNone/>
            </a:pPr>
            <a:r>
              <a:rPr lang="en-US" dirty="0" err="1">
                <a:latin typeface="Courier"/>
                <a:cs typeface="Courier"/>
              </a:rPr>
              <a:t>mvn</a:t>
            </a:r>
            <a:r>
              <a:rPr lang="en-US" dirty="0">
                <a:latin typeface="Courier"/>
                <a:cs typeface="Courier"/>
              </a:rPr>
              <a:t> </a:t>
            </a:r>
            <a:r>
              <a:rPr lang="en-US" dirty="0">
                <a:solidFill>
                  <a:srgbClr val="FF4300"/>
                </a:solidFill>
                <a:latin typeface="Courier"/>
                <a:cs typeface="Courier"/>
              </a:rPr>
              <a:t>install</a:t>
            </a:r>
            <a:r>
              <a:rPr lang="en-US" dirty="0">
                <a:latin typeface="Courier"/>
                <a:cs typeface="Courier"/>
              </a:rPr>
              <a:t> -</a:t>
            </a:r>
            <a:r>
              <a:rPr lang="en-US" dirty="0" err="1">
                <a:latin typeface="Courier"/>
                <a:cs typeface="Courier"/>
              </a:rPr>
              <a:t>P</a:t>
            </a:r>
            <a:r>
              <a:rPr lang="en-US" dirty="0" err="1">
                <a:solidFill>
                  <a:schemeClr val="tx2"/>
                </a:solidFill>
                <a:latin typeface="Courier"/>
                <a:cs typeface="Courier"/>
              </a:rPr>
              <a:t>test</a:t>
            </a:r>
            <a:r>
              <a:rPr lang="en-US" dirty="0">
                <a:latin typeface="Courier"/>
                <a:cs typeface="Courier"/>
              </a:rPr>
              <a:t> -</a:t>
            </a:r>
            <a:r>
              <a:rPr lang="en-US" dirty="0" err="1">
                <a:latin typeface="Courier"/>
                <a:cs typeface="Courier"/>
              </a:rPr>
              <a:t>Dusername</a:t>
            </a:r>
            <a:r>
              <a:rPr lang="en-US" dirty="0">
                <a:latin typeface="Courier"/>
                <a:cs typeface="Courier"/>
              </a:rPr>
              <a:t>=</a:t>
            </a:r>
            <a:r>
              <a:rPr lang="en-US" dirty="0">
                <a:solidFill>
                  <a:srgbClr val="FF4300"/>
                </a:solidFill>
                <a:latin typeface="Courier"/>
                <a:cs typeface="Courier"/>
              </a:rPr>
              <a:t>$</a:t>
            </a:r>
            <a:r>
              <a:rPr lang="en-US" dirty="0" err="1">
                <a:solidFill>
                  <a:srgbClr val="FF4300"/>
                </a:solidFill>
                <a:latin typeface="Courier"/>
                <a:cs typeface="Courier"/>
              </a:rPr>
              <a:t>ae_username</a:t>
            </a:r>
            <a:r>
              <a:rPr lang="en-US" dirty="0">
                <a:latin typeface="Courier"/>
                <a:cs typeface="Courier"/>
              </a:rPr>
              <a:t> -</a:t>
            </a:r>
            <a:r>
              <a:rPr lang="en-US" dirty="0" err="1">
                <a:latin typeface="Courier"/>
                <a:cs typeface="Courier"/>
              </a:rPr>
              <a:t>Dpassword</a:t>
            </a:r>
            <a:r>
              <a:rPr lang="en-US" dirty="0">
                <a:latin typeface="Courier"/>
                <a:cs typeface="Courier"/>
              </a:rPr>
              <a:t>=</a:t>
            </a:r>
            <a:r>
              <a:rPr lang="en-US" dirty="0">
                <a:solidFill>
                  <a:srgbClr val="FF4300"/>
                </a:solidFill>
                <a:latin typeface="Courier"/>
                <a:cs typeface="Courier"/>
              </a:rPr>
              <a:t>$</a:t>
            </a:r>
            <a:r>
              <a:rPr lang="en-US" dirty="0" err="1">
                <a:solidFill>
                  <a:srgbClr val="FF4300"/>
                </a:solidFill>
                <a:latin typeface="Courier"/>
                <a:cs typeface="Courier"/>
              </a:rPr>
              <a:t>ae_password</a:t>
            </a:r>
            <a:r>
              <a:rPr lang="en-US" dirty="0">
                <a:solidFill>
                  <a:srgbClr val="FF4300"/>
                </a:solidFill>
                <a:latin typeface="Courier"/>
                <a:cs typeface="Courier"/>
              </a:rPr>
              <a:t> </a:t>
            </a:r>
            <a:r>
              <a:rPr lang="en-US" dirty="0">
                <a:latin typeface="Courier"/>
                <a:cs typeface="Courier"/>
              </a:rPr>
              <a:t>-</a:t>
            </a:r>
            <a:r>
              <a:rPr lang="en-US" dirty="0" err="1">
                <a:latin typeface="Courier"/>
                <a:cs typeface="Courier"/>
              </a:rPr>
              <a:t>Dorg</a:t>
            </a:r>
            <a:r>
              <a:rPr lang="en-US" dirty="0">
                <a:latin typeface="Courier"/>
                <a:cs typeface="Courier"/>
              </a:rPr>
              <a:t>=</a:t>
            </a:r>
            <a:r>
              <a:rPr lang="en-US" dirty="0" err="1">
                <a:solidFill>
                  <a:srgbClr val="FF4300"/>
                </a:solidFill>
                <a:latin typeface="Courier"/>
                <a:cs typeface="Courier"/>
              </a:rPr>
              <a:t>testmyapi</a:t>
            </a:r>
            <a:endParaRPr lang="en-US" dirty="0">
              <a:solidFill>
                <a:srgbClr val="FF4300"/>
              </a:solidFill>
              <a:latin typeface="Courier"/>
              <a:cs typeface="Courier"/>
            </a:endParaRPr>
          </a:p>
          <a:p>
            <a:pPr lvl="1">
              <a:buFont typeface="Wingdings" charset="2"/>
              <a:buChar char="§"/>
            </a:pPr>
            <a:r>
              <a:rPr lang="en-US" dirty="0">
                <a:solidFill>
                  <a:srgbClr val="FF4300"/>
                </a:solidFill>
                <a:cs typeface="Courier"/>
              </a:rPr>
              <a:t>Test: </a:t>
            </a:r>
            <a:r>
              <a:rPr lang="en-US" dirty="0"/>
              <a:t>https://</a:t>
            </a:r>
            <a:r>
              <a:rPr lang="en-US" dirty="0" err="1"/>
              <a:t>testmyapi-test.apigee.net</a:t>
            </a:r>
            <a:r>
              <a:rPr lang="en-US" dirty="0"/>
              <a:t>/weather/</a:t>
            </a:r>
            <a:r>
              <a:rPr lang="en-US" dirty="0" err="1"/>
              <a:t>forecastrss</a:t>
            </a:r>
            <a:r>
              <a:rPr lang="en-US" dirty="0"/>
              <a:t>\?w\=2502265</a:t>
            </a:r>
            <a:endParaRPr lang="en-US" dirty="0">
              <a:solidFill>
                <a:srgbClr val="FF4300"/>
              </a:solidFill>
              <a:latin typeface="Courier"/>
              <a:cs typeface="Courier"/>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47</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 Action</a:t>
            </a:r>
          </a:p>
        </p:txBody>
      </p:sp>
    </p:spTree>
    <p:extLst>
      <p:ext uri="{BB962C8B-B14F-4D97-AF65-F5344CB8AC3E}">
        <p14:creationId xmlns:p14="http://schemas.microsoft.com/office/powerpoint/2010/main" val="616169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 calcmode="lin" valueType="num">
                                      <p:cBhvr additive="base">
                                        <p:cTn id="2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 calcmode="lin" valueType="num">
                                      <p:cBhvr additive="base">
                                        <p:cTn id="3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259" y="1192255"/>
            <a:ext cx="9917153" cy="6000153"/>
          </a:xfrm>
        </p:spPr>
        <p:txBody>
          <a:bodyPr>
            <a:normAutofit/>
          </a:bodyPr>
          <a:lstStyle/>
          <a:p>
            <a:pPr marL="609429" lvl="1" indent="0">
              <a:buNone/>
            </a:pPr>
            <a:r>
              <a:rPr lang="en-US" sz="2400" dirty="0">
                <a:solidFill>
                  <a:schemeClr val="tx2"/>
                </a:solidFill>
              </a:rPr>
              <a:t>Identify Maven Plugin Components – Maven Commands Example</a:t>
            </a:r>
          </a:p>
          <a:p>
            <a:pPr marL="609429" lvl="1" indent="0">
              <a:buNone/>
            </a:pPr>
            <a:endParaRPr lang="en-US" b="1" dirty="0">
              <a:solidFill>
                <a:schemeClr val="tx1"/>
              </a:solidFill>
              <a:cs typeface="Century Gothic"/>
            </a:endParaRPr>
          </a:p>
          <a:p>
            <a:pPr marL="609429" lvl="1" indent="0">
              <a:buNone/>
            </a:pPr>
            <a:r>
              <a:rPr lang="en-US" b="1" dirty="0">
                <a:solidFill>
                  <a:schemeClr val="tx1"/>
                </a:solidFill>
                <a:cs typeface="Century Gothic"/>
              </a:rPr>
              <a:t>Other useful commands:</a:t>
            </a:r>
          </a:p>
          <a:p>
            <a:pPr lvl="1">
              <a:buFont typeface="Wingdings" charset="2"/>
              <a:buChar char="§"/>
            </a:pPr>
            <a:r>
              <a:rPr lang="en-US" dirty="0">
                <a:solidFill>
                  <a:srgbClr val="FF4300"/>
                </a:solidFill>
                <a:cs typeface="Century Gothic"/>
              </a:rPr>
              <a:t>Skips tests </a:t>
            </a:r>
            <a:r>
              <a:rPr lang="en-US" dirty="0">
                <a:latin typeface="Courier"/>
                <a:cs typeface="Courier"/>
              </a:rPr>
              <a:t>-</a:t>
            </a:r>
            <a:r>
              <a:rPr lang="en-US" dirty="0" err="1">
                <a:latin typeface="Courier"/>
                <a:cs typeface="Courier"/>
              </a:rPr>
              <a:t>DskipTests</a:t>
            </a:r>
            <a:r>
              <a:rPr lang="en-US" dirty="0">
                <a:latin typeface="Courier"/>
                <a:cs typeface="Courier"/>
              </a:rPr>
              <a:t>=</a:t>
            </a:r>
            <a:r>
              <a:rPr lang="en-US" dirty="0">
                <a:solidFill>
                  <a:srgbClr val="FF4300"/>
                </a:solidFill>
                <a:latin typeface="Courier"/>
                <a:cs typeface="Courier"/>
              </a:rPr>
              <a:t>true </a:t>
            </a:r>
          </a:p>
          <a:p>
            <a:pPr lvl="1">
              <a:buFont typeface="Wingdings" charset="2"/>
              <a:buChar char="§"/>
            </a:pPr>
            <a:r>
              <a:rPr lang="en-US" dirty="0">
                <a:solidFill>
                  <a:srgbClr val="FF4300"/>
                </a:solidFill>
                <a:cs typeface="Century Gothic"/>
              </a:rPr>
              <a:t>Overrides current revision </a:t>
            </a:r>
            <a:r>
              <a:rPr lang="en-US" dirty="0">
                <a:latin typeface="Courier"/>
                <a:cs typeface="Courier"/>
              </a:rPr>
              <a:t>-</a:t>
            </a:r>
            <a:r>
              <a:rPr lang="en-US" dirty="0" err="1">
                <a:latin typeface="Courier"/>
                <a:cs typeface="Courier"/>
              </a:rPr>
              <a:t>Doptions</a:t>
            </a:r>
            <a:r>
              <a:rPr lang="en-US" dirty="0">
                <a:latin typeface="Courier"/>
                <a:cs typeface="Courier"/>
              </a:rPr>
              <a:t>=</a:t>
            </a:r>
            <a:r>
              <a:rPr lang="en-US" dirty="0" err="1">
                <a:latin typeface="Courier"/>
                <a:cs typeface="Courier"/>
              </a:rPr>
              <a:t>validate,update</a:t>
            </a:r>
            <a:endParaRPr lang="en-US" b="1" dirty="0">
              <a:solidFill>
                <a:srgbClr val="FF4300"/>
              </a:solidFill>
              <a:cs typeface="Century Gothic"/>
            </a:endParaRPr>
          </a:p>
          <a:p>
            <a:pPr lvl="1">
              <a:buFont typeface="Wingdings" charset="2"/>
              <a:buChar char="§"/>
            </a:pPr>
            <a:r>
              <a:rPr lang="en-US" dirty="0">
                <a:solidFill>
                  <a:srgbClr val="FF4300"/>
                </a:solidFill>
                <a:cs typeface="Century Gothic"/>
              </a:rPr>
              <a:t>Deletes currently deployed bundle </a:t>
            </a:r>
            <a:r>
              <a:rPr lang="en-US" dirty="0">
                <a:latin typeface="Courier"/>
                <a:cs typeface="Courier"/>
              </a:rPr>
              <a:t>-</a:t>
            </a:r>
            <a:r>
              <a:rPr lang="en-US" dirty="0" err="1">
                <a:latin typeface="Courier"/>
                <a:cs typeface="Courier"/>
              </a:rPr>
              <a:t>Doptions</a:t>
            </a:r>
            <a:r>
              <a:rPr lang="en-US" dirty="0">
                <a:latin typeface="Courier"/>
                <a:cs typeface="Courier"/>
              </a:rPr>
              <a:t>=clean</a:t>
            </a:r>
            <a:endParaRPr lang="en-US" b="1" dirty="0">
              <a:solidFill>
                <a:srgbClr val="FF4300"/>
              </a:solidFill>
              <a:cs typeface="Century Gothic"/>
            </a:endParaRPr>
          </a:p>
          <a:p>
            <a:pPr lvl="1">
              <a:buFont typeface="Wingdings" charset="2"/>
              <a:buChar char="§"/>
            </a:pPr>
            <a:r>
              <a:rPr lang="en-US" dirty="0">
                <a:solidFill>
                  <a:srgbClr val="FF4300"/>
                </a:solidFill>
                <a:cs typeface="Century Gothic"/>
              </a:rPr>
              <a:t>Imports without deploying </a:t>
            </a:r>
            <a:r>
              <a:rPr lang="en-US" dirty="0">
                <a:solidFill>
                  <a:schemeClr val="tx1"/>
                </a:solidFill>
                <a:latin typeface="Courier"/>
                <a:cs typeface="Courier"/>
              </a:rPr>
              <a:t>-</a:t>
            </a:r>
            <a:r>
              <a:rPr lang="en-US" dirty="0" err="1">
                <a:solidFill>
                  <a:schemeClr val="tx1"/>
                </a:solidFill>
                <a:latin typeface="Courier"/>
                <a:cs typeface="Courier"/>
              </a:rPr>
              <a:t>Doptions</a:t>
            </a:r>
            <a:r>
              <a:rPr lang="en-US" dirty="0">
                <a:solidFill>
                  <a:schemeClr val="tx1"/>
                </a:solidFill>
                <a:latin typeface="Courier"/>
                <a:cs typeface="Courier"/>
              </a:rPr>
              <a:t>=inactive</a:t>
            </a:r>
            <a:endParaRPr lang="en-US" b="1" dirty="0">
              <a:solidFill>
                <a:srgbClr val="FF4300"/>
              </a:solidFill>
              <a:cs typeface="Century Gothic"/>
            </a:endParaRPr>
          </a:p>
          <a:p>
            <a:pPr lvl="1">
              <a:buFont typeface="Wingdings" charset="2"/>
              <a:buChar char="§"/>
            </a:pPr>
            <a:r>
              <a:rPr lang="en-US" dirty="0">
                <a:solidFill>
                  <a:srgbClr val="FF4300"/>
                </a:solidFill>
                <a:cs typeface="Century Gothic"/>
              </a:rPr>
              <a:t>Packages bundle </a:t>
            </a:r>
          </a:p>
          <a:p>
            <a:pPr marL="914144" lvl="2" indent="0">
              <a:buNone/>
            </a:pPr>
            <a:r>
              <a:rPr lang="en-US" dirty="0" err="1">
                <a:latin typeface="Courier"/>
                <a:cs typeface="Courier"/>
              </a:rPr>
              <a:t>mvn</a:t>
            </a:r>
            <a:r>
              <a:rPr lang="en-US" dirty="0">
                <a:latin typeface="Courier"/>
                <a:cs typeface="Courier"/>
              </a:rPr>
              <a:t> </a:t>
            </a:r>
            <a:r>
              <a:rPr lang="en-US" dirty="0">
                <a:solidFill>
                  <a:srgbClr val="FF4300"/>
                </a:solidFill>
                <a:latin typeface="Courier"/>
                <a:cs typeface="Courier"/>
              </a:rPr>
              <a:t>package </a:t>
            </a:r>
            <a:r>
              <a:rPr lang="en-US" dirty="0">
                <a:solidFill>
                  <a:schemeClr val="tx1"/>
                </a:solidFill>
                <a:latin typeface="Courier"/>
                <a:cs typeface="Courier"/>
              </a:rPr>
              <a:t>-</a:t>
            </a:r>
            <a:r>
              <a:rPr lang="en-US" dirty="0" err="1">
                <a:solidFill>
                  <a:schemeClr val="tx1"/>
                </a:solidFill>
                <a:latin typeface="Courier"/>
                <a:cs typeface="Courier"/>
              </a:rPr>
              <a:t>P</a:t>
            </a:r>
            <a:r>
              <a:rPr lang="en-US" dirty="0" err="1">
                <a:solidFill>
                  <a:srgbClr val="FF4300"/>
                </a:solidFill>
                <a:latin typeface="Courier"/>
                <a:cs typeface="Courier"/>
              </a:rPr>
              <a:t>test</a:t>
            </a:r>
            <a:endParaRPr lang="en-US" b="1" dirty="0">
              <a:solidFill>
                <a:srgbClr val="FF4300"/>
              </a:solidFill>
              <a:cs typeface="Century Gothic"/>
            </a:endParaRPr>
          </a:p>
          <a:p>
            <a:pPr lvl="1">
              <a:buFont typeface="Wingdings" charset="2"/>
              <a:buChar char="§"/>
            </a:pPr>
            <a:r>
              <a:rPr lang="en-US" dirty="0">
                <a:solidFill>
                  <a:srgbClr val="FF4300"/>
                </a:solidFill>
                <a:cs typeface="Century Gothic"/>
              </a:rPr>
              <a:t>Runs </a:t>
            </a:r>
            <a:r>
              <a:rPr lang="en-US" dirty="0" err="1">
                <a:solidFill>
                  <a:srgbClr val="FF4300"/>
                </a:solidFill>
                <a:cs typeface="Century Gothic"/>
              </a:rPr>
              <a:t>JMeter</a:t>
            </a:r>
            <a:r>
              <a:rPr lang="en-US" dirty="0">
                <a:solidFill>
                  <a:srgbClr val="FF4300"/>
                </a:solidFill>
                <a:cs typeface="Century Gothic"/>
              </a:rPr>
              <a:t> Tests </a:t>
            </a:r>
          </a:p>
          <a:p>
            <a:pPr marL="914144" lvl="2" indent="0">
              <a:buNone/>
            </a:pPr>
            <a:r>
              <a:rPr lang="en-US" dirty="0" err="1">
                <a:latin typeface="Courier"/>
                <a:cs typeface="Courier"/>
              </a:rPr>
              <a:t>mvn</a:t>
            </a:r>
            <a:r>
              <a:rPr lang="en-US" dirty="0">
                <a:latin typeface="Courier"/>
                <a:cs typeface="Courier"/>
              </a:rPr>
              <a:t> </a:t>
            </a:r>
            <a:r>
              <a:rPr lang="en-US" dirty="0" err="1">
                <a:solidFill>
                  <a:schemeClr val="tx2"/>
                </a:solidFill>
                <a:latin typeface="Courier"/>
                <a:cs typeface="Courier"/>
              </a:rPr>
              <a:t>jmeter:jmeter</a:t>
            </a:r>
            <a:r>
              <a:rPr lang="en-US" dirty="0">
                <a:solidFill>
                  <a:schemeClr val="tx2"/>
                </a:solidFill>
                <a:latin typeface="Courier"/>
                <a:cs typeface="Courier"/>
              </a:rPr>
              <a:t> </a:t>
            </a:r>
            <a:r>
              <a:rPr lang="en-US" dirty="0">
                <a:latin typeface="Courier"/>
                <a:cs typeface="Courier"/>
              </a:rPr>
              <a:t>-</a:t>
            </a:r>
            <a:r>
              <a:rPr lang="en-US" dirty="0" err="1">
                <a:latin typeface="Courier"/>
                <a:cs typeface="Courier"/>
              </a:rPr>
              <a:t>P</a:t>
            </a:r>
            <a:r>
              <a:rPr lang="en-US" dirty="0" err="1">
                <a:solidFill>
                  <a:srgbClr val="FF4300"/>
                </a:solidFill>
                <a:latin typeface="Courier"/>
                <a:cs typeface="Courier"/>
              </a:rPr>
              <a:t>test</a:t>
            </a:r>
            <a:r>
              <a:rPr lang="en-US" dirty="0">
                <a:latin typeface="Courier"/>
                <a:cs typeface="Courier"/>
              </a:rPr>
              <a:t> -</a:t>
            </a:r>
            <a:r>
              <a:rPr lang="en-US" dirty="0" err="1">
                <a:latin typeface="Courier"/>
                <a:cs typeface="Courier"/>
              </a:rPr>
              <a:t>Dusername</a:t>
            </a:r>
            <a:r>
              <a:rPr lang="en-US" dirty="0">
                <a:latin typeface="Courier"/>
                <a:cs typeface="Courier"/>
              </a:rPr>
              <a:t>=</a:t>
            </a:r>
            <a:r>
              <a:rPr lang="en-US" dirty="0">
                <a:solidFill>
                  <a:srgbClr val="FF4300"/>
                </a:solidFill>
                <a:latin typeface="Courier"/>
                <a:cs typeface="Courier"/>
              </a:rPr>
              <a:t>$</a:t>
            </a:r>
            <a:r>
              <a:rPr lang="en-US" dirty="0" err="1">
                <a:solidFill>
                  <a:srgbClr val="FF4300"/>
                </a:solidFill>
                <a:latin typeface="Courier"/>
                <a:cs typeface="Courier"/>
              </a:rPr>
              <a:t>ae_username</a:t>
            </a:r>
            <a:r>
              <a:rPr lang="en-US" dirty="0">
                <a:latin typeface="Courier"/>
                <a:cs typeface="Courier"/>
              </a:rPr>
              <a:t> -</a:t>
            </a:r>
            <a:r>
              <a:rPr lang="en-US" dirty="0" err="1">
                <a:latin typeface="Courier"/>
                <a:cs typeface="Courier"/>
              </a:rPr>
              <a:t>Dpassword</a:t>
            </a:r>
            <a:r>
              <a:rPr lang="en-US" dirty="0">
                <a:latin typeface="Courier"/>
                <a:cs typeface="Courier"/>
              </a:rPr>
              <a:t>=</a:t>
            </a:r>
            <a:r>
              <a:rPr lang="en-US" dirty="0">
                <a:solidFill>
                  <a:srgbClr val="FF4300"/>
                </a:solidFill>
                <a:latin typeface="Courier"/>
                <a:cs typeface="Courier"/>
              </a:rPr>
              <a:t>$</a:t>
            </a:r>
            <a:r>
              <a:rPr lang="en-US" dirty="0" err="1">
                <a:solidFill>
                  <a:srgbClr val="FF4300"/>
                </a:solidFill>
                <a:latin typeface="Courier"/>
                <a:cs typeface="Courier"/>
              </a:rPr>
              <a:t>ae_password</a:t>
            </a:r>
            <a:r>
              <a:rPr lang="en-US" dirty="0">
                <a:solidFill>
                  <a:srgbClr val="FF4300"/>
                </a:solidFill>
                <a:latin typeface="Courier"/>
                <a:cs typeface="Courier"/>
              </a:rPr>
              <a:t> </a:t>
            </a:r>
            <a:r>
              <a:rPr lang="en-US" dirty="0">
                <a:latin typeface="Courier"/>
                <a:cs typeface="Courier"/>
              </a:rPr>
              <a:t>-</a:t>
            </a:r>
            <a:r>
              <a:rPr lang="en-US" dirty="0" err="1">
                <a:latin typeface="Courier"/>
                <a:cs typeface="Courier"/>
              </a:rPr>
              <a:t>Dorg</a:t>
            </a:r>
            <a:r>
              <a:rPr lang="en-US" dirty="0">
                <a:latin typeface="Courier"/>
                <a:cs typeface="Courier"/>
              </a:rPr>
              <a:t>=</a:t>
            </a:r>
            <a:r>
              <a:rPr lang="en-US" dirty="0" err="1">
                <a:solidFill>
                  <a:srgbClr val="FF4300"/>
                </a:solidFill>
                <a:latin typeface="Courier"/>
                <a:cs typeface="Courier"/>
              </a:rPr>
              <a:t>testmyapi</a:t>
            </a:r>
            <a:r>
              <a:rPr lang="en-US" dirty="0">
                <a:solidFill>
                  <a:srgbClr val="FF4300"/>
                </a:solidFill>
                <a:latin typeface="Courier"/>
                <a:cs typeface="Courier"/>
              </a:rPr>
              <a:t> </a:t>
            </a:r>
            <a:r>
              <a:rPr lang="en-US" dirty="0">
                <a:latin typeface="Courier"/>
                <a:cs typeface="Courier"/>
              </a:rPr>
              <a:t>-</a:t>
            </a:r>
            <a:r>
              <a:rPr lang="en-US" dirty="0" err="1">
                <a:latin typeface="Courier"/>
                <a:cs typeface="Courier"/>
              </a:rPr>
              <a:t>DtestData</a:t>
            </a:r>
            <a:r>
              <a:rPr lang="en-US" dirty="0">
                <a:latin typeface="Courier"/>
                <a:cs typeface="Courier"/>
              </a:rPr>
              <a:t>=</a:t>
            </a:r>
            <a:r>
              <a:rPr lang="en-US" dirty="0" err="1">
                <a:solidFill>
                  <a:srgbClr val="FF4300"/>
                </a:solidFill>
                <a:latin typeface="Courier"/>
                <a:cs typeface="Courier"/>
              </a:rPr>
              <a:t>weather_test.csv</a:t>
            </a:r>
            <a:r>
              <a:rPr lang="en-US" dirty="0">
                <a:solidFill>
                  <a:srgbClr val="FF4300"/>
                </a:solidFill>
                <a:latin typeface="Courier"/>
                <a:cs typeface="Courier"/>
              </a:rPr>
              <a:t> </a:t>
            </a:r>
            <a:r>
              <a:rPr lang="en-US" dirty="0">
                <a:latin typeface="Courier"/>
                <a:cs typeface="Courier"/>
              </a:rPr>
              <a:t>-</a:t>
            </a:r>
            <a:r>
              <a:rPr lang="en-US" dirty="0" err="1">
                <a:latin typeface="Courier"/>
                <a:cs typeface="Courier"/>
              </a:rPr>
              <a:t>DthreadNum</a:t>
            </a:r>
            <a:r>
              <a:rPr lang="en-US" dirty="0">
                <a:latin typeface="Courier"/>
                <a:cs typeface="Courier"/>
              </a:rPr>
              <a:t>=</a:t>
            </a:r>
            <a:r>
              <a:rPr lang="en-US" dirty="0">
                <a:solidFill>
                  <a:srgbClr val="FF4300"/>
                </a:solidFill>
                <a:latin typeface="Courier"/>
                <a:cs typeface="Courier"/>
              </a:rPr>
              <a:t>5</a:t>
            </a:r>
            <a:r>
              <a:rPr lang="en-US" dirty="0">
                <a:latin typeface="Courier"/>
                <a:cs typeface="Courier"/>
              </a:rPr>
              <a:t> -</a:t>
            </a:r>
            <a:r>
              <a:rPr lang="en-US" dirty="0" err="1">
                <a:latin typeface="Courier"/>
                <a:cs typeface="Courier"/>
              </a:rPr>
              <a:t>DrampUpPeriodSecs</a:t>
            </a:r>
            <a:r>
              <a:rPr lang="en-US" dirty="0">
                <a:latin typeface="Courier"/>
                <a:cs typeface="Courier"/>
              </a:rPr>
              <a:t>=</a:t>
            </a:r>
            <a:r>
              <a:rPr lang="en-US" dirty="0">
                <a:solidFill>
                  <a:srgbClr val="FF4300"/>
                </a:solidFill>
                <a:latin typeface="Courier"/>
                <a:cs typeface="Courier"/>
              </a:rPr>
              <a:t>5</a:t>
            </a:r>
            <a:r>
              <a:rPr lang="en-US" dirty="0">
                <a:latin typeface="Courier"/>
                <a:cs typeface="Courier"/>
              </a:rPr>
              <a:t> -</a:t>
            </a:r>
            <a:r>
              <a:rPr lang="en-US" dirty="0" err="1">
                <a:latin typeface="Courier"/>
                <a:cs typeface="Courier"/>
              </a:rPr>
              <a:t>DloopCount</a:t>
            </a:r>
            <a:r>
              <a:rPr lang="en-US" dirty="0">
                <a:latin typeface="Courier"/>
                <a:cs typeface="Courier"/>
              </a:rPr>
              <a:t>=</a:t>
            </a:r>
            <a:r>
              <a:rPr lang="en-US" dirty="0">
                <a:solidFill>
                  <a:srgbClr val="FF4300"/>
                </a:solidFill>
                <a:latin typeface="Courier"/>
                <a:cs typeface="Courier"/>
              </a:rPr>
              <a:t>2</a:t>
            </a:r>
          </a:p>
          <a:p>
            <a:pPr lvl="1">
              <a:buFont typeface="Wingdings" charset="2"/>
              <a:buChar char="§"/>
            </a:pPr>
            <a:endParaRPr lang="en-US" b="1" dirty="0">
              <a:solidFill>
                <a:srgbClr val="FF4300"/>
              </a:solidFill>
              <a:cs typeface="Century Gothic"/>
            </a:endParaRPr>
          </a:p>
          <a:p>
            <a:pPr lvl="1">
              <a:buFont typeface="Wingdings" charset="2"/>
              <a:buChar char="§"/>
            </a:pPr>
            <a:endParaRPr lang="en-US" b="1" dirty="0">
              <a:solidFill>
                <a:srgbClr val="FF4300"/>
              </a:solidFill>
              <a:cs typeface="Century Gothic"/>
            </a:endParaRPr>
          </a:p>
          <a:p>
            <a:pPr lvl="1">
              <a:buFont typeface="Wingdings" charset="2"/>
              <a:buChar char="§"/>
            </a:pPr>
            <a:endParaRPr lang="en-US" dirty="0">
              <a:solidFill>
                <a:srgbClr val="FF4300"/>
              </a:solidFill>
              <a:latin typeface="Courier"/>
              <a:cs typeface="Courier"/>
            </a:endParaRPr>
          </a:p>
          <a:p>
            <a:pPr lvl="1">
              <a:buFont typeface="Wingdings" charset="2"/>
              <a:buChar char="§"/>
            </a:pPr>
            <a:endParaRPr lang="en-US" b="1" dirty="0">
              <a:solidFill>
                <a:srgbClr val="FF4300"/>
              </a:solidFill>
              <a:cs typeface="Century Gothic"/>
            </a:endParaRPr>
          </a:p>
          <a:p>
            <a:pPr lvl="1">
              <a:buFont typeface="Wingdings" charset="2"/>
              <a:buChar char="§"/>
            </a:pPr>
            <a:endParaRPr lang="en-US" b="1" dirty="0">
              <a:solidFill>
                <a:srgbClr val="FF4300"/>
              </a:solidFill>
              <a:cs typeface="Century Gothic"/>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48</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a:t>
            </a:r>
          </a:p>
        </p:txBody>
      </p:sp>
    </p:spTree>
    <p:extLst>
      <p:ext uri="{BB962C8B-B14F-4D97-AF65-F5344CB8AC3E}">
        <p14:creationId xmlns:p14="http://schemas.microsoft.com/office/powerpoint/2010/main" val="1023630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 calcmode="lin" valueType="num">
                                      <p:cBhvr additive="base">
                                        <p:cTn id="3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anim calcmode="lin" valueType="num">
                                      <p:cBhvr additive="base">
                                        <p:cTn id="5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261" y="1720695"/>
            <a:ext cx="9512118" cy="4415653"/>
          </a:xfrm>
        </p:spPr>
        <p:txBody>
          <a:bodyPr>
            <a:normAutofit/>
          </a:bodyPr>
          <a:lstStyle/>
          <a:p>
            <a:pPr lvl="1" indent="-484632">
              <a:lnSpc>
                <a:spcPct val="150000"/>
              </a:lnSpc>
              <a:buFont typeface="Wingdings" charset="2"/>
              <a:buChar char="§"/>
            </a:pPr>
            <a:r>
              <a:rPr lang="en-US" sz="2800" dirty="0">
                <a:solidFill>
                  <a:schemeClr val="tx1"/>
                </a:solidFill>
                <a:cs typeface="Century Gothic"/>
              </a:rPr>
              <a:t>Easy and flexible</a:t>
            </a:r>
          </a:p>
          <a:p>
            <a:pPr lvl="1" indent="-484632">
              <a:lnSpc>
                <a:spcPct val="150000"/>
              </a:lnSpc>
              <a:buFont typeface="Wingdings" charset="2"/>
              <a:buChar char="§"/>
            </a:pPr>
            <a:r>
              <a:rPr lang="en-US" sz="2800" dirty="0">
                <a:solidFill>
                  <a:schemeClr val="tx1"/>
                </a:solidFill>
                <a:cs typeface="Century Gothic"/>
              </a:rPr>
              <a:t>It’s JavaScript! Node! NPM!</a:t>
            </a:r>
          </a:p>
          <a:p>
            <a:pPr lvl="1" indent="-484632">
              <a:lnSpc>
                <a:spcPct val="150000"/>
              </a:lnSpc>
              <a:buFont typeface="Wingdings" charset="2"/>
              <a:buChar char="§"/>
            </a:pPr>
            <a:r>
              <a:rPr lang="en-US" sz="2800" dirty="0">
                <a:solidFill>
                  <a:schemeClr val="tx1"/>
                </a:solidFill>
                <a:cs typeface="Century Gothic"/>
              </a:rPr>
              <a:t>Plays well with TDD frameworks</a:t>
            </a:r>
          </a:p>
          <a:p>
            <a:pPr lvl="1" indent="-484632">
              <a:lnSpc>
                <a:spcPct val="150000"/>
              </a:lnSpc>
              <a:buFont typeface="Wingdings" charset="2"/>
              <a:buChar char="§"/>
            </a:pPr>
            <a:r>
              <a:rPr lang="en-US" sz="2800" dirty="0">
                <a:solidFill>
                  <a:schemeClr val="tx1"/>
                </a:solidFill>
                <a:cs typeface="Century Gothic"/>
              </a:rPr>
              <a:t>Empowers the developer to apply continuous improvement to the lifecycle</a:t>
            </a:r>
            <a:endParaRPr lang="en-US" b="1" dirty="0">
              <a:solidFill>
                <a:srgbClr val="FF4300"/>
              </a:solidFill>
              <a:cs typeface="Century Gothic"/>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49</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pPr marL="0" lvl="2" defTabSz="507858">
              <a:spcBef>
                <a:spcPct val="0"/>
              </a:spcBef>
            </a:pPr>
            <a:r>
              <a:rPr lang="en-US" sz="2400" b="1" dirty="0">
                <a:solidFill>
                  <a:schemeClr val="tx2"/>
                </a:solidFill>
                <a:latin typeface="+mj-lt"/>
                <a:ea typeface="+mj-ea"/>
                <a:cs typeface="Arial"/>
              </a:rPr>
              <a:t>Grunt API Lifecycle Management Plugin</a:t>
            </a:r>
          </a:p>
        </p:txBody>
      </p:sp>
      <p:pic>
        <p:nvPicPr>
          <p:cNvPr id="3" name="Picture 2"/>
          <p:cNvPicPr>
            <a:picLocks noChangeAspect="1"/>
          </p:cNvPicPr>
          <p:nvPr/>
        </p:nvPicPr>
        <p:blipFill>
          <a:blip r:embed="rId3"/>
          <a:stretch>
            <a:fillRect/>
          </a:stretch>
        </p:blipFill>
        <p:spPr>
          <a:xfrm>
            <a:off x="7273975" y="1202455"/>
            <a:ext cx="2761785" cy="2761785"/>
          </a:xfrm>
          <a:prstGeom prst="rect">
            <a:avLst/>
          </a:prstGeom>
        </p:spPr>
      </p:pic>
    </p:spTree>
    <p:extLst>
      <p:ext uri="{BB962C8B-B14F-4D97-AF65-F5344CB8AC3E}">
        <p14:creationId xmlns:p14="http://schemas.microsoft.com/office/powerpoint/2010/main" val="17810165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3690620" y="4906334"/>
            <a:ext cx="4927600" cy="34747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pc="100" dirty="0">
                <a:ln w="18000">
                  <a:noFill/>
                  <a:prstDash val="solid"/>
                </a:ln>
                <a:solidFill>
                  <a:srgbClr val="1C9AD6"/>
                </a:solidFill>
              </a:rPr>
              <a:t>Execute Functional Tests</a:t>
            </a:r>
          </a:p>
        </p:txBody>
      </p:sp>
      <p:sp>
        <p:nvSpPr>
          <p:cNvPr id="2" name="Text Placeholder 1"/>
          <p:cNvSpPr>
            <a:spLocks noGrp="1"/>
          </p:cNvSpPr>
          <p:nvPr>
            <p:ph type="body" sz="quarter" idx="10"/>
          </p:nvPr>
        </p:nvSpPr>
        <p:spPr>
          <a:xfrm>
            <a:off x="253960" y="5143500"/>
            <a:ext cx="9638148" cy="1998798"/>
          </a:xfrm>
        </p:spPr>
        <p:txBody>
          <a:bodyPr>
            <a:normAutofit/>
          </a:bodyPr>
          <a:lstStyle/>
          <a:p>
            <a:pPr marL="304714" indent="0">
              <a:buNone/>
            </a:pPr>
            <a:endParaRPr lang="en-US" sz="2700" dirty="0">
              <a:solidFill>
                <a:schemeClr val="tx1"/>
              </a:solidFill>
              <a:cs typeface="Century Gothic"/>
            </a:endParaRPr>
          </a:p>
          <a:p>
            <a:pPr marL="304714" indent="0">
              <a:buNone/>
            </a:pPr>
            <a:r>
              <a:rPr lang="en-US" sz="2000" dirty="0"/>
              <a:t> </a:t>
            </a:r>
          </a:p>
          <a:p>
            <a:pPr lvl="1"/>
            <a:endParaRPr lang="en-US" sz="2400" dirty="0">
              <a:solidFill>
                <a:schemeClr val="tx1"/>
              </a:solidFill>
              <a:cs typeface="Century Gothic"/>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5</a:t>
            </a:fld>
            <a:endParaRPr lang="en-US" dirty="0"/>
          </a:p>
        </p:txBody>
      </p:sp>
      <p:sp>
        <p:nvSpPr>
          <p:cNvPr id="4" name="Title 3"/>
          <p:cNvSpPr>
            <a:spLocks noGrp="1"/>
          </p:cNvSpPr>
          <p:nvPr>
            <p:ph type="title"/>
          </p:nvPr>
        </p:nvSpPr>
        <p:spPr>
          <a:xfrm>
            <a:off x="253959" y="341573"/>
            <a:ext cx="9904453" cy="406318"/>
          </a:xfrm>
        </p:spPr>
        <p:txBody>
          <a:bodyPr/>
          <a:lstStyle/>
          <a:p>
            <a:r>
              <a:rPr lang="en-US" dirty="0"/>
              <a:t>API Lifecycle</a:t>
            </a:r>
          </a:p>
        </p:txBody>
      </p:sp>
      <p:sp>
        <p:nvSpPr>
          <p:cNvPr id="6" name="Rounded Rectangle 5"/>
          <p:cNvSpPr/>
          <p:nvPr/>
        </p:nvSpPr>
        <p:spPr>
          <a:xfrm>
            <a:off x="1041400" y="1663700"/>
            <a:ext cx="4864100" cy="342900"/>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pc="100" dirty="0">
                <a:ln w="18000">
                  <a:noFill/>
                  <a:prstDash val="solid"/>
                </a:ln>
                <a:solidFill>
                  <a:schemeClr val="accent5"/>
                </a:solidFill>
              </a:rPr>
              <a:t>Clean API Bundle Files and Folders</a:t>
            </a:r>
          </a:p>
        </p:txBody>
      </p:sp>
      <p:sp>
        <p:nvSpPr>
          <p:cNvPr id="7" name="Rounded Rectangle 6"/>
          <p:cNvSpPr/>
          <p:nvPr/>
        </p:nvSpPr>
        <p:spPr>
          <a:xfrm>
            <a:off x="1381760" y="2105424"/>
            <a:ext cx="4902200" cy="34747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pc="100" dirty="0">
                <a:ln w="18000">
                  <a:noFill/>
                  <a:prstDash val="solid"/>
                </a:ln>
                <a:solidFill>
                  <a:schemeClr val="accent5"/>
                </a:solidFill>
              </a:rPr>
              <a:t>Copy Artifacts</a:t>
            </a:r>
          </a:p>
        </p:txBody>
      </p:sp>
      <p:sp>
        <p:nvSpPr>
          <p:cNvPr id="10" name="Rounded Rectangle 9"/>
          <p:cNvSpPr/>
          <p:nvPr/>
        </p:nvSpPr>
        <p:spPr>
          <a:xfrm>
            <a:off x="2517140" y="3567446"/>
            <a:ext cx="4902200" cy="34747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pc="100" dirty="0">
                <a:ln w="18000">
                  <a:noFill/>
                  <a:prstDash val="solid"/>
                </a:ln>
                <a:solidFill>
                  <a:srgbClr val="1C9AD6"/>
                </a:solidFill>
              </a:rPr>
              <a:t>Deactivate last revision from the API Services</a:t>
            </a:r>
          </a:p>
        </p:txBody>
      </p:sp>
      <p:sp>
        <p:nvSpPr>
          <p:cNvPr id="11" name="Rounded Rectangle 10"/>
          <p:cNvSpPr/>
          <p:nvPr/>
        </p:nvSpPr>
        <p:spPr>
          <a:xfrm>
            <a:off x="2895600" y="4013742"/>
            <a:ext cx="4914900" cy="34747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pc="100" dirty="0">
                <a:ln w="18000">
                  <a:noFill/>
                  <a:prstDash val="solid"/>
                </a:ln>
                <a:solidFill>
                  <a:srgbClr val="1C9AD6"/>
                </a:solidFill>
              </a:rPr>
              <a:t>Import and deploy API bundle to API Services</a:t>
            </a:r>
          </a:p>
        </p:txBody>
      </p:sp>
      <p:sp>
        <p:nvSpPr>
          <p:cNvPr id="12" name="Rounded Rectangle 11"/>
          <p:cNvSpPr/>
          <p:nvPr/>
        </p:nvSpPr>
        <p:spPr>
          <a:xfrm>
            <a:off x="4498340" y="5798926"/>
            <a:ext cx="4889500" cy="34747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spc="100" dirty="0">
                <a:ln w="18000">
                  <a:noFill/>
                  <a:prstDash val="solid"/>
                </a:ln>
                <a:solidFill>
                  <a:srgbClr val="1C9AD6"/>
                </a:solidFill>
              </a:rPr>
              <a:t>Deploy and Test Documentation on CMS</a:t>
            </a:r>
          </a:p>
        </p:txBody>
      </p:sp>
      <p:sp>
        <p:nvSpPr>
          <p:cNvPr id="13" name="Rounded Rectangle 12"/>
          <p:cNvSpPr/>
          <p:nvPr/>
        </p:nvSpPr>
        <p:spPr>
          <a:xfrm>
            <a:off x="3286760" y="4460038"/>
            <a:ext cx="4927600" cy="34747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pc="100" dirty="0">
                <a:ln w="18000">
                  <a:noFill/>
                  <a:prstDash val="solid"/>
                </a:ln>
                <a:solidFill>
                  <a:srgbClr val="1C9AD6"/>
                </a:solidFill>
              </a:rPr>
              <a:t>Execute Unit Tests</a:t>
            </a:r>
          </a:p>
        </p:txBody>
      </p:sp>
      <p:sp>
        <p:nvSpPr>
          <p:cNvPr id="15" name="Rounded Rectangle 14"/>
          <p:cNvSpPr/>
          <p:nvPr/>
        </p:nvSpPr>
        <p:spPr>
          <a:xfrm>
            <a:off x="4094480" y="5352630"/>
            <a:ext cx="4927600" cy="34747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pc="100" dirty="0">
                <a:ln w="18000">
                  <a:noFill/>
                  <a:prstDash val="solid"/>
                </a:ln>
                <a:solidFill>
                  <a:srgbClr val="1C9AD6"/>
                </a:solidFill>
              </a:rPr>
              <a:t>Execute Performance Tests</a:t>
            </a:r>
          </a:p>
        </p:txBody>
      </p:sp>
      <p:sp>
        <p:nvSpPr>
          <p:cNvPr id="17" name="Rounded Rectangle 16"/>
          <p:cNvSpPr/>
          <p:nvPr/>
        </p:nvSpPr>
        <p:spPr>
          <a:xfrm>
            <a:off x="4864100" y="6245225"/>
            <a:ext cx="4889500" cy="34747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pc="100" dirty="0">
                <a:ln w="18000">
                  <a:noFill/>
                  <a:prstDash val="solid"/>
                </a:ln>
                <a:solidFill>
                  <a:srgbClr val="1C9AD6"/>
                </a:solidFill>
              </a:rPr>
              <a:t>Any other manual tasks…</a:t>
            </a:r>
          </a:p>
        </p:txBody>
      </p:sp>
      <p:sp>
        <p:nvSpPr>
          <p:cNvPr id="8" name="Rounded Rectangle 7"/>
          <p:cNvSpPr/>
          <p:nvPr/>
        </p:nvSpPr>
        <p:spPr>
          <a:xfrm>
            <a:off x="1760220" y="2551720"/>
            <a:ext cx="4902200" cy="470606"/>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100" dirty="0">
                <a:ln w="18000">
                  <a:noFill/>
                  <a:prstDash val="solid"/>
                </a:ln>
                <a:solidFill>
                  <a:srgbClr val="1C9AD6"/>
                </a:solidFill>
              </a:rPr>
              <a:t>Configure Artifacts for each environment (DEV, QA, STG, PROD, etc.)</a:t>
            </a:r>
          </a:p>
        </p:txBody>
      </p:sp>
      <p:sp>
        <p:nvSpPr>
          <p:cNvPr id="9" name="Rounded Rectangle 8"/>
          <p:cNvSpPr/>
          <p:nvPr/>
        </p:nvSpPr>
        <p:spPr>
          <a:xfrm>
            <a:off x="2138680" y="3121150"/>
            <a:ext cx="4902200" cy="34747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pc="100" dirty="0">
                <a:ln w="18000">
                  <a:noFill/>
                  <a:prstDash val="solid"/>
                </a:ln>
                <a:solidFill>
                  <a:srgbClr val="1C9AD6"/>
                </a:solidFill>
              </a:rPr>
              <a:t>Package Artifacts (zip)</a:t>
            </a:r>
          </a:p>
        </p:txBody>
      </p:sp>
      <p:pic>
        <p:nvPicPr>
          <p:cNvPr id="18" name="Picture 17"/>
          <p:cNvPicPr>
            <a:picLocks noChangeAspect="1"/>
          </p:cNvPicPr>
          <p:nvPr/>
        </p:nvPicPr>
        <p:blipFill>
          <a:blip r:embed="rId3"/>
          <a:stretch>
            <a:fillRect/>
          </a:stretch>
        </p:blipFill>
        <p:spPr>
          <a:xfrm>
            <a:off x="3916481" y="2070390"/>
            <a:ext cx="2763473" cy="2445375"/>
          </a:xfrm>
          <a:prstGeom prst="rect">
            <a:avLst/>
          </a:prstGeom>
        </p:spPr>
      </p:pic>
      <p:sp>
        <p:nvSpPr>
          <p:cNvPr id="19" name="TextBox 18"/>
          <p:cNvSpPr txBox="1"/>
          <p:nvPr/>
        </p:nvSpPr>
        <p:spPr>
          <a:xfrm>
            <a:off x="563510" y="4955746"/>
            <a:ext cx="8955848" cy="1323439"/>
          </a:xfrm>
          <a:prstGeom prst="rect">
            <a:avLst/>
          </a:prstGeom>
          <a:solidFill>
            <a:schemeClr val="bg2"/>
          </a:solidFill>
        </p:spPr>
        <p:txBody>
          <a:bodyPr wrap="square" rtlCol="0">
            <a:spAutoFit/>
          </a:bodyPr>
          <a:lstStyle/>
          <a:p>
            <a:pPr algn="ctr">
              <a:buClr>
                <a:schemeClr val="tx2"/>
              </a:buClr>
            </a:pPr>
            <a:r>
              <a:rPr lang="en-US" sz="4000" b="1" dirty="0">
                <a:solidFill>
                  <a:schemeClr val="tx2"/>
                </a:solidFill>
              </a:rPr>
              <a:t>There must be a way to automate all this tedious work!</a:t>
            </a:r>
          </a:p>
        </p:txBody>
      </p:sp>
      <p:sp>
        <p:nvSpPr>
          <p:cNvPr id="21" name="Title 3"/>
          <p:cNvSpPr txBox="1">
            <a:spLocks/>
          </p:cNvSpPr>
          <p:nvPr/>
        </p:nvSpPr>
        <p:spPr>
          <a:xfrm>
            <a:off x="266659" y="10527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sz="2000" b="0" dirty="0">
                <a:solidFill>
                  <a:srgbClr val="6D6E71"/>
                </a:solidFill>
              </a:rPr>
              <a:t>Let’s </a:t>
            </a:r>
            <a:r>
              <a:rPr lang="en-US" sz="2000" b="0" dirty="0">
                <a:solidFill>
                  <a:srgbClr val="6D6E71"/>
                </a:solidFill>
                <a:latin typeface="+mn-lt"/>
                <a:ea typeface="+mn-ea"/>
                <a:cs typeface="+mn-cs"/>
              </a:rPr>
              <a:t>take</a:t>
            </a:r>
            <a:r>
              <a:rPr lang="en-US" sz="2000" b="0" dirty="0">
                <a:solidFill>
                  <a:srgbClr val="6D6E71"/>
                </a:solidFill>
              </a:rPr>
              <a:t> a look at the tasks required</a:t>
            </a:r>
          </a:p>
        </p:txBody>
      </p:sp>
      <p:sp>
        <p:nvSpPr>
          <p:cNvPr id="3" name="Rectangular Callout 2"/>
          <p:cNvSpPr/>
          <p:nvPr/>
        </p:nvSpPr>
        <p:spPr>
          <a:xfrm>
            <a:off x="7980764" y="1137193"/>
            <a:ext cx="1990451" cy="682316"/>
          </a:xfrm>
          <a:prstGeom prst="wedgeRectCallout">
            <a:avLst>
              <a:gd name="adj1" fmla="val -128451"/>
              <a:gd name="adj2" fmla="val 117749"/>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Package phase</a:t>
            </a:r>
          </a:p>
        </p:txBody>
      </p:sp>
      <p:sp>
        <p:nvSpPr>
          <p:cNvPr id="22" name="Rectangular Callout 21"/>
          <p:cNvSpPr/>
          <p:nvPr/>
        </p:nvSpPr>
        <p:spPr>
          <a:xfrm>
            <a:off x="7999721" y="2123535"/>
            <a:ext cx="1990452" cy="682316"/>
          </a:xfrm>
          <a:prstGeom prst="wedgeRectCallout">
            <a:avLst>
              <a:gd name="adj1" fmla="val -109861"/>
              <a:gd name="adj2" fmla="val 76082"/>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Configure phase</a:t>
            </a:r>
          </a:p>
        </p:txBody>
      </p:sp>
      <p:sp>
        <p:nvSpPr>
          <p:cNvPr id="23" name="Rectangular Callout 22"/>
          <p:cNvSpPr/>
          <p:nvPr/>
        </p:nvSpPr>
        <p:spPr>
          <a:xfrm>
            <a:off x="7980764" y="3166739"/>
            <a:ext cx="1952539" cy="682316"/>
          </a:xfrm>
          <a:prstGeom prst="wedgeRectCallout">
            <a:avLst>
              <a:gd name="adj1" fmla="val -76108"/>
              <a:gd name="adj2" fmla="val 53859"/>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Install phase</a:t>
            </a:r>
          </a:p>
        </p:txBody>
      </p:sp>
    </p:spTree>
    <p:extLst>
      <p:ext uri="{BB962C8B-B14F-4D97-AF65-F5344CB8AC3E}">
        <p14:creationId xmlns:p14="http://schemas.microsoft.com/office/powerpoint/2010/main" val="392495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par>
                                <p:cTn id="15" presetID="2" presetClass="entr" presetSubtype="2"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p:tgtEl>
                                          <p:spTgt spid="9"/>
                                        </p:tgtEl>
                                        <p:attrNameLst>
                                          <p:attrName>ppt_x</p:attrName>
                                        </p:attrNameLst>
                                      </p:cBhvr>
                                      <p:tavLst>
                                        <p:tav tm="0">
                                          <p:val>
                                            <p:strVal val="#ppt_x-#ppt_w*1.125000"/>
                                          </p:val>
                                        </p:tav>
                                        <p:tav tm="100000">
                                          <p:val>
                                            <p:strVal val="#ppt_x"/>
                                          </p:val>
                                        </p:tav>
                                      </p:tavLst>
                                    </p:anim>
                                    <p:animEffect transition="in" filter="wipe(righ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p:tgtEl>
                                          <p:spTgt spid="10"/>
                                        </p:tgtEl>
                                        <p:attrNameLst>
                                          <p:attrName>ppt_x</p:attrName>
                                        </p:attrNameLst>
                                      </p:cBhvr>
                                      <p:tavLst>
                                        <p:tav tm="0">
                                          <p:val>
                                            <p:strVal val="#ppt_x-#ppt_w*1.125000"/>
                                          </p:val>
                                        </p:tav>
                                        <p:tav tm="100000">
                                          <p:val>
                                            <p:strVal val="#ppt_x"/>
                                          </p:val>
                                        </p:tav>
                                      </p:tavLst>
                                    </p:anim>
                                    <p:animEffect transition="in" filter="wipe(right)">
                                      <p:cBhvr>
                                        <p:cTn id="40" dur="500"/>
                                        <p:tgtEl>
                                          <p:spTgt spid="10"/>
                                        </p:tgtEl>
                                      </p:cBhvr>
                                    </p:animEffect>
                                  </p:childTnLst>
                                </p:cTn>
                              </p:par>
                              <p:par>
                                <p:cTn id="41" presetID="2" presetClass="entr" presetSubtype="2"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p:tgtEl>
                                          <p:spTgt spid="11"/>
                                        </p:tgtEl>
                                        <p:attrNameLst>
                                          <p:attrName>ppt_x</p:attrName>
                                        </p:attrNameLst>
                                      </p:cBhvr>
                                      <p:tavLst>
                                        <p:tav tm="0">
                                          <p:val>
                                            <p:strVal val="#ppt_x-#ppt_w*1.125000"/>
                                          </p:val>
                                        </p:tav>
                                        <p:tav tm="100000">
                                          <p:val>
                                            <p:strVal val="#ppt_x"/>
                                          </p:val>
                                        </p:tav>
                                      </p:tavLst>
                                    </p:anim>
                                    <p:animEffect transition="in" filter="wipe(righ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p:tgtEl>
                                          <p:spTgt spid="13"/>
                                        </p:tgtEl>
                                        <p:attrNameLst>
                                          <p:attrName>ppt_x</p:attrName>
                                        </p:attrNameLst>
                                      </p:cBhvr>
                                      <p:tavLst>
                                        <p:tav tm="0">
                                          <p:val>
                                            <p:strVal val="#ppt_x-#ppt_w*1.125000"/>
                                          </p:val>
                                        </p:tav>
                                        <p:tav tm="100000">
                                          <p:val>
                                            <p:strVal val="#ppt_x"/>
                                          </p:val>
                                        </p:tav>
                                      </p:tavLst>
                                    </p:anim>
                                    <p:animEffect transition="in" filter="wipe(righ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1"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p:tgtEl>
                                          <p:spTgt spid="20"/>
                                        </p:tgtEl>
                                        <p:attrNameLst>
                                          <p:attrName>ppt_x</p:attrName>
                                        </p:attrNameLst>
                                      </p:cBhvr>
                                      <p:tavLst>
                                        <p:tav tm="0">
                                          <p:val>
                                            <p:strVal val="#ppt_x-#ppt_w*1.125000"/>
                                          </p:val>
                                        </p:tav>
                                        <p:tav tm="100000">
                                          <p:val>
                                            <p:strVal val="#ppt_x"/>
                                          </p:val>
                                        </p:tav>
                                      </p:tavLst>
                                    </p:anim>
                                    <p:animEffect transition="in" filter="wipe(righ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p:tgtEl>
                                          <p:spTgt spid="15"/>
                                        </p:tgtEl>
                                        <p:attrNameLst>
                                          <p:attrName>ppt_x</p:attrName>
                                        </p:attrNameLst>
                                      </p:cBhvr>
                                      <p:tavLst>
                                        <p:tav tm="0">
                                          <p:val>
                                            <p:strVal val="#ppt_x-#ppt_w*1.125000"/>
                                          </p:val>
                                        </p:tav>
                                        <p:tav tm="100000">
                                          <p:val>
                                            <p:strVal val="#ppt_x"/>
                                          </p:val>
                                        </p:tav>
                                      </p:tavLst>
                                    </p:anim>
                                    <p:animEffect transition="in" filter="wipe(right)">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8"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p:tgtEl>
                                          <p:spTgt spid="12"/>
                                        </p:tgtEl>
                                        <p:attrNameLst>
                                          <p:attrName>ppt_x</p:attrName>
                                        </p:attrNameLst>
                                      </p:cBhvr>
                                      <p:tavLst>
                                        <p:tav tm="0">
                                          <p:val>
                                            <p:strVal val="#ppt_x-#ppt_w*1.125000"/>
                                          </p:val>
                                        </p:tav>
                                        <p:tav tm="100000">
                                          <p:val>
                                            <p:strVal val="#ppt_x"/>
                                          </p:val>
                                        </p:tav>
                                      </p:tavLst>
                                    </p:anim>
                                    <p:animEffect transition="in" filter="wipe(right)">
                                      <p:cBhvr>
                                        <p:cTn id="74" dur="50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p:tgtEl>
                                          <p:spTgt spid="17"/>
                                        </p:tgtEl>
                                        <p:attrNameLst>
                                          <p:attrName>ppt_x</p:attrName>
                                        </p:attrNameLst>
                                      </p:cBhvr>
                                      <p:tavLst>
                                        <p:tav tm="0">
                                          <p:val>
                                            <p:strVal val="#ppt_x-#ppt_w*1.125000"/>
                                          </p:val>
                                        </p:tav>
                                        <p:tav tm="100000">
                                          <p:val>
                                            <p:strVal val="#ppt_x"/>
                                          </p:val>
                                        </p:tav>
                                      </p:tavLst>
                                    </p:anim>
                                    <p:animEffect transition="in" filter="wipe(right)">
                                      <p:cBhvr>
                                        <p:cTn id="80" dur="5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31"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p:cTn id="85" dur="1000" fill="hold"/>
                                        <p:tgtEl>
                                          <p:spTgt spid="18"/>
                                        </p:tgtEl>
                                        <p:attrNameLst>
                                          <p:attrName>ppt_w</p:attrName>
                                        </p:attrNameLst>
                                      </p:cBhvr>
                                      <p:tavLst>
                                        <p:tav tm="0">
                                          <p:val>
                                            <p:fltVal val="0"/>
                                          </p:val>
                                        </p:tav>
                                        <p:tav tm="100000">
                                          <p:val>
                                            <p:strVal val="#ppt_w"/>
                                          </p:val>
                                        </p:tav>
                                      </p:tavLst>
                                    </p:anim>
                                    <p:anim calcmode="lin" valueType="num">
                                      <p:cBhvr>
                                        <p:cTn id="86" dur="1000" fill="hold"/>
                                        <p:tgtEl>
                                          <p:spTgt spid="18"/>
                                        </p:tgtEl>
                                        <p:attrNameLst>
                                          <p:attrName>ppt_h</p:attrName>
                                        </p:attrNameLst>
                                      </p:cBhvr>
                                      <p:tavLst>
                                        <p:tav tm="0">
                                          <p:val>
                                            <p:fltVal val="0"/>
                                          </p:val>
                                        </p:tav>
                                        <p:tav tm="100000">
                                          <p:val>
                                            <p:strVal val="#ppt_h"/>
                                          </p:val>
                                        </p:tav>
                                      </p:tavLst>
                                    </p:anim>
                                    <p:anim calcmode="lin" valueType="num">
                                      <p:cBhvr>
                                        <p:cTn id="87" dur="1000" fill="hold"/>
                                        <p:tgtEl>
                                          <p:spTgt spid="18"/>
                                        </p:tgtEl>
                                        <p:attrNameLst>
                                          <p:attrName>style.rotation</p:attrName>
                                        </p:attrNameLst>
                                      </p:cBhvr>
                                      <p:tavLst>
                                        <p:tav tm="0">
                                          <p:val>
                                            <p:fltVal val="90"/>
                                          </p:val>
                                        </p:tav>
                                        <p:tav tm="100000">
                                          <p:val>
                                            <p:fltVal val="0"/>
                                          </p:val>
                                        </p:tav>
                                      </p:tavLst>
                                    </p:anim>
                                    <p:animEffect transition="in" filter="fade">
                                      <p:cBhvr>
                                        <p:cTn id="88" dur="1000"/>
                                        <p:tgtEl>
                                          <p:spTgt spid="18"/>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p:cTn id="91" dur="1000" fill="hold"/>
                                        <p:tgtEl>
                                          <p:spTgt spid="19"/>
                                        </p:tgtEl>
                                        <p:attrNameLst>
                                          <p:attrName>ppt_w</p:attrName>
                                        </p:attrNameLst>
                                      </p:cBhvr>
                                      <p:tavLst>
                                        <p:tav tm="0">
                                          <p:val>
                                            <p:fltVal val="0"/>
                                          </p:val>
                                        </p:tav>
                                        <p:tav tm="100000">
                                          <p:val>
                                            <p:strVal val="#ppt_w"/>
                                          </p:val>
                                        </p:tav>
                                      </p:tavLst>
                                    </p:anim>
                                    <p:anim calcmode="lin" valueType="num">
                                      <p:cBhvr>
                                        <p:cTn id="92" dur="1000" fill="hold"/>
                                        <p:tgtEl>
                                          <p:spTgt spid="19"/>
                                        </p:tgtEl>
                                        <p:attrNameLst>
                                          <p:attrName>ppt_h</p:attrName>
                                        </p:attrNameLst>
                                      </p:cBhvr>
                                      <p:tavLst>
                                        <p:tav tm="0">
                                          <p:val>
                                            <p:fltVal val="0"/>
                                          </p:val>
                                        </p:tav>
                                        <p:tav tm="100000">
                                          <p:val>
                                            <p:strVal val="#ppt_h"/>
                                          </p:val>
                                        </p:tav>
                                      </p:tavLst>
                                    </p:anim>
                                    <p:anim calcmode="lin" valueType="num">
                                      <p:cBhvr>
                                        <p:cTn id="93" dur="1000" fill="hold"/>
                                        <p:tgtEl>
                                          <p:spTgt spid="19"/>
                                        </p:tgtEl>
                                        <p:attrNameLst>
                                          <p:attrName>style.rotation</p:attrName>
                                        </p:attrNameLst>
                                      </p:cBhvr>
                                      <p:tavLst>
                                        <p:tav tm="0">
                                          <p:val>
                                            <p:fltVal val="90"/>
                                          </p:val>
                                        </p:tav>
                                        <p:tav tm="100000">
                                          <p:val>
                                            <p:fltVal val="0"/>
                                          </p:val>
                                        </p:tav>
                                      </p:tavLst>
                                    </p:anim>
                                    <p:animEffect transition="in" filter="fade">
                                      <p:cBhvr>
                                        <p:cTn id="9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6" grpId="0" animBg="1"/>
      <p:bldP spid="7" grpId="0" animBg="1"/>
      <p:bldP spid="10" grpId="0" animBg="1"/>
      <p:bldP spid="11" grpId="0" animBg="1"/>
      <p:bldP spid="12" grpId="0" animBg="1"/>
      <p:bldP spid="13" grpId="0" animBg="1"/>
      <p:bldP spid="15" grpId="0" animBg="1"/>
      <p:bldP spid="17" grpId="0" animBg="1"/>
      <p:bldP spid="8" grpId="0" animBg="1"/>
      <p:bldP spid="9" grpId="0" animBg="1"/>
      <p:bldP spid="19" grpId="0" animBg="1"/>
      <p:bldP spid="3" grpId="0" animBg="1"/>
      <p:bldP spid="22"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50</a:t>
            </a:fld>
            <a:endParaRPr lang="en-US" dirty="0"/>
          </a:p>
        </p:txBody>
      </p:sp>
      <p:sp>
        <p:nvSpPr>
          <p:cNvPr id="3" name="Text Placeholder 2"/>
          <p:cNvSpPr>
            <a:spLocks noGrp="1"/>
          </p:cNvSpPr>
          <p:nvPr>
            <p:ph type="body" sz="quarter" idx="10"/>
          </p:nvPr>
        </p:nvSpPr>
        <p:spPr>
          <a:xfrm>
            <a:off x="268072" y="1394598"/>
            <a:ext cx="9638148" cy="2698243"/>
          </a:xfrm>
        </p:spPr>
        <p:txBody>
          <a:bodyPr/>
          <a:lstStyle/>
          <a:p>
            <a:pPr>
              <a:buFont typeface="Wingdings" charset="2"/>
              <a:buChar char="§"/>
            </a:pPr>
            <a:r>
              <a:rPr lang="en-US" dirty="0"/>
              <a:t>Clone repo from here </a:t>
            </a:r>
            <a:r>
              <a:rPr lang="en-US" dirty="0">
                <a:hlinkClick r:id="rId3"/>
              </a:rPr>
              <a:t>https://github.com/apigeecs/apigee-deploy-grunt-plugin</a:t>
            </a:r>
            <a:endParaRPr lang="en-US" dirty="0"/>
          </a:p>
          <a:p>
            <a:pPr>
              <a:buFont typeface="Wingdings" charset="2"/>
              <a:buChar char="§"/>
            </a:pPr>
            <a:endParaRPr lang="en-US" dirty="0"/>
          </a:p>
          <a:p>
            <a:pPr>
              <a:buFont typeface="Wingdings" charset="2"/>
              <a:buChar char="§"/>
            </a:pPr>
            <a:r>
              <a:rPr lang="en-US" dirty="0"/>
              <a:t>Follow steps from </a:t>
            </a:r>
            <a:r>
              <a:rPr lang="en-US" dirty="0" err="1"/>
              <a:t>Github</a:t>
            </a:r>
            <a:endParaRPr lang="en-US" dirty="0"/>
          </a:p>
          <a:p>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pPr marL="0" lvl="2" defTabSz="507858">
              <a:spcBef>
                <a:spcPct val="0"/>
              </a:spcBef>
            </a:pPr>
            <a:r>
              <a:rPr lang="en-US" sz="2400" b="1" dirty="0">
                <a:solidFill>
                  <a:schemeClr val="tx2"/>
                </a:solidFill>
                <a:latin typeface="+mj-lt"/>
                <a:ea typeface="+mj-ea"/>
                <a:cs typeface="Arial"/>
              </a:rPr>
              <a:t>Grunt API Lifecycle Management Plugin: Action</a:t>
            </a:r>
          </a:p>
        </p:txBody>
      </p:sp>
    </p:spTree>
    <p:extLst>
      <p:ext uri="{BB962C8B-B14F-4D97-AF65-F5344CB8AC3E}">
        <p14:creationId xmlns:p14="http://schemas.microsoft.com/office/powerpoint/2010/main" val="288795673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5985769"/>
          </a:xfrm>
        </p:spPr>
        <p:txBody>
          <a:bodyPr>
            <a:normAutofit/>
          </a:bodyPr>
          <a:lstStyle/>
          <a:p>
            <a:pPr marL="609429" lvl="1" indent="0">
              <a:lnSpc>
                <a:spcPts val="3844"/>
              </a:lnSpc>
              <a:buNone/>
            </a:pPr>
            <a:endParaRPr lang="en-US" sz="3600" dirty="0">
              <a:solidFill>
                <a:schemeClr val="tx1"/>
              </a:solidFill>
              <a:cs typeface="Century Gothic"/>
            </a:endParaRPr>
          </a:p>
          <a:p>
            <a:pPr lvl="1">
              <a:lnSpc>
                <a:spcPts val="3844"/>
              </a:lnSpc>
              <a:buFont typeface="Wingdings" charset="2"/>
              <a:buChar char="§"/>
            </a:pPr>
            <a:r>
              <a:rPr lang="en-US" dirty="0">
                <a:solidFill>
                  <a:schemeClr val="tx1"/>
                </a:solidFill>
                <a:cs typeface="Century Gothic"/>
              </a:rPr>
              <a:t>Identify different tools for managing the lifecycle</a:t>
            </a:r>
          </a:p>
          <a:p>
            <a:pPr lvl="1">
              <a:lnSpc>
                <a:spcPts val="3844"/>
              </a:lnSpc>
              <a:buFont typeface="Wingdings" charset="2"/>
              <a:buChar char="§"/>
            </a:pPr>
            <a:r>
              <a:rPr lang="en-US" dirty="0">
                <a:solidFill>
                  <a:schemeClr val="tx1"/>
                </a:solidFill>
                <a:cs typeface="Century Gothic"/>
              </a:rPr>
              <a:t>Recognize the benefits of Maven Plugin</a:t>
            </a:r>
          </a:p>
          <a:p>
            <a:pPr lvl="2">
              <a:lnSpc>
                <a:spcPts val="3844"/>
              </a:lnSpc>
              <a:buFont typeface="Wingdings" charset="2"/>
              <a:buChar char="§"/>
            </a:pPr>
            <a:r>
              <a:rPr lang="en-US" sz="2000" dirty="0">
                <a:solidFill>
                  <a:schemeClr val="tx1"/>
                </a:solidFill>
                <a:cs typeface="Century Gothic"/>
              </a:rPr>
              <a:t>How to get started with Maven Plugin</a:t>
            </a:r>
          </a:p>
          <a:p>
            <a:pPr lvl="2">
              <a:lnSpc>
                <a:spcPts val="3844"/>
              </a:lnSpc>
              <a:buFont typeface="Wingdings" charset="2"/>
              <a:buChar char="§"/>
            </a:pPr>
            <a:r>
              <a:rPr lang="en-US" sz="2000" dirty="0">
                <a:solidFill>
                  <a:schemeClr val="tx1"/>
                </a:solidFill>
                <a:cs typeface="Century Gothic"/>
              </a:rPr>
              <a:t>Configure the API bundle for multiple environments with </a:t>
            </a:r>
            <a:r>
              <a:rPr lang="en-US" sz="2000" dirty="0" err="1">
                <a:solidFill>
                  <a:schemeClr val="tx1"/>
                </a:solidFill>
                <a:cs typeface="Century Gothic"/>
              </a:rPr>
              <a:t>config.json</a:t>
            </a:r>
            <a:endParaRPr lang="en-US" sz="2000" dirty="0">
              <a:solidFill>
                <a:schemeClr val="tx1"/>
              </a:solidFill>
              <a:cs typeface="Century Gothic"/>
            </a:endParaRPr>
          </a:p>
          <a:p>
            <a:pPr lvl="1">
              <a:lnSpc>
                <a:spcPts val="3844"/>
              </a:lnSpc>
              <a:buFont typeface="Wingdings" charset="2"/>
              <a:buChar char="§"/>
            </a:pPr>
            <a:r>
              <a:rPr lang="en-US" dirty="0">
                <a:solidFill>
                  <a:schemeClr val="tx1"/>
                </a:solidFill>
                <a:cs typeface="Century Gothic"/>
              </a:rPr>
              <a:t>Recognize the benefits of </a:t>
            </a:r>
            <a:r>
              <a:rPr lang="en-US" dirty="0" err="1">
                <a:solidFill>
                  <a:schemeClr val="tx1"/>
                </a:solidFill>
                <a:cs typeface="Century Gothic"/>
              </a:rPr>
              <a:t>Grunt.js</a:t>
            </a:r>
            <a:r>
              <a:rPr lang="en-US" dirty="0">
                <a:solidFill>
                  <a:schemeClr val="tx1"/>
                </a:solidFill>
                <a:cs typeface="Century Gothic"/>
              </a:rPr>
              <a:t> Plugin</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51</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Summary</a:t>
            </a:r>
          </a:p>
        </p:txBody>
      </p:sp>
    </p:spTree>
    <p:extLst>
      <p:ext uri="{BB962C8B-B14F-4D97-AF65-F5344CB8AC3E}">
        <p14:creationId xmlns:p14="http://schemas.microsoft.com/office/powerpoint/2010/main" val="972458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1"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1"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1"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3102" y="588555"/>
            <a:ext cx="8407439" cy="2341940"/>
          </a:xfrm>
        </p:spPr>
        <p:txBody>
          <a:bodyPr/>
          <a:lstStyle/>
          <a:p>
            <a:r>
              <a:rPr lang="en-US" sz="3600" dirty="0"/>
              <a:t>Keep the momentum up - Build Complementary Tools</a:t>
            </a:r>
          </a:p>
          <a:p>
            <a:endParaRPr lang="en-US" sz="4400" dirty="0"/>
          </a:p>
          <a:p>
            <a:endParaRPr lang="en-US" sz="5400" dirty="0"/>
          </a:p>
        </p:txBody>
      </p:sp>
    </p:spTree>
    <p:extLst>
      <p:ext uri="{BB962C8B-B14F-4D97-AF65-F5344CB8AC3E}">
        <p14:creationId xmlns:p14="http://schemas.microsoft.com/office/powerpoint/2010/main" val="2321225025"/>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04714" indent="0">
              <a:lnSpc>
                <a:spcPts val="3344"/>
              </a:lnSpc>
              <a:buNone/>
            </a:pPr>
            <a:r>
              <a:rPr lang="en-US" sz="2000" dirty="0"/>
              <a:t>At the end of this section you will be able to:</a:t>
            </a:r>
          </a:p>
          <a:p>
            <a:pPr marL="304714" indent="0">
              <a:lnSpc>
                <a:spcPts val="3344"/>
              </a:lnSpc>
              <a:buNone/>
            </a:pPr>
            <a:endParaRPr lang="en-US" sz="2000" dirty="0"/>
          </a:p>
          <a:p>
            <a:pPr>
              <a:lnSpc>
                <a:spcPts val="3344"/>
              </a:lnSpc>
              <a:buFont typeface="Wingdings" charset="2"/>
              <a:buChar char="§"/>
            </a:pPr>
            <a:r>
              <a:rPr lang="en-US" sz="2000" dirty="0"/>
              <a:t>Recognize the importance of code reusability</a:t>
            </a:r>
          </a:p>
          <a:p>
            <a:pPr>
              <a:lnSpc>
                <a:spcPts val="3344"/>
              </a:lnSpc>
              <a:buFont typeface="Wingdings" charset="2"/>
              <a:buChar char="§"/>
            </a:pPr>
            <a:r>
              <a:rPr lang="en-US" sz="2000" dirty="0"/>
              <a:t>Practice using Proxy Maven Dependency Plugin</a:t>
            </a:r>
          </a:p>
          <a:p>
            <a:pPr>
              <a:lnSpc>
                <a:spcPts val="3344"/>
              </a:lnSpc>
              <a:buFont typeface="Wingdings" charset="2"/>
              <a:buChar char="§"/>
            </a:pPr>
            <a:r>
              <a:rPr lang="en-US" sz="2000" dirty="0"/>
              <a:t>Identify the key elements of Functional/</a:t>
            </a:r>
            <a:r>
              <a:rPr lang="en-US" sz="2000" dirty="0" err="1"/>
              <a:t>Blackbox</a:t>
            </a:r>
            <a:r>
              <a:rPr lang="en-US" sz="2000" dirty="0"/>
              <a:t> Testing</a:t>
            </a:r>
          </a:p>
        </p:txBody>
      </p:sp>
      <p:sp>
        <p:nvSpPr>
          <p:cNvPr id="3" name="Title 2"/>
          <p:cNvSpPr>
            <a:spLocks noGrp="1"/>
          </p:cNvSpPr>
          <p:nvPr>
            <p:ph type="title"/>
          </p:nvPr>
        </p:nvSpPr>
        <p:spPr/>
        <p:txBody>
          <a:bodyPr/>
          <a:lstStyle/>
          <a:p>
            <a:r>
              <a:rPr lang="en-US" dirty="0"/>
              <a:t>Section objectives</a:t>
            </a:r>
          </a:p>
        </p:txBody>
      </p:sp>
    </p:spTree>
    <p:extLst>
      <p:ext uri="{BB962C8B-B14F-4D97-AF65-F5344CB8AC3E}">
        <p14:creationId xmlns:p14="http://schemas.microsoft.com/office/powerpoint/2010/main" val="1053792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54</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sp>
        <p:nvSpPr>
          <p:cNvPr id="7" name="Text Placeholder 1"/>
          <p:cNvSpPr txBox="1">
            <a:spLocks/>
          </p:cNvSpPr>
          <p:nvPr/>
        </p:nvSpPr>
        <p:spPr>
          <a:xfrm>
            <a:off x="63500" y="1192255"/>
            <a:ext cx="9794046" cy="6000153"/>
          </a:xfrm>
          <a:prstGeom prst="rect">
            <a:avLst/>
          </a:prstGeom>
        </p:spPr>
        <p:txBody>
          <a:bodyPr vert="horz" lIns="0" tIns="50786" rIns="101572" bIns="50786" rtlCol="0">
            <a:normAutofit/>
          </a:bodyPr>
          <a:lstStyle>
            <a:lvl1pPr marL="609429" indent="-304715" algn="l" defTabSz="507858" rtl="0" eaLnBrk="1" latinLnBrk="0" hangingPunct="1">
              <a:lnSpc>
                <a:spcPts val="2444"/>
              </a:lnSpc>
              <a:spcBef>
                <a:spcPts val="889"/>
              </a:spcBef>
              <a:spcAft>
                <a:spcPts val="0"/>
              </a:spcAft>
              <a:buClr>
                <a:schemeClr val="tx2"/>
              </a:buClr>
              <a:buFont typeface="Arial"/>
              <a:buChar char="•"/>
              <a:defRPr sz="2200" b="0" i="0" kern="1200" baseline="0">
                <a:solidFill>
                  <a:schemeClr val="accent3"/>
                </a:solidFill>
                <a:latin typeface="+mn-lt"/>
                <a:ea typeface="+mn-ea"/>
                <a:cs typeface="Arial"/>
              </a:defRPr>
            </a:lvl1pPr>
            <a:lvl2pPr marL="914144" indent="-304715" algn="l" defTabSz="507858" rtl="0" eaLnBrk="1" latinLnBrk="0" hangingPunct="1">
              <a:lnSpc>
                <a:spcPts val="2444"/>
              </a:lnSpc>
              <a:spcBef>
                <a:spcPts val="889"/>
              </a:spcBef>
              <a:spcAft>
                <a:spcPts val="0"/>
              </a:spcAft>
              <a:buClr>
                <a:schemeClr val="tx2"/>
              </a:buClr>
              <a:buFont typeface="Arial"/>
              <a:buChar char="–"/>
              <a:defRPr sz="2000" b="0" i="0" kern="1200">
                <a:solidFill>
                  <a:schemeClr val="accent3"/>
                </a:solidFill>
                <a:latin typeface="+mn-lt"/>
                <a:ea typeface="+mn-ea"/>
                <a:cs typeface="Arial"/>
              </a:defRPr>
            </a:lvl2pPr>
            <a:lvl3pPr marL="1218859"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Arial"/>
              </a:defRPr>
            </a:lvl3pPr>
            <a:lvl4pPr marL="1523573"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4pPr>
            <a:lvl5pPr marL="1828288"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pPr marL="609429" lvl="1" indent="0">
              <a:buFont typeface="Arial"/>
              <a:buNone/>
            </a:pPr>
            <a:r>
              <a:rPr lang="en-US" sz="2400" dirty="0">
                <a:solidFill>
                  <a:schemeClr val="tx2"/>
                </a:solidFill>
              </a:rPr>
              <a:t>Proxy Dependency Maven Plugin – Why DRY?</a:t>
            </a:r>
            <a:endParaRPr lang="en-US" dirty="0">
              <a:solidFill>
                <a:schemeClr val="tx1"/>
              </a:solidFill>
              <a:cs typeface="Century Gothic"/>
            </a:endParaRPr>
          </a:p>
          <a:p>
            <a:pPr lvl="1">
              <a:buFont typeface="Wingdings" charset="2"/>
              <a:buChar char="§"/>
            </a:pPr>
            <a:r>
              <a:rPr lang="en-US" dirty="0">
                <a:solidFill>
                  <a:schemeClr val="tx1"/>
                </a:solidFill>
                <a:cs typeface="Century Gothic"/>
              </a:rPr>
              <a:t>The challenge: Uncontrolled duplication of code becomes a maintenance nightmare</a:t>
            </a:r>
          </a:p>
          <a:p>
            <a:pPr lvl="1">
              <a:buFont typeface="Wingdings" charset="2"/>
              <a:buChar char="§"/>
            </a:pPr>
            <a:endParaRPr lang="en-US" dirty="0">
              <a:solidFill>
                <a:schemeClr val="tx1"/>
              </a:solidFill>
              <a:cs typeface="Century Gothic"/>
            </a:endParaRPr>
          </a:p>
          <a:p>
            <a:pPr lvl="1">
              <a:buFont typeface="Wingdings" charset="2"/>
              <a:buChar char="§"/>
            </a:pPr>
            <a:r>
              <a:rPr lang="en-US" dirty="0">
                <a:solidFill>
                  <a:schemeClr val="tx1"/>
                </a:solidFill>
                <a:cs typeface="Century Gothic"/>
              </a:rPr>
              <a:t>Meant to prevent code duplication or DRY (Don’t Repeat Yourself)</a:t>
            </a:r>
          </a:p>
          <a:p>
            <a:pPr marL="609429" lvl="1" indent="0">
              <a:buNone/>
            </a:pPr>
            <a:endParaRPr lang="en-US" b="1" dirty="0">
              <a:solidFill>
                <a:srgbClr val="FF4300"/>
              </a:solidFill>
              <a:cs typeface="Century Gothic"/>
            </a:endParaRPr>
          </a:p>
          <a:p>
            <a:pPr lvl="1">
              <a:buFont typeface="Wingdings" charset="2"/>
              <a:buChar char="§"/>
            </a:pPr>
            <a:r>
              <a:rPr lang="en-US" dirty="0">
                <a:solidFill>
                  <a:schemeClr val="tx1"/>
                </a:solidFill>
                <a:cs typeface="Century Gothic"/>
              </a:rPr>
              <a:t>Get it here: </a:t>
            </a:r>
            <a:r>
              <a:rPr lang="en-US" dirty="0">
                <a:solidFill>
                  <a:srgbClr val="FF4300"/>
                </a:solidFill>
                <a:cs typeface="Century Gothic"/>
                <a:hlinkClick r:id="rId3"/>
              </a:rPr>
              <a:t>https://github.com/apigee/proxy-dependency-maven-plugin</a:t>
            </a:r>
            <a:endParaRPr lang="en-US" dirty="0">
              <a:solidFill>
                <a:srgbClr val="FF4300"/>
              </a:solidFill>
              <a:cs typeface="Century Gothic"/>
            </a:endParaRPr>
          </a:p>
          <a:p>
            <a:pPr marL="609429" lvl="1" indent="0">
              <a:buNone/>
            </a:pPr>
            <a:endParaRPr lang="en-US" dirty="0">
              <a:solidFill>
                <a:schemeClr val="tx1"/>
              </a:solidFill>
              <a:cs typeface="Century Gothic"/>
            </a:endParaRPr>
          </a:p>
          <a:p>
            <a:pPr lvl="1">
              <a:buFont typeface="Wingdings" charset="2"/>
              <a:buChar char="§"/>
            </a:pPr>
            <a:endParaRPr lang="en-US" dirty="0">
              <a:solidFill>
                <a:schemeClr val="tx1"/>
              </a:solidFill>
              <a:cs typeface="Century Gothic"/>
            </a:endParaRPr>
          </a:p>
          <a:p>
            <a:pPr lvl="1">
              <a:buFont typeface="Wingdings" charset="2"/>
              <a:buChar char="§"/>
            </a:pPr>
            <a:endParaRPr lang="en-US" dirty="0">
              <a:solidFill>
                <a:schemeClr val="tx1"/>
              </a:solidFill>
              <a:cs typeface="Century Gothic"/>
            </a:endParaRPr>
          </a:p>
        </p:txBody>
      </p:sp>
    </p:spTree>
    <p:extLst>
      <p:ext uri="{BB962C8B-B14F-4D97-AF65-F5344CB8AC3E}">
        <p14:creationId xmlns:p14="http://schemas.microsoft.com/office/powerpoint/2010/main" val="324437312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55</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sp>
        <p:nvSpPr>
          <p:cNvPr id="7" name="Text Placeholder 1"/>
          <p:cNvSpPr txBox="1">
            <a:spLocks/>
          </p:cNvSpPr>
          <p:nvPr/>
        </p:nvSpPr>
        <p:spPr>
          <a:xfrm>
            <a:off x="241259" y="1192255"/>
            <a:ext cx="9917153" cy="6000153"/>
          </a:xfrm>
          <a:prstGeom prst="rect">
            <a:avLst/>
          </a:prstGeom>
        </p:spPr>
        <p:txBody>
          <a:bodyPr vert="horz" lIns="0" tIns="50786" rIns="101572" bIns="50786" rtlCol="0">
            <a:normAutofit/>
          </a:bodyPr>
          <a:lstStyle>
            <a:lvl1pPr marL="609429" indent="-304715" algn="l" defTabSz="507858" rtl="0" eaLnBrk="1" latinLnBrk="0" hangingPunct="1">
              <a:lnSpc>
                <a:spcPts val="2444"/>
              </a:lnSpc>
              <a:spcBef>
                <a:spcPts val="889"/>
              </a:spcBef>
              <a:spcAft>
                <a:spcPts val="0"/>
              </a:spcAft>
              <a:buClr>
                <a:schemeClr val="tx2"/>
              </a:buClr>
              <a:buFont typeface="Arial"/>
              <a:buChar char="•"/>
              <a:defRPr sz="2200" b="0" i="0" kern="1200" baseline="0">
                <a:solidFill>
                  <a:schemeClr val="accent3"/>
                </a:solidFill>
                <a:latin typeface="+mn-lt"/>
                <a:ea typeface="+mn-ea"/>
                <a:cs typeface="Arial"/>
              </a:defRPr>
            </a:lvl1pPr>
            <a:lvl2pPr marL="914144" indent="-304715" algn="l" defTabSz="507858" rtl="0" eaLnBrk="1" latinLnBrk="0" hangingPunct="1">
              <a:lnSpc>
                <a:spcPts val="2444"/>
              </a:lnSpc>
              <a:spcBef>
                <a:spcPts val="889"/>
              </a:spcBef>
              <a:spcAft>
                <a:spcPts val="0"/>
              </a:spcAft>
              <a:buClr>
                <a:schemeClr val="tx2"/>
              </a:buClr>
              <a:buFont typeface="Arial"/>
              <a:buChar char="–"/>
              <a:defRPr sz="2000" b="0" i="0" kern="1200">
                <a:solidFill>
                  <a:schemeClr val="accent3"/>
                </a:solidFill>
                <a:latin typeface="+mn-lt"/>
                <a:ea typeface="+mn-ea"/>
                <a:cs typeface="Arial"/>
              </a:defRPr>
            </a:lvl2pPr>
            <a:lvl3pPr marL="1218859"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Arial"/>
              </a:defRPr>
            </a:lvl3pPr>
            <a:lvl4pPr marL="1523573"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4pPr>
            <a:lvl5pPr marL="1828288"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pPr marL="609429" lvl="1" indent="0">
              <a:buNone/>
            </a:pPr>
            <a:r>
              <a:rPr lang="en-US" sz="2400" dirty="0">
                <a:solidFill>
                  <a:schemeClr val="tx2"/>
                </a:solidFill>
              </a:rPr>
              <a:t>Proxy Dependency Maven Plugin </a:t>
            </a:r>
          </a:p>
          <a:p>
            <a:pPr lvl="1">
              <a:buFont typeface="Wingdings" charset="2"/>
              <a:buChar char="§"/>
            </a:pPr>
            <a:endParaRPr lang="en-US" dirty="0">
              <a:solidFill>
                <a:srgbClr val="FF4300"/>
              </a:solidFill>
              <a:cs typeface="Century Gothic"/>
            </a:endParaRPr>
          </a:p>
          <a:p>
            <a:pPr lvl="1">
              <a:buFont typeface="Wingdings" charset="2"/>
              <a:buChar char="§"/>
            </a:pPr>
            <a:r>
              <a:rPr lang="en-US" dirty="0">
                <a:solidFill>
                  <a:srgbClr val="FF4300"/>
                </a:solidFill>
                <a:cs typeface="Century Gothic"/>
              </a:rPr>
              <a:t>Basic Concepts:</a:t>
            </a:r>
          </a:p>
          <a:p>
            <a:pPr lvl="2">
              <a:buFont typeface="Wingdings" charset="2"/>
              <a:buChar char="§"/>
            </a:pPr>
            <a:r>
              <a:rPr lang="en-US" dirty="0">
                <a:solidFill>
                  <a:schemeClr val="tx1"/>
                </a:solidFill>
                <a:cs typeface="Century Gothic"/>
              </a:rPr>
              <a:t>Common Fragments shared across multiple API Bundles</a:t>
            </a:r>
          </a:p>
          <a:p>
            <a:pPr lvl="2">
              <a:buFont typeface="Wingdings" charset="2"/>
              <a:buChar char="§"/>
            </a:pPr>
            <a:endParaRPr lang="en-US" dirty="0">
              <a:solidFill>
                <a:schemeClr val="tx1"/>
              </a:solidFill>
              <a:cs typeface="Century Gothic"/>
            </a:endParaRPr>
          </a:p>
          <a:p>
            <a:pPr lvl="1">
              <a:buFont typeface="Wingdings" charset="2"/>
              <a:buChar char="§"/>
            </a:pPr>
            <a:endParaRPr lang="en-US" dirty="0">
              <a:solidFill>
                <a:srgbClr val="FF4300"/>
              </a:solidFill>
              <a:latin typeface="Courier"/>
              <a:cs typeface="Courier"/>
            </a:endParaRPr>
          </a:p>
          <a:p>
            <a:pPr lvl="1">
              <a:buFont typeface="Wingdings" charset="2"/>
              <a:buChar char="§"/>
            </a:pPr>
            <a:endParaRPr lang="en-US" b="1" dirty="0">
              <a:solidFill>
                <a:srgbClr val="FF4300"/>
              </a:solidFill>
              <a:cs typeface="Century Gothic"/>
            </a:endParaRPr>
          </a:p>
          <a:p>
            <a:pPr lvl="1">
              <a:buFont typeface="Wingdings" charset="2"/>
              <a:buChar char="§"/>
            </a:pPr>
            <a:endParaRPr lang="en-US" b="1" dirty="0">
              <a:solidFill>
                <a:srgbClr val="FF4300"/>
              </a:solidFill>
              <a:cs typeface="Century Gothic"/>
            </a:endParaRPr>
          </a:p>
        </p:txBody>
      </p:sp>
      <p:pic>
        <p:nvPicPr>
          <p:cNvPr id="8" name="Picture 7" descr="api-bundles-recommen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98" y="3291390"/>
            <a:ext cx="3314072" cy="3829539"/>
          </a:xfrm>
          <a:prstGeom prst="rect">
            <a:avLst/>
          </a:prstGeom>
        </p:spPr>
      </p:pic>
      <p:sp>
        <p:nvSpPr>
          <p:cNvPr id="9" name="Oval Callout 8"/>
          <p:cNvSpPr/>
          <p:nvPr/>
        </p:nvSpPr>
        <p:spPr>
          <a:xfrm>
            <a:off x="6446713" y="3507549"/>
            <a:ext cx="2939121" cy="326565"/>
          </a:xfrm>
          <a:prstGeom prst="wedgeEllipseCallout">
            <a:avLst>
              <a:gd name="adj1" fmla="val -172907"/>
              <a:gd name="adj2" fmla="val 6945"/>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4300"/>
                </a:solidFill>
              </a:rPr>
              <a:t>Common proxy</a:t>
            </a:r>
          </a:p>
        </p:txBody>
      </p:sp>
      <p:sp>
        <p:nvSpPr>
          <p:cNvPr id="10" name="Oval Callout 9"/>
          <p:cNvSpPr/>
          <p:nvPr/>
        </p:nvSpPr>
        <p:spPr>
          <a:xfrm>
            <a:off x="6446715" y="3926039"/>
            <a:ext cx="3103616" cy="326565"/>
          </a:xfrm>
          <a:prstGeom prst="wedgeEllipseCallout">
            <a:avLst>
              <a:gd name="adj1" fmla="val -148215"/>
              <a:gd name="adj2" fmla="val 77315"/>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4300"/>
                </a:solidFill>
              </a:rPr>
              <a:t>Proxy fragment</a:t>
            </a:r>
          </a:p>
        </p:txBody>
      </p:sp>
      <p:sp>
        <p:nvSpPr>
          <p:cNvPr id="11" name="Oval Callout 10"/>
          <p:cNvSpPr/>
          <p:nvPr/>
        </p:nvSpPr>
        <p:spPr>
          <a:xfrm>
            <a:off x="6453973" y="4368719"/>
            <a:ext cx="3103616" cy="326565"/>
          </a:xfrm>
          <a:prstGeom prst="wedgeEllipseCallout">
            <a:avLst>
              <a:gd name="adj1" fmla="val -173936"/>
              <a:gd name="adj2" fmla="val 169908"/>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4300"/>
                </a:solidFill>
              </a:rPr>
              <a:t>API Bundle</a:t>
            </a:r>
          </a:p>
        </p:txBody>
      </p:sp>
      <p:sp>
        <p:nvSpPr>
          <p:cNvPr id="12" name="Oval Callout 11"/>
          <p:cNvSpPr/>
          <p:nvPr/>
        </p:nvSpPr>
        <p:spPr>
          <a:xfrm>
            <a:off x="6437041" y="4787209"/>
            <a:ext cx="3103616" cy="474115"/>
          </a:xfrm>
          <a:prstGeom prst="wedgeEllipseCallout">
            <a:avLst>
              <a:gd name="adj1" fmla="val -152502"/>
              <a:gd name="adj2" fmla="val 143169"/>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4300"/>
                </a:solidFill>
              </a:rPr>
              <a:t>Reference to fragments</a:t>
            </a:r>
          </a:p>
        </p:txBody>
      </p:sp>
    </p:spTree>
    <p:extLst>
      <p:ext uri="{BB962C8B-B14F-4D97-AF65-F5344CB8AC3E}">
        <p14:creationId xmlns:p14="http://schemas.microsoft.com/office/powerpoint/2010/main" val="10694973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56</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sp>
        <p:nvSpPr>
          <p:cNvPr id="7" name="Text Placeholder 1"/>
          <p:cNvSpPr txBox="1">
            <a:spLocks/>
          </p:cNvSpPr>
          <p:nvPr/>
        </p:nvSpPr>
        <p:spPr>
          <a:xfrm>
            <a:off x="241259" y="1192255"/>
            <a:ext cx="9917153" cy="6000153"/>
          </a:xfrm>
          <a:prstGeom prst="rect">
            <a:avLst/>
          </a:prstGeom>
        </p:spPr>
        <p:txBody>
          <a:bodyPr vert="horz" lIns="0" tIns="50786" rIns="101572" bIns="50786" rtlCol="0">
            <a:normAutofit/>
          </a:bodyPr>
          <a:lstStyle>
            <a:lvl1pPr marL="609429" indent="-304715" algn="l" defTabSz="507858" rtl="0" eaLnBrk="1" latinLnBrk="0" hangingPunct="1">
              <a:lnSpc>
                <a:spcPts val="2444"/>
              </a:lnSpc>
              <a:spcBef>
                <a:spcPts val="889"/>
              </a:spcBef>
              <a:spcAft>
                <a:spcPts val="0"/>
              </a:spcAft>
              <a:buClr>
                <a:schemeClr val="tx2"/>
              </a:buClr>
              <a:buFont typeface="Arial"/>
              <a:buChar char="•"/>
              <a:defRPr sz="2200" b="0" i="0" kern="1200" baseline="0">
                <a:solidFill>
                  <a:schemeClr val="accent3"/>
                </a:solidFill>
                <a:latin typeface="+mn-lt"/>
                <a:ea typeface="+mn-ea"/>
                <a:cs typeface="Arial"/>
              </a:defRPr>
            </a:lvl1pPr>
            <a:lvl2pPr marL="914144" indent="-304715" algn="l" defTabSz="507858" rtl="0" eaLnBrk="1" latinLnBrk="0" hangingPunct="1">
              <a:lnSpc>
                <a:spcPts val="2444"/>
              </a:lnSpc>
              <a:spcBef>
                <a:spcPts val="889"/>
              </a:spcBef>
              <a:spcAft>
                <a:spcPts val="0"/>
              </a:spcAft>
              <a:buClr>
                <a:schemeClr val="tx2"/>
              </a:buClr>
              <a:buFont typeface="Arial"/>
              <a:buChar char="–"/>
              <a:defRPr sz="2000" b="0" i="0" kern="1200">
                <a:solidFill>
                  <a:schemeClr val="accent3"/>
                </a:solidFill>
                <a:latin typeface="+mn-lt"/>
                <a:ea typeface="+mn-ea"/>
                <a:cs typeface="Arial"/>
              </a:defRPr>
            </a:lvl2pPr>
            <a:lvl3pPr marL="1218859"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Arial"/>
              </a:defRPr>
            </a:lvl3pPr>
            <a:lvl4pPr marL="1523573"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4pPr>
            <a:lvl5pPr marL="1828288"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pPr marL="609429" lvl="1" indent="0">
              <a:buNone/>
            </a:pPr>
            <a:r>
              <a:rPr lang="en-US" sz="2400" dirty="0">
                <a:solidFill>
                  <a:schemeClr val="tx2"/>
                </a:solidFill>
              </a:rPr>
              <a:t>Proxy Dependency Maven Plugin </a:t>
            </a:r>
          </a:p>
          <a:p>
            <a:pPr lvl="1">
              <a:buFont typeface="Wingdings" charset="2"/>
              <a:buChar char="§"/>
            </a:pPr>
            <a:r>
              <a:rPr lang="en-US" dirty="0">
                <a:solidFill>
                  <a:schemeClr val="tx1"/>
                </a:solidFill>
                <a:cs typeface="Century Gothic"/>
              </a:rPr>
              <a:t>Fragment reference from proxies/</a:t>
            </a:r>
            <a:r>
              <a:rPr lang="en-US" dirty="0" err="1">
                <a:solidFill>
                  <a:schemeClr val="tx1"/>
                </a:solidFill>
                <a:cs typeface="Century Gothic"/>
              </a:rPr>
              <a:t>default.xml</a:t>
            </a:r>
            <a:endParaRPr lang="en-US" dirty="0">
              <a:solidFill>
                <a:schemeClr val="tx1"/>
              </a:solidFill>
              <a:cs typeface="Century Gothic"/>
            </a:endParaRPr>
          </a:p>
          <a:p>
            <a:pPr lvl="2">
              <a:buFont typeface="Wingdings" charset="2"/>
              <a:buChar char="§"/>
            </a:pPr>
            <a:endParaRPr lang="en-US" dirty="0">
              <a:solidFill>
                <a:schemeClr val="tx1"/>
              </a:solidFill>
              <a:cs typeface="Century Gothic"/>
            </a:endParaRPr>
          </a:p>
          <a:p>
            <a:pPr lvl="1">
              <a:buFont typeface="Wingdings" charset="2"/>
              <a:buChar char="§"/>
            </a:pPr>
            <a:endParaRPr lang="en-US" dirty="0">
              <a:solidFill>
                <a:srgbClr val="FF4300"/>
              </a:solidFill>
              <a:latin typeface="Courier"/>
              <a:cs typeface="Courier"/>
            </a:endParaRPr>
          </a:p>
          <a:p>
            <a:pPr lvl="1">
              <a:buFont typeface="Wingdings" charset="2"/>
              <a:buChar char="§"/>
            </a:pPr>
            <a:endParaRPr lang="en-US" b="1" dirty="0">
              <a:solidFill>
                <a:srgbClr val="FF4300"/>
              </a:solidFill>
              <a:cs typeface="Century Gothic"/>
            </a:endParaRPr>
          </a:p>
          <a:p>
            <a:pPr lvl="1">
              <a:buFont typeface="Wingdings" charset="2"/>
              <a:buChar char="§"/>
            </a:pPr>
            <a:endParaRPr lang="en-US" b="1" dirty="0">
              <a:solidFill>
                <a:srgbClr val="FF4300"/>
              </a:solidFill>
              <a:cs typeface="Century Gothic"/>
            </a:endParaRPr>
          </a:p>
          <a:p>
            <a:pPr lvl="1">
              <a:buFont typeface="Wingdings" charset="2"/>
              <a:buChar char="§"/>
            </a:pPr>
            <a:endParaRPr lang="en-US" b="1" dirty="0">
              <a:solidFill>
                <a:srgbClr val="FF4300"/>
              </a:solidFill>
              <a:cs typeface="Century Gothic"/>
            </a:endParaRPr>
          </a:p>
          <a:p>
            <a:pPr lvl="1">
              <a:buFont typeface="Wingdings" charset="2"/>
              <a:buChar char="§"/>
            </a:pPr>
            <a:endParaRPr lang="en-US" b="1" dirty="0">
              <a:solidFill>
                <a:srgbClr val="FF4300"/>
              </a:solidFill>
              <a:cs typeface="Century Gothic"/>
            </a:endParaRPr>
          </a:p>
          <a:p>
            <a:pPr lvl="1">
              <a:buFont typeface="Wingdings" charset="2"/>
              <a:buChar char="§"/>
            </a:pPr>
            <a:endParaRPr lang="en-US" b="1" dirty="0">
              <a:solidFill>
                <a:srgbClr val="FF4300"/>
              </a:solidFill>
              <a:cs typeface="Century Gothic"/>
            </a:endParaRPr>
          </a:p>
        </p:txBody>
      </p:sp>
      <p:pic>
        <p:nvPicPr>
          <p:cNvPr id="14" name="Picture 13" descr="default_xml_—_samp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936" y="2174899"/>
            <a:ext cx="5542629" cy="2469580"/>
          </a:xfrm>
          <a:prstGeom prst="rect">
            <a:avLst/>
          </a:prstGeom>
        </p:spPr>
      </p:pic>
    </p:spTree>
    <p:extLst>
      <p:ext uri="{BB962C8B-B14F-4D97-AF65-F5344CB8AC3E}">
        <p14:creationId xmlns:p14="http://schemas.microsoft.com/office/powerpoint/2010/main" val="376159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57</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sp>
        <p:nvSpPr>
          <p:cNvPr id="7" name="Text Placeholder 1"/>
          <p:cNvSpPr txBox="1">
            <a:spLocks/>
          </p:cNvSpPr>
          <p:nvPr/>
        </p:nvSpPr>
        <p:spPr>
          <a:xfrm>
            <a:off x="241259" y="1192255"/>
            <a:ext cx="9917153" cy="6000153"/>
          </a:xfrm>
          <a:prstGeom prst="rect">
            <a:avLst/>
          </a:prstGeom>
        </p:spPr>
        <p:txBody>
          <a:bodyPr vert="horz" lIns="0" tIns="50786" rIns="101572" bIns="50786" rtlCol="0">
            <a:normAutofit/>
          </a:bodyPr>
          <a:lstStyle>
            <a:lvl1pPr marL="609429" indent="-304715" algn="l" defTabSz="507858" rtl="0" eaLnBrk="1" latinLnBrk="0" hangingPunct="1">
              <a:lnSpc>
                <a:spcPts val="2444"/>
              </a:lnSpc>
              <a:spcBef>
                <a:spcPts val="889"/>
              </a:spcBef>
              <a:spcAft>
                <a:spcPts val="0"/>
              </a:spcAft>
              <a:buClr>
                <a:schemeClr val="tx2"/>
              </a:buClr>
              <a:buFont typeface="Arial"/>
              <a:buChar char="•"/>
              <a:defRPr sz="2200" b="0" i="0" kern="1200" baseline="0">
                <a:solidFill>
                  <a:schemeClr val="accent3"/>
                </a:solidFill>
                <a:latin typeface="+mn-lt"/>
                <a:ea typeface="+mn-ea"/>
                <a:cs typeface="Arial"/>
              </a:defRPr>
            </a:lvl1pPr>
            <a:lvl2pPr marL="914144" indent="-304715" algn="l" defTabSz="507858" rtl="0" eaLnBrk="1" latinLnBrk="0" hangingPunct="1">
              <a:lnSpc>
                <a:spcPts val="2444"/>
              </a:lnSpc>
              <a:spcBef>
                <a:spcPts val="889"/>
              </a:spcBef>
              <a:spcAft>
                <a:spcPts val="0"/>
              </a:spcAft>
              <a:buClr>
                <a:schemeClr val="tx2"/>
              </a:buClr>
              <a:buFont typeface="Arial"/>
              <a:buChar char="–"/>
              <a:defRPr sz="2000" b="0" i="0" kern="1200">
                <a:solidFill>
                  <a:schemeClr val="accent3"/>
                </a:solidFill>
                <a:latin typeface="+mn-lt"/>
                <a:ea typeface="+mn-ea"/>
                <a:cs typeface="Arial"/>
              </a:defRPr>
            </a:lvl2pPr>
            <a:lvl3pPr marL="1218859"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Arial"/>
              </a:defRPr>
            </a:lvl3pPr>
            <a:lvl4pPr marL="1523573"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4pPr>
            <a:lvl5pPr marL="1828288" indent="-304715" algn="l" defTabSz="507858" rtl="0" eaLnBrk="1" latinLnBrk="0" hangingPunct="1">
              <a:lnSpc>
                <a:spcPts val="2444"/>
              </a:lnSpc>
              <a:spcBef>
                <a:spcPts val="666"/>
              </a:spcBef>
              <a:spcAft>
                <a:spcPts val="0"/>
              </a:spcAft>
              <a:buClr>
                <a:schemeClr val="tx2"/>
              </a:buClr>
              <a:buFont typeface="Arial"/>
              <a:buChar char="•"/>
              <a:defRPr sz="1800" b="0" i="0" kern="1200">
                <a:solidFill>
                  <a:schemeClr val="accent3"/>
                </a:solidFill>
                <a:latin typeface="+mn-lt"/>
                <a:ea typeface="+mn-ea"/>
                <a:cs typeface="Helvetica Light"/>
              </a:defRPr>
            </a:lvl5pPr>
            <a:lvl6pPr marL="2793218" indent="-253929" algn="l" defTabSz="507858" rtl="0" eaLnBrk="1" latinLnBrk="0" hangingPunct="1">
              <a:spcBef>
                <a:spcPct val="20000"/>
              </a:spcBef>
              <a:buFont typeface="Arial"/>
              <a:buChar char="•"/>
              <a:defRPr sz="2200" kern="1200">
                <a:solidFill>
                  <a:schemeClr val="tx1"/>
                </a:solidFill>
                <a:latin typeface="+mn-lt"/>
                <a:ea typeface="+mn-ea"/>
                <a:cs typeface="+mn-cs"/>
              </a:defRPr>
            </a:lvl6pPr>
            <a:lvl7pPr marL="3301075" indent="-253929" algn="l" defTabSz="507858" rtl="0" eaLnBrk="1" latinLnBrk="0" hangingPunct="1">
              <a:spcBef>
                <a:spcPct val="20000"/>
              </a:spcBef>
              <a:buFont typeface="Arial"/>
              <a:buChar char="•"/>
              <a:defRPr sz="2200" kern="1200">
                <a:solidFill>
                  <a:schemeClr val="tx1"/>
                </a:solidFill>
                <a:latin typeface="+mn-lt"/>
                <a:ea typeface="+mn-ea"/>
                <a:cs typeface="+mn-cs"/>
              </a:defRPr>
            </a:lvl7pPr>
            <a:lvl8pPr marL="3808933" indent="-253929" algn="l" defTabSz="507858" rtl="0" eaLnBrk="1" latinLnBrk="0" hangingPunct="1">
              <a:spcBef>
                <a:spcPct val="20000"/>
              </a:spcBef>
              <a:buFont typeface="Arial"/>
              <a:buChar char="•"/>
              <a:defRPr sz="2200" kern="1200">
                <a:solidFill>
                  <a:schemeClr val="tx1"/>
                </a:solidFill>
                <a:latin typeface="+mn-lt"/>
                <a:ea typeface="+mn-ea"/>
                <a:cs typeface="+mn-cs"/>
              </a:defRPr>
            </a:lvl8pPr>
            <a:lvl9pPr marL="4316791" indent="-253929" algn="l" defTabSz="507858" rtl="0" eaLnBrk="1" latinLnBrk="0" hangingPunct="1">
              <a:spcBef>
                <a:spcPct val="20000"/>
              </a:spcBef>
              <a:buFont typeface="Arial"/>
              <a:buChar char="•"/>
              <a:defRPr sz="2200" kern="1200">
                <a:solidFill>
                  <a:schemeClr val="tx1"/>
                </a:solidFill>
                <a:latin typeface="+mn-lt"/>
                <a:ea typeface="+mn-ea"/>
                <a:cs typeface="+mn-cs"/>
              </a:defRPr>
            </a:lvl9pPr>
          </a:lstStyle>
          <a:p>
            <a:pPr marL="609429" lvl="1" indent="0">
              <a:buNone/>
            </a:pPr>
            <a:r>
              <a:rPr lang="en-US" sz="2400" dirty="0">
                <a:solidFill>
                  <a:schemeClr val="tx2"/>
                </a:solidFill>
              </a:rPr>
              <a:t>Proxy Dependency Maven Plugin </a:t>
            </a:r>
          </a:p>
          <a:p>
            <a:pPr lvl="1">
              <a:buFont typeface="Wingdings" charset="2"/>
              <a:buChar char="§"/>
            </a:pPr>
            <a:r>
              <a:rPr lang="en-US" dirty="0">
                <a:solidFill>
                  <a:schemeClr val="tx1"/>
                </a:solidFill>
                <a:cs typeface="Century Gothic"/>
              </a:rPr>
              <a:t>How to use this dependency from </a:t>
            </a:r>
            <a:r>
              <a:rPr lang="en-US" dirty="0" err="1">
                <a:solidFill>
                  <a:schemeClr val="tx1"/>
                </a:solidFill>
                <a:cs typeface="Century Gothic"/>
              </a:rPr>
              <a:t>pom.xml</a:t>
            </a:r>
            <a:endParaRPr lang="en-US" dirty="0">
              <a:solidFill>
                <a:schemeClr val="tx1"/>
              </a:solidFill>
              <a:cs typeface="Century Gothic"/>
            </a:endParaRPr>
          </a:p>
          <a:p>
            <a:pPr lvl="1">
              <a:buFont typeface="Wingdings" charset="2"/>
              <a:buChar char="§"/>
            </a:pPr>
            <a:endParaRPr lang="en-US" dirty="0">
              <a:solidFill>
                <a:schemeClr val="tx1"/>
              </a:solidFill>
              <a:cs typeface="Century Gothic"/>
            </a:endParaRPr>
          </a:p>
        </p:txBody>
      </p:sp>
      <p:pic>
        <p:nvPicPr>
          <p:cNvPr id="2" name="Picture 1" descr="pom_xml_—_samp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72" y="2298048"/>
            <a:ext cx="6120692" cy="3955065"/>
          </a:xfrm>
          <a:prstGeom prst="rect">
            <a:avLst/>
          </a:prstGeom>
        </p:spPr>
      </p:pic>
      <p:sp>
        <p:nvSpPr>
          <p:cNvPr id="8" name="Oval Callout 7"/>
          <p:cNvSpPr/>
          <p:nvPr/>
        </p:nvSpPr>
        <p:spPr>
          <a:xfrm>
            <a:off x="6870042" y="1221595"/>
            <a:ext cx="2939121" cy="411230"/>
          </a:xfrm>
          <a:prstGeom prst="wedgeEllipseCallout">
            <a:avLst>
              <a:gd name="adj1" fmla="val -86076"/>
              <a:gd name="adj2" fmla="val 490495"/>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4300"/>
                </a:solidFill>
              </a:rPr>
              <a:t>Plugin coordinates</a:t>
            </a:r>
          </a:p>
        </p:txBody>
      </p:sp>
      <p:sp>
        <p:nvSpPr>
          <p:cNvPr id="11" name="Oval Callout 10"/>
          <p:cNvSpPr/>
          <p:nvPr/>
        </p:nvSpPr>
        <p:spPr>
          <a:xfrm>
            <a:off x="6865205" y="2656064"/>
            <a:ext cx="2939121" cy="411230"/>
          </a:xfrm>
          <a:prstGeom prst="wedgeEllipseCallout">
            <a:avLst>
              <a:gd name="adj1" fmla="val -123525"/>
              <a:gd name="adj2" fmla="val 337554"/>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4300"/>
                </a:solidFill>
              </a:rPr>
              <a:t>Prepare phase</a:t>
            </a:r>
          </a:p>
        </p:txBody>
      </p:sp>
      <p:sp>
        <p:nvSpPr>
          <p:cNvPr id="12" name="Oval Callout 11"/>
          <p:cNvSpPr/>
          <p:nvPr/>
        </p:nvSpPr>
        <p:spPr>
          <a:xfrm>
            <a:off x="6872463" y="3703494"/>
            <a:ext cx="2939121" cy="411230"/>
          </a:xfrm>
          <a:prstGeom prst="wedgeEllipseCallout">
            <a:avLst>
              <a:gd name="adj1" fmla="val -117352"/>
              <a:gd name="adj2" fmla="val 169907"/>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4300"/>
                </a:solidFill>
              </a:rPr>
              <a:t>Goal</a:t>
            </a:r>
          </a:p>
        </p:txBody>
      </p:sp>
      <p:sp>
        <p:nvSpPr>
          <p:cNvPr id="13" name="Oval Callout 12"/>
          <p:cNvSpPr/>
          <p:nvPr/>
        </p:nvSpPr>
        <p:spPr>
          <a:xfrm>
            <a:off x="6867627" y="4400168"/>
            <a:ext cx="2939121" cy="522495"/>
          </a:xfrm>
          <a:prstGeom prst="wedgeEllipseCallout">
            <a:avLst>
              <a:gd name="adj1" fmla="val -117764"/>
              <a:gd name="adj2" fmla="val 112907"/>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4300"/>
                </a:solidFill>
              </a:rPr>
              <a:t>Reference to </a:t>
            </a:r>
            <a:r>
              <a:rPr lang="en-US" sz="1600" dirty="0" err="1">
                <a:solidFill>
                  <a:srgbClr val="FF4300"/>
                </a:solidFill>
              </a:rPr>
              <a:t>CommonProxy</a:t>
            </a:r>
            <a:endParaRPr lang="en-US" sz="1600" dirty="0">
              <a:solidFill>
                <a:srgbClr val="FF4300"/>
              </a:solidFill>
            </a:endParaRPr>
          </a:p>
        </p:txBody>
      </p:sp>
    </p:spTree>
    <p:extLst>
      <p:ext uri="{BB962C8B-B14F-4D97-AF65-F5344CB8AC3E}">
        <p14:creationId xmlns:p14="http://schemas.microsoft.com/office/powerpoint/2010/main" val="2069158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259" y="1192255"/>
            <a:ext cx="9917153" cy="6000153"/>
          </a:xfrm>
        </p:spPr>
        <p:txBody>
          <a:bodyPr>
            <a:normAutofit/>
          </a:bodyPr>
          <a:lstStyle/>
          <a:p>
            <a:pPr marL="609429" lvl="1" indent="0">
              <a:buNone/>
            </a:pPr>
            <a:r>
              <a:rPr lang="en-US" sz="2400" dirty="0">
                <a:solidFill>
                  <a:schemeClr val="tx2"/>
                </a:solidFill>
              </a:rPr>
              <a:t>Proxy Dependency Maven Plugin – Maven Commands Example</a:t>
            </a:r>
          </a:p>
          <a:p>
            <a:pPr marL="609429" lvl="1" indent="0">
              <a:buNone/>
            </a:pPr>
            <a:endParaRPr lang="en-US" b="1" dirty="0">
              <a:solidFill>
                <a:schemeClr val="tx1"/>
              </a:solidFill>
              <a:cs typeface="Century Gothic"/>
            </a:endParaRPr>
          </a:p>
          <a:p>
            <a:pPr marL="914144" lvl="2" indent="0">
              <a:buNone/>
            </a:pPr>
            <a:endParaRPr lang="en-US" dirty="0">
              <a:latin typeface="Courier"/>
              <a:cs typeface="Courier"/>
            </a:endParaRPr>
          </a:p>
          <a:p>
            <a:pPr>
              <a:lnSpc>
                <a:spcPts val="3544"/>
              </a:lnSpc>
              <a:buFont typeface="Wingdings" charset="2"/>
              <a:buChar char="§"/>
            </a:pPr>
            <a:r>
              <a:rPr lang="en-US" sz="2000" dirty="0"/>
              <a:t>Clone repo </a:t>
            </a:r>
            <a:r>
              <a:rPr lang="en-US" sz="2000" dirty="0">
                <a:hlinkClick r:id="rId3"/>
              </a:rPr>
              <a:t>https://github.com/apigee/proxy-dependency-maven-plugin</a:t>
            </a:r>
            <a:endParaRPr lang="en-US" sz="2000" dirty="0"/>
          </a:p>
          <a:p>
            <a:pPr>
              <a:lnSpc>
                <a:spcPts val="3544"/>
              </a:lnSpc>
              <a:buFont typeface="Wingdings" charset="2"/>
              <a:buChar char="§"/>
            </a:pPr>
            <a:r>
              <a:rPr lang="en-US" sz="2000" dirty="0" err="1"/>
              <a:t>mvn</a:t>
            </a:r>
            <a:r>
              <a:rPr lang="en-US" sz="2000" dirty="0"/>
              <a:t> install -</a:t>
            </a:r>
            <a:r>
              <a:rPr lang="en-US" sz="2000" dirty="0" err="1"/>
              <a:t>Ptest</a:t>
            </a:r>
            <a:r>
              <a:rPr lang="en-US" sz="2000" dirty="0"/>
              <a:t> -</a:t>
            </a:r>
            <a:r>
              <a:rPr lang="en-US" sz="2000" dirty="0" err="1"/>
              <a:t>Dusername</a:t>
            </a:r>
            <a:r>
              <a:rPr lang="en-US" sz="2000" dirty="0"/>
              <a:t>=$</a:t>
            </a:r>
            <a:r>
              <a:rPr lang="en-US" sz="2000" dirty="0" err="1"/>
              <a:t>ae_username</a:t>
            </a:r>
            <a:r>
              <a:rPr lang="en-US" sz="2000" dirty="0"/>
              <a:t> -</a:t>
            </a:r>
            <a:r>
              <a:rPr lang="en-US" sz="2000" dirty="0" err="1"/>
              <a:t>Dpassword</a:t>
            </a:r>
            <a:r>
              <a:rPr lang="en-US" sz="2000" dirty="0"/>
              <a:t>=$</a:t>
            </a:r>
            <a:r>
              <a:rPr lang="en-US" sz="2000" dirty="0" err="1"/>
              <a:t>ae_password</a:t>
            </a:r>
            <a:r>
              <a:rPr lang="en-US" sz="2000" dirty="0"/>
              <a:t> -</a:t>
            </a:r>
            <a:r>
              <a:rPr lang="en-US" sz="2000" dirty="0" err="1"/>
              <a:t>Dorg</a:t>
            </a:r>
            <a:r>
              <a:rPr lang="en-US" sz="2000" dirty="0"/>
              <a:t>=</a:t>
            </a:r>
            <a:r>
              <a:rPr lang="en-US" sz="2000" dirty="0" err="1"/>
              <a:t>testmyapi</a:t>
            </a:r>
            <a:endParaRPr lang="en-US" sz="2000" dirty="0"/>
          </a:p>
          <a:p>
            <a:pPr>
              <a:lnSpc>
                <a:spcPts val="3544"/>
              </a:lnSpc>
              <a:buFont typeface="Wingdings" charset="2"/>
              <a:buChar char="§"/>
            </a:pPr>
            <a:r>
              <a:rPr lang="en-US" sz="2000" dirty="0"/>
              <a:t>Test: https://</a:t>
            </a:r>
            <a:r>
              <a:rPr lang="en-US" sz="2000" dirty="0" err="1"/>
              <a:t>testmyapi-test.apigee.net</a:t>
            </a:r>
            <a:r>
              <a:rPr lang="en-US" sz="2000" dirty="0"/>
              <a:t>/weather/</a:t>
            </a:r>
            <a:r>
              <a:rPr lang="en-US" sz="2000" dirty="0" err="1"/>
              <a:t>forecastrss?w</a:t>
            </a:r>
            <a:r>
              <a:rPr lang="en-US" sz="2000" dirty="0"/>
              <a:t>=2502265</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58</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Getting Started – Apigee Maven Plugin: Action</a:t>
            </a:r>
          </a:p>
        </p:txBody>
      </p:sp>
    </p:spTree>
    <p:extLst>
      <p:ext uri="{BB962C8B-B14F-4D97-AF65-F5344CB8AC3E}">
        <p14:creationId xmlns:p14="http://schemas.microsoft.com/office/powerpoint/2010/main" val="12381096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 calcmode="lin" valueType="num">
                                      <p:cBhvr additive="base">
                                        <p:cTn id="1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086475" y="5947877"/>
            <a:ext cx="2848569" cy="1388653"/>
          </a:xfrm>
          <a:prstGeom prst="round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w="28575" cmpd="sng">
                <a:solidFill>
                  <a:schemeClr val="tx1"/>
                </a:solidFill>
              </a:ln>
            </a:endParaRPr>
          </a:p>
        </p:txBody>
      </p:sp>
      <p:sp>
        <p:nvSpPr>
          <p:cNvPr id="16" name="Rounded Rectangle 15"/>
          <p:cNvSpPr/>
          <p:nvPr/>
        </p:nvSpPr>
        <p:spPr>
          <a:xfrm>
            <a:off x="2228832" y="2985683"/>
            <a:ext cx="1911700" cy="4184408"/>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ext Placeholder 1"/>
          <p:cNvSpPr>
            <a:spLocks noGrp="1"/>
          </p:cNvSpPr>
          <p:nvPr>
            <p:ph type="body" sz="quarter" idx="10"/>
          </p:nvPr>
        </p:nvSpPr>
        <p:spPr>
          <a:xfrm>
            <a:off x="0" y="993045"/>
            <a:ext cx="9638148" cy="1885755"/>
          </a:xfrm>
        </p:spPr>
        <p:txBody>
          <a:bodyPr>
            <a:normAutofit/>
          </a:bodyPr>
          <a:lstStyle/>
          <a:p>
            <a:pPr marL="507858" lvl="1" indent="0">
              <a:buNone/>
            </a:pPr>
            <a:r>
              <a:rPr lang="en-US" sz="2400" b="1" dirty="0">
                <a:solidFill>
                  <a:schemeClr val="tx2"/>
                </a:solidFill>
                <a:latin typeface="+mj-lt"/>
                <a:ea typeface="+mj-ea"/>
              </a:rPr>
              <a:t>Functional Testing</a:t>
            </a:r>
            <a:endParaRPr lang="en-US" dirty="0">
              <a:solidFill>
                <a:schemeClr val="tx1"/>
              </a:solidFill>
              <a:cs typeface="Century Gothic"/>
            </a:endParaRPr>
          </a:p>
          <a:p>
            <a:pPr marL="850758" lvl="1" indent="-342900">
              <a:buFont typeface="Wingdings" charset="2"/>
              <a:buChar char="§"/>
            </a:pPr>
            <a:endParaRPr lang="en-US" dirty="0">
              <a:solidFill>
                <a:schemeClr val="tx1"/>
              </a:solidFill>
              <a:cs typeface="Century Gothic"/>
            </a:endParaRPr>
          </a:p>
          <a:p>
            <a:pPr marL="507858" lvl="1" indent="0">
              <a:buNone/>
            </a:pPr>
            <a:endParaRPr lang="en-US" sz="2200" dirty="0">
              <a:solidFill>
                <a:schemeClr val="tx2"/>
              </a:solidFill>
            </a:endParaRPr>
          </a:p>
          <a:p>
            <a:pPr marL="507858" lvl="1" indent="0">
              <a:buNone/>
            </a:pPr>
            <a:endParaRPr lang="en-US" sz="2400" dirty="0">
              <a:solidFill>
                <a:schemeClr val="tx2"/>
              </a:solidFill>
            </a:endParaRPr>
          </a:p>
        </p:txBody>
      </p:sp>
      <p:sp>
        <p:nvSpPr>
          <p:cNvPr id="5" name="Slide Number Placeholder 4"/>
          <p:cNvSpPr>
            <a:spLocks noGrp="1"/>
          </p:cNvSpPr>
          <p:nvPr>
            <p:ph type="sldNum" sz="quarter" idx="11"/>
          </p:nvPr>
        </p:nvSpPr>
        <p:spPr>
          <a:xfrm>
            <a:off x="7872770" y="7269590"/>
            <a:ext cx="2031683" cy="335140"/>
          </a:xfrm>
        </p:spPr>
        <p:txBody>
          <a:bodyPr/>
          <a:lstStyle/>
          <a:p>
            <a:fld id="{76807970-5BF8-6F49-93A5-8B7A8174FE81}" type="slidenum">
              <a:rPr lang="en-US" smtClean="0"/>
              <a:pPr/>
              <a:t>59</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sp>
        <p:nvSpPr>
          <p:cNvPr id="9" name="TextBox 8"/>
          <p:cNvSpPr txBox="1"/>
          <p:nvPr/>
        </p:nvSpPr>
        <p:spPr>
          <a:xfrm>
            <a:off x="650394" y="1322374"/>
            <a:ext cx="9440195" cy="1323439"/>
          </a:xfrm>
          <a:prstGeom prst="rect">
            <a:avLst/>
          </a:prstGeom>
          <a:noFill/>
        </p:spPr>
        <p:txBody>
          <a:bodyPr wrap="square" rtlCol="0">
            <a:spAutoFit/>
          </a:bodyPr>
          <a:lstStyle/>
          <a:p>
            <a:pPr marL="342900" indent="-342900">
              <a:buClr>
                <a:schemeClr val="tx2"/>
              </a:buClr>
              <a:buFont typeface="Wingdings" charset="2"/>
              <a:buChar char="§"/>
            </a:pPr>
            <a:r>
              <a:rPr lang="en-US" dirty="0"/>
              <a:t>Also called </a:t>
            </a:r>
            <a:r>
              <a:rPr lang="en-US" dirty="0" err="1"/>
              <a:t>blackbox</a:t>
            </a:r>
            <a:r>
              <a:rPr lang="en-US" dirty="0"/>
              <a:t> testing </a:t>
            </a:r>
          </a:p>
          <a:p>
            <a:pPr marL="342900" indent="-342900">
              <a:buClr>
                <a:schemeClr val="tx2"/>
              </a:buClr>
              <a:buFont typeface="Wingdings" charset="2"/>
              <a:buChar char="§"/>
            </a:pPr>
            <a:r>
              <a:rPr lang="en-US" dirty="0"/>
              <a:t>Examines the functionality of an API typically at a higher level</a:t>
            </a:r>
          </a:p>
          <a:p>
            <a:pPr marL="342900" indent="-342900">
              <a:buClr>
                <a:schemeClr val="tx2"/>
              </a:buClr>
              <a:buFont typeface="Wingdings" charset="2"/>
              <a:buChar char="§"/>
            </a:pPr>
            <a:r>
              <a:rPr lang="en-US" dirty="0"/>
              <a:t>Promotes write tests before writing code TDD (Test Driven Development)</a:t>
            </a:r>
          </a:p>
          <a:p>
            <a:pPr marL="342900" indent="-342900">
              <a:buClr>
                <a:schemeClr val="tx2"/>
              </a:buClr>
              <a:buFont typeface="Wingdings" charset="2"/>
              <a:buChar char="§"/>
            </a:pPr>
            <a:r>
              <a:rPr lang="en-US" dirty="0"/>
              <a:t>Promotes speed by multithreading TDD with Mock services</a:t>
            </a:r>
          </a:p>
        </p:txBody>
      </p:sp>
      <p:sp>
        <p:nvSpPr>
          <p:cNvPr id="4" name="Rounded Rectangle 3"/>
          <p:cNvSpPr/>
          <p:nvPr/>
        </p:nvSpPr>
        <p:spPr>
          <a:xfrm>
            <a:off x="4460178" y="4162173"/>
            <a:ext cx="2738162" cy="1799824"/>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rgbClr val="FF4300"/>
                </a:solidFill>
              </a:rPr>
              <a:t>API</a:t>
            </a:r>
            <a:endParaRPr lang="en-US" sz="1800" dirty="0">
              <a:solidFill>
                <a:srgbClr val="FF4300"/>
              </a:solidFill>
            </a:endParaRPr>
          </a:p>
        </p:txBody>
      </p:sp>
      <p:sp>
        <p:nvSpPr>
          <p:cNvPr id="7" name="Right Arrow 6"/>
          <p:cNvSpPr/>
          <p:nvPr/>
        </p:nvSpPr>
        <p:spPr>
          <a:xfrm rot="5400000">
            <a:off x="5118706" y="2871998"/>
            <a:ext cx="1266399" cy="1183141"/>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2"/>
                </a:solidFill>
              </a:rPr>
              <a:t>Input</a:t>
            </a:r>
          </a:p>
        </p:txBody>
      </p:sp>
      <p:sp>
        <p:nvSpPr>
          <p:cNvPr id="8" name="Right Arrow 7"/>
          <p:cNvSpPr/>
          <p:nvPr/>
        </p:nvSpPr>
        <p:spPr>
          <a:xfrm rot="5400000">
            <a:off x="5174761" y="6093023"/>
            <a:ext cx="1294912" cy="1183141"/>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2"/>
                </a:solidFill>
              </a:rPr>
              <a:t>Output</a:t>
            </a:r>
          </a:p>
        </p:txBody>
      </p:sp>
      <p:sp>
        <p:nvSpPr>
          <p:cNvPr id="11" name="TextBox 10"/>
          <p:cNvSpPr txBox="1"/>
          <p:nvPr/>
        </p:nvSpPr>
        <p:spPr>
          <a:xfrm>
            <a:off x="7491676" y="5983044"/>
            <a:ext cx="2596182" cy="1200329"/>
          </a:xfrm>
          <a:prstGeom prst="rect">
            <a:avLst/>
          </a:prstGeom>
          <a:noFill/>
        </p:spPr>
        <p:txBody>
          <a:bodyPr wrap="square" rtlCol="0">
            <a:spAutoFit/>
          </a:bodyPr>
          <a:lstStyle/>
          <a:p>
            <a:pPr>
              <a:buClr>
                <a:schemeClr val="tx2"/>
              </a:buClr>
            </a:pPr>
            <a:r>
              <a:rPr lang="en-US" sz="1800" dirty="0">
                <a:solidFill>
                  <a:srgbClr val="FF4300"/>
                </a:solidFill>
              </a:rPr>
              <a:t>Response</a:t>
            </a:r>
          </a:p>
          <a:p>
            <a:pPr marL="342900" indent="-342900">
              <a:buClr>
                <a:schemeClr val="tx2"/>
              </a:buClr>
              <a:buFont typeface="Wingdings" charset="2"/>
              <a:buChar char="§"/>
            </a:pPr>
            <a:r>
              <a:rPr lang="en-US" sz="1800" dirty="0"/>
              <a:t>Headers</a:t>
            </a:r>
          </a:p>
          <a:p>
            <a:pPr marL="342900" indent="-342900">
              <a:buClr>
                <a:schemeClr val="tx2"/>
              </a:buClr>
              <a:buFont typeface="Wingdings" charset="2"/>
              <a:buChar char="§"/>
            </a:pPr>
            <a:r>
              <a:rPr lang="en-US" sz="1800" dirty="0"/>
              <a:t>Response Codes</a:t>
            </a:r>
          </a:p>
          <a:p>
            <a:pPr marL="342900" indent="-342900">
              <a:buClr>
                <a:schemeClr val="tx2"/>
              </a:buClr>
              <a:buFont typeface="Wingdings" charset="2"/>
              <a:buChar char="§"/>
            </a:pPr>
            <a:r>
              <a:rPr lang="en-US" sz="1800" dirty="0"/>
              <a:t>Body/Content</a:t>
            </a:r>
          </a:p>
        </p:txBody>
      </p:sp>
      <p:sp>
        <p:nvSpPr>
          <p:cNvPr id="12" name="TextBox 11"/>
          <p:cNvSpPr txBox="1"/>
          <p:nvPr/>
        </p:nvSpPr>
        <p:spPr>
          <a:xfrm>
            <a:off x="7491676" y="2791691"/>
            <a:ext cx="2596182" cy="1477328"/>
          </a:xfrm>
          <a:prstGeom prst="rect">
            <a:avLst/>
          </a:prstGeom>
          <a:noFill/>
        </p:spPr>
        <p:txBody>
          <a:bodyPr wrap="square" rtlCol="0">
            <a:spAutoFit/>
          </a:bodyPr>
          <a:lstStyle/>
          <a:p>
            <a:pPr>
              <a:buClr>
                <a:schemeClr val="tx2"/>
              </a:buClr>
            </a:pPr>
            <a:r>
              <a:rPr lang="en-US" sz="1800" dirty="0">
                <a:solidFill>
                  <a:srgbClr val="FF4300"/>
                </a:solidFill>
              </a:rPr>
              <a:t>Request</a:t>
            </a:r>
          </a:p>
          <a:p>
            <a:pPr marL="342900" indent="-342900">
              <a:buClr>
                <a:schemeClr val="tx2"/>
              </a:buClr>
              <a:buFont typeface="Wingdings" charset="2"/>
              <a:buChar char="§"/>
            </a:pPr>
            <a:r>
              <a:rPr lang="en-US" sz="1800" dirty="0"/>
              <a:t>Verbs</a:t>
            </a:r>
          </a:p>
          <a:p>
            <a:pPr marL="342900" indent="-342900">
              <a:buClr>
                <a:schemeClr val="tx2"/>
              </a:buClr>
              <a:buFont typeface="Wingdings" charset="2"/>
              <a:buChar char="§"/>
            </a:pPr>
            <a:r>
              <a:rPr lang="en-US" sz="1800" dirty="0"/>
              <a:t>Parameters</a:t>
            </a:r>
          </a:p>
          <a:p>
            <a:pPr marL="342900" indent="-342900">
              <a:buClr>
                <a:schemeClr val="tx2"/>
              </a:buClr>
              <a:buFont typeface="Wingdings" charset="2"/>
              <a:buChar char="§"/>
            </a:pPr>
            <a:r>
              <a:rPr lang="en-US" sz="1800" dirty="0"/>
              <a:t>Headers</a:t>
            </a:r>
          </a:p>
          <a:p>
            <a:pPr marL="342900" indent="-342900">
              <a:buClr>
                <a:schemeClr val="tx2"/>
              </a:buClr>
              <a:buFont typeface="Wingdings" charset="2"/>
              <a:buChar char="§"/>
            </a:pPr>
            <a:r>
              <a:rPr lang="en-US" sz="1800" dirty="0"/>
              <a:t>Body/Content</a:t>
            </a:r>
          </a:p>
        </p:txBody>
      </p:sp>
      <p:sp>
        <p:nvSpPr>
          <p:cNvPr id="13" name="TextBox 12"/>
          <p:cNvSpPr txBox="1"/>
          <p:nvPr/>
        </p:nvSpPr>
        <p:spPr>
          <a:xfrm>
            <a:off x="2432266" y="3127996"/>
            <a:ext cx="1736896" cy="369332"/>
          </a:xfrm>
          <a:prstGeom prst="rect">
            <a:avLst/>
          </a:prstGeom>
          <a:noFill/>
        </p:spPr>
        <p:txBody>
          <a:bodyPr wrap="square" rtlCol="0">
            <a:spAutoFit/>
          </a:bodyPr>
          <a:lstStyle/>
          <a:p>
            <a:pPr>
              <a:buClr>
                <a:schemeClr val="tx2"/>
              </a:buClr>
            </a:pPr>
            <a:r>
              <a:rPr lang="en-US" sz="1800" dirty="0">
                <a:solidFill>
                  <a:srgbClr val="FF4300"/>
                </a:solidFill>
              </a:rPr>
              <a:t>Northbound</a:t>
            </a:r>
          </a:p>
        </p:txBody>
      </p:sp>
      <p:sp>
        <p:nvSpPr>
          <p:cNvPr id="14" name="TextBox 13"/>
          <p:cNvSpPr txBox="1"/>
          <p:nvPr/>
        </p:nvSpPr>
        <p:spPr>
          <a:xfrm>
            <a:off x="2504457" y="6261619"/>
            <a:ext cx="1785024" cy="369332"/>
          </a:xfrm>
          <a:prstGeom prst="rect">
            <a:avLst/>
          </a:prstGeom>
          <a:noFill/>
        </p:spPr>
        <p:txBody>
          <a:bodyPr wrap="square" rtlCol="0">
            <a:spAutoFit/>
          </a:bodyPr>
          <a:lstStyle/>
          <a:p>
            <a:pPr>
              <a:buClr>
                <a:schemeClr val="tx2"/>
              </a:buClr>
            </a:pPr>
            <a:r>
              <a:rPr lang="en-US" sz="1800" dirty="0">
                <a:solidFill>
                  <a:srgbClr val="FF4300"/>
                </a:solidFill>
              </a:rPr>
              <a:t>Southbound</a:t>
            </a:r>
          </a:p>
        </p:txBody>
      </p:sp>
      <p:sp>
        <p:nvSpPr>
          <p:cNvPr id="15" name="TextBox 14"/>
          <p:cNvSpPr txBox="1"/>
          <p:nvPr/>
        </p:nvSpPr>
        <p:spPr>
          <a:xfrm>
            <a:off x="2416221" y="4823142"/>
            <a:ext cx="1819784" cy="369332"/>
          </a:xfrm>
          <a:prstGeom prst="rect">
            <a:avLst/>
          </a:prstGeom>
          <a:noFill/>
        </p:spPr>
        <p:txBody>
          <a:bodyPr wrap="square" rtlCol="0">
            <a:spAutoFit/>
          </a:bodyPr>
          <a:lstStyle/>
          <a:p>
            <a:pPr>
              <a:buClr>
                <a:schemeClr val="tx2"/>
              </a:buClr>
            </a:pPr>
            <a:r>
              <a:rPr lang="en-US" sz="1800" dirty="0">
                <a:solidFill>
                  <a:srgbClr val="FF0000"/>
                </a:solidFill>
              </a:rPr>
              <a:t>Middle Layer</a:t>
            </a:r>
          </a:p>
        </p:txBody>
      </p:sp>
      <p:sp>
        <p:nvSpPr>
          <p:cNvPr id="17" name="Left Brace 16"/>
          <p:cNvSpPr/>
          <p:nvPr/>
        </p:nvSpPr>
        <p:spPr>
          <a:xfrm>
            <a:off x="1755902" y="3025789"/>
            <a:ext cx="267371" cy="414430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sp>
        <p:nvSpPr>
          <p:cNvPr id="18" name="TextBox 17"/>
          <p:cNvSpPr txBox="1"/>
          <p:nvPr/>
        </p:nvSpPr>
        <p:spPr>
          <a:xfrm>
            <a:off x="851882" y="4843934"/>
            <a:ext cx="813256" cy="369332"/>
          </a:xfrm>
          <a:prstGeom prst="rect">
            <a:avLst/>
          </a:prstGeom>
          <a:noFill/>
        </p:spPr>
        <p:txBody>
          <a:bodyPr wrap="none" rtlCol="0">
            <a:spAutoFit/>
          </a:bodyPr>
          <a:lstStyle/>
          <a:p>
            <a:pPr>
              <a:buClr>
                <a:schemeClr val="tx2"/>
              </a:buClr>
            </a:pPr>
            <a:r>
              <a:rPr lang="en-US" sz="1800" dirty="0"/>
              <a:t>SPEC</a:t>
            </a:r>
          </a:p>
        </p:txBody>
      </p:sp>
      <p:sp>
        <p:nvSpPr>
          <p:cNvPr id="19" name="Rounded Rectangle 18"/>
          <p:cNvSpPr/>
          <p:nvPr/>
        </p:nvSpPr>
        <p:spPr>
          <a:xfrm>
            <a:off x="2170796" y="3004404"/>
            <a:ext cx="1995895" cy="652787"/>
          </a:xfrm>
          <a:prstGeom prst="round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w="28575" cmpd="sng">
                <a:solidFill>
                  <a:schemeClr val="tx1"/>
                </a:solidFill>
              </a:ln>
            </a:endParaRPr>
          </a:p>
        </p:txBody>
      </p:sp>
    </p:spTree>
    <p:extLst>
      <p:ext uri="{BB962C8B-B14F-4D97-AF65-F5344CB8AC3E}">
        <p14:creationId xmlns:p14="http://schemas.microsoft.com/office/powerpoint/2010/main" val="169021379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1000"/>
                                        <p:tgtEl>
                                          <p:spTgt spid="12">
                                            <p:txEl>
                                              <p:pRg st="0" end="0"/>
                                            </p:txEl>
                                          </p:spTgt>
                                        </p:tgtEl>
                                      </p:cBhvr>
                                    </p:animEffect>
                                    <p:anim calcmode="lin" valueType="num">
                                      <p:cBhvr>
                                        <p:cTn id="2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fade">
                                      <p:cBhvr>
                                        <p:cTn id="31" dur="1000"/>
                                        <p:tgtEl>
                                          <p:spTgt spid="12">
                                            <p:txEl>
                                              <p:pRg st="1" end="1"/>
                                            </p:txEl>
                                          </p:spTgt>
                                        </p:tgtEl>
                                      </p:cBhvr>
                                    </p:animEffect>
                                    <p:anim calcmode="lin" valueType="num">
                                      <p:cBhvr>
                                        <p:cTn id="3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12">
                                            <p:txEl>
                                              <p:pRg st="1" end="1"/>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2">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animEffect transition="in" filter="wipe(down)">
                                      <p:cBhvr>
                                        <p:cTn id="39" dur="500"/>
                                        <p:tgtEl>
                                          <p:spTgt spid="12">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xEl>
                                              <p:pRg st="3" end="3"/>
                                            </p:txEl>
                                          </p:spTgt>
                                        </p:tgtEl>
                                        <p:attrNameLst>
                                          <p:attrName>style.visibility</p:attrName>
                                        </p:attrNameLst>
                                      </p:cBhvr>
                                      <p:to>
                                        <p:strVal val="visible"/>
                                      </p:to>
                                    </p:set>
                                    <p:animEffect transition="in" filter="wipe(down)">
                                      <p:cBhvr>
                                        <p:cTn id="44" dur="500"/>
                                        <p:tgtEl>
                                          <p:spTgt spid="12">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wipe(down)">
                                      <p:cBhvr>
                                        <p:cTn id="49" dur="500"/>
                                        <p:tgtEl>
                                          <p:spTgt spid="12">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7" presetClass="entr" presetSubtype="0" fill="hold" nodeType="clickEffect">
                                  <p:stCondLst>
                                    <p:cond delay="0"/>
                                  </p:stCondLst>
                                  <p:childTnLst>
                                    <p:set>
                                      <p:cBhvr>
                                        <p:cTn id="58" dur="1" fill="hold">
                                          <p:stCondLst>
                                            <p:cond delay="0"/>
                                          </p:stCondLst>
                                        </p:cTn>
                                        <p:tgtEl>
                                          <p:spTgt spid="11">
                                            <p:txEl>
                                              <p:pRg st="0" end="0"/>
                                            </p:txEl>
                                          </p:spTgt>
                                        </p:tgtEl>
                                        <p:attrNameLst>
                                          <p:attrName>style.visibility</p:attrName>
                                        </p:attrNameLst>
                                      </p:cBhvr>
                                      <p:to>
                                        <p:strVal val="visible"/>
                                      </p:to>
                                    </p:set>
                                    <p:animEffect transition="in" filter="fade">
                                      <p:cBhvr>
                                        <p:cTn id="59" dur="1000"/>
                                        <p:tgtEl>
                                          <p:spTgt spid="11">
                                            <p:txEl>
                                              <p:pRg st="0" end="0"/>
                                            </p:txEl>
                                          </p:spTgt>
                                        </p:tgtEl>
                                      </p:cBhvr>
                                    </p:animEffect>
                                    <p:anim calcmode="lin" valueType="num">
                                      <p:cBhvr>
                                        <p:cTn id="6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61" dur="90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
                                            <p:txEl>
                                              <p:pRg st="1" end="1"/>
                                            </p:txEl>
                                          </p:spTgt>
                                        </p:tgtEl>
                                        <p:attrNameLst>
                                          <p:attrName>style.visibility</p:attrName>
                                        </p:attrNameLst>
                                      </p:cBhvr>
                                      <p:to>
                                        <p:strVal val="visible"/>
                                      </p:to>
                                    </p:set>
                                    <p:animEffect transition="in" filter="wipe(down)">
                                      <p:cBhvr>
                                        <p:cTn id="67" dur="500"/>
                                        <p:tgtEl>
                                          <p:spTgt spid="11">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1">
                                            <p:txEl>
                                              <p:pRg st="2" end="2"/>
                                            </p:txEl>
                                          </p:spTgt>
                                        </p:tgtEl>
                                        <p:attrNameLst>
                                          <p:attrName>style.visibility</p:attrName>
                                        </p:attrNameLst>
                                      </p:cBhvr>
                                      <p:to>
                                        <p:strVal val="visible"/>
                                      </p:to>
                                    </p:set>
                                    <p:animEffect transition="in" filter="wipe(down)">
                                      <p:cBhvr>
                                        <p:cTn id="72" dur="500"/>
                                        <p:tgtEl>
                                          <p:spTgt spid="11">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1">
                                            <p:txEl>
                                              <p:pRg st="3" end="3"/>
                                            </p:txEl>
                                          </p:spTgt>
                                        </p:tgtEl>
                                        <p:attrNameLst>
                                          <p:attrName>style.visibility</p:attrName>
                                        </p:attrNameLst>
                                      </p:cBhvr>
                                      <p:to>
                                        <p:strVal val="visible"/>
                                      </p:to>
                                    </p:set>
                                    <p:animEffect transition="in" filter="wipe(down)">
                                      <p:cBhvr>
                                        <p:cTn id="77" dur="500"/>
                                        <p:tgtEl>
                                          <p:spTgt spid="11">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500" fill="hold"/>
                                        <p:tgtEl>
                                          <p:spTgt spid="18"/>
                                        </p:tgtEl>
                                        <p:attrNameLst>
                                          <p:attrName>ppt_x</p:attrName>
                                        </p:attrNameLst>
                                      </p:cBhvr>
                                      <p:tavLst>
                                        <p:tav tm="0">
                                          <p:val>
                                            <p:strVal val="0-#ppt_w/2"/>
                                          </p:val>
                                        </p:tav>
                                        <p:tav tm="100000">
                                          <p:val>
                                            <p:strVal val="#ppt_x"/>
                                          </p:val>
                                        </p:tav>
                                      </p:tavLst>
                                    </p:anim>
                                    <p:anim calcmode="lin" valueType="num">
                                      <p:cBhvr additive="base">
                                        <p:cTn id="83" dur="500" fill="hold"/>
                                        <p:tgtEl>
                                          <p:spTgt spid="18"/>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500" fill="hold"/>
                                        <p:tgtEl>
                                          <p:spTgt spid="17"/>
                                        </p:tgtEl>
                                        <p:attrNameLst>
                                          <p:attrName>ppt_x</p:attrName>
                                        </p:attrNameLst>
                                      </p:cBhvr>
                                      <p:tavLst>
                                        <p:tav tm="0">
                                          <p:val>
                                            <p:strVal val="0-#ppt_w/2"/>
                                          </p:val>
                                        </p:tav>
                                        <p:tav tm="100000">
                                          <p:val>
                                            <p:strVal val="#ppt_x"/>
                                          </p:val>
                                        </p:tav>
                                      </p:tavLst>
                                    </p:anim>
                                    <p:anim calcmode="lin" valueType="num">
                                      <p:cBhvr additive="base">
                                        <p:cTn id="87"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7" presetClass="entr" presetSubtype="0"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1000"/>
                                        <p:tgtEl>
                                          <p:spTgt spid="16"/>
                                        </p:tgtEl>
                                      </p:cBhvr>
                                    </p:animEffect>
                                    <p:anim calcmode="lin" valueType="num">
                                      <p:cBhvr>
                                        <p:cTn id="93" dur="1000" fill="hold"/>
                                        <p:tgtEl>
                                          <p:spTgt spid="16"/>
                                        </p:tgtEl>
                                        <p:attrNameLst>
                                          <p:attrName>ppt_x</p:attrName>
                                        </p:attrNameLst>
                                      </p:cBhvr>
                                      <p:tavLst>
                                        <p:tav tm="0">
                                          <p:val>
                                            <p:strVal val="#ppt_x"/>
                                          </p:val>
                                        </p:tav>
                                        <p:tav tm="100000">
                                          <p:val>
                                            <p:strVal val="#ppt_x"/>
                                          </p:val>
                                        </p:tav>
                                      </p:tavLst>
                                    </p:anim>
                                    <p:anim calcmode="lin" valueType="num">
                                      <p:cBhvr>
                                        <p:cTn id="94" dur="900" decel="100000" fill="hold"/>
                                        <p:tgtEl>
                                          <p:spTgt spid="16"/>
                                        </p:tgtEl>
                                        <p:attrNameLst>
                                          <p:attrName>ppt_y</p:attrName>
                                        </p:attrNameLst>
                                      </p:cBhvr>
                                      <p:tavLst>
                                        <p:tav tm="0">
                                          <p:val>
                                            <p:strVal val="#ppt_y+1"/>
                                          </p:val>
                                        </p:tav>
                                        <p:tav tm="100000">
                                          <p:val>
                                            <p:strVal val="#ppt_y-.03"/>
                                          </p:val>
                                        </p:tav>
                                      </p:tavLst>
                                    </p:anim>
                                    <p:anim calcmode="lin" valueType="num">
                                      <p:cBhvr>
                                        <p:cTn id="95"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37" presetClass="entr" presetSubtype="0" fill="hold" nodeType="clickEffect">
                                  <p:stCondLst>
                                    <p:cond delay="0"/>
                                  </p:stCondLst>
                                  <p:childTnLst>
                                    <p:set>
                                      <p:cBhvr>
                                        <p:cTn id="99" dur="1" fill="hold">
                                          <p:stCondLst>
                                            <p:cond delay="0"/>
                                          </p:stCondLst>
                                        </p:cTn>
                                        <p:tgtEl>
                                          <p:spTgt spid="13">
                                            <p:txEl>
                                              <p:pRg st="0" end="0"/>
                                            </p:txEl>
                                          </p:spTgt>
                                        </p:tgtEl>
                                        <p:attrNameLst>
                                          <p:attrName>style.visibility</p:attrName>
                                        </p:attrNameLst>
                                      </p:cBhvr>
                                      <p:to>
                                        <p:strVal val="visible"/>
                                      </p:to>
                                    </p:set>
                                    <p:animEffect transition="in" filter="fade">
                                      <p:cBhvr>
                                        <p:cTn id="100" dur="1000"/>
                                        <p:tgtEl>
                                          <p:spTgt spid="13">
                                            <p:txEl>
                                              <p:pRg st="0" end="0"/>
                                            </p:txEl>
                                          </p:spTgt>
                                        </p:tgtEl>
                                      </p:cBhvr>
                                    </p:animEffect>
                                    <p:anim calcmode="lin" valueType="num">
                                      <p:cBhvr>
                                        <p:cTn id="101"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02" dur="90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103" dur="100" accel="100000" fill="hold">
                                          <p:stCondLst>
                                            <p:cond delay="900"/>
                                          </p:stCondLst>
                                        </p:cTn>
                                        <p:tgtEl>
                                          <p:spTgt spid="1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37" presetClass="entr" presetSubtype="0" fill="hold" nodeType="clickEffect">
                                  <p:stCondLst>
                                    <p:cond delay="0"/>
                                  </p:stCondLst>
                                  <p:childTnLst>
                                    <p:set>
                                      <p:cBhvr>
                                        <p:cTn id="107" dur="1" fill="hold">
                                          <p:stCondLst>
                                            <p:cond delay="0"/>
                                          </p:stCondLst>
                                        </p:cTn>
                                        <p:tgtEl>
                                          <p:spTgt spid="14">
                                            <p:txEl>
                                              <p:pRg st="0" end="0"/>
                                            </p:txEl>
                                          </p:spTgt>
                                        </p:tgtEl>
                                        <p:attrNameLst>
                                          <p:attrName>style.visibility</p:attrName>
                                        </p:attrNameLst>
                                      </p:cBhvr>
                                      <p:to>
                                        <p:strVal val="visible"/>
                                      </p:to>
                                    </p:set>
                                    <p:animEffect transition="in" filter="fade">
                                      <p:cBhvr>
                                        <p:cTn id="108" dur="1000"/>
                                        <p:tgtEl>
                                          <p:spTgt spid="14">
                                            <p:txEl>
                                              <p:pRg st="0" end="0"/>
                                            </p:txEl>
                                          </p:spTgt>
                                        </p:tgtEl>
                                      </p:cBhvr>
                                    </p:animEffect>
                                    <p:anim calcmode="lin" valueType="num">
                                      <p:cBhvr>
                                        <p:cTn id="109"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10" dur="90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1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37" presetClass="entr" presetSubtype="0" fill="hold" nodeType="clickEffect">
                                  <p:stCondLst>
                                    <p:cond delay="0"/>
                                  </p:stCondLst>
                                  <p:childTnLst>
                                    <p:set>
                                      <p:cBhvr>
                                        <p:cTn id="115" dur="1" fill="hold">
                                          <p:stCondLst>
                                            <p:cond delay="0"/>
                                          </p:stCondLst>
                                        </p:cTn>
                                        <p:tgtEl>
                                          <p:spTgt spid="15">
                                            <p:txEl>
                                              <p:pRg st="0" end="0"/>
                                            </p:txEl>
                                          </p:spTgt>
                                        </p:tgtEl>
                                        <p:attrNameLst>
                                          <p:attrName>style.visibility</p:attrName>
                                        </p:attrNameLst>
                                      </p:cBhvr>
                                      <p:to>
                                        <p:strVal val="visible"/>
                                      </p:to>
                                    </p:set>
                                    <p:animEffect transition="in" filter="fade">
                                      <p:cBhvr>
                                        <p:cTn id="116" dur="1000"/>
                                        <p:tgtEl>
                                          <p:spTgt spid="15">
                                            <p:txEl>
                                              <p:pRg st="0" end="0"/>
                                            </p:txEl>
                                          </p:spTgt>
                                        </p:tgtEl>
                                      </p:cBhvr>
                                    </p:animEffect>
                                    <p:anim calcmode="lin" valueType="num">
                                      <p:cBhvr>
                                        <p:cTn id="11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18" dur="90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119" dur="100" accel="100000" fill="hold">
                                          <p:stCondLst>
                                            <p:cond delay="90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9" presetClass="entr" presetSubtype="0" decel="100000" fill="hold" grpId="0" nodeType="clickEffect">
                                  <p:stCondLst>
                                    <p:cond delay="0"/>
                                  </p:stCondLst>
                                  <p:childTnLst>
                                    <p:set>
                                      <p:cBhvr>
                                        <p:cTn id="123" dur="1" fill="hold">
                                          <p:stCondLst>
                                            <p:cond delay="0"/>
                                          </p:stCondLst>
                                        </p:cTn>
                                        <p:tgtEl>
                                          <p:spTgt spid="19"/>
                                        </p:tgtEl>
                                        <p:attrNameLst>
                                          <p:attrName>style.visibility</p:attrName>
                                        </p:attrNameLst>
                                      </p:cBhvr>
                                      <p:to>
                                        <p:strVal val="visible"/>
                                      </p:to>
                                    </p:set>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fltVal val="0"/>
                                          </p:val>
                                        </p:tav>
                                        <p:tav tm="100000">
                                          <p:val>
                                            <p:strVal val="#ppt_h"/>
                                          </p:val>
                                        </p:tav>
                                      </p:tavLst>
                                    </p:anim>
                                    <p:anim calcmode="lin" valueType="num">
                                      <p:cBhvr>
                                        <p:cTn id="126" dur="500" fill="hold"/>
                                        <p:tgtEl>
                                          <p:spTgt spid="19"/>
                                        </p:tgtEl>
                                        <p:attrNameLst>
                                          <p:attrName>style.rotation</p:attrName>
                                        </p:attrNameLst>
                                      </p:cBhvr>
                                      <p:tavLst>
                                        <p:tav tm="0">
                                          <p:val>
                                            <p:fltVal val="360"/>
                                          </p:val>
                                        </p:tav>
                                        <p:tav tm="100000">
                                          <p:val>
                                            <p:fltVal val="0"/>
                                          </p:val>
                                        </p:tav>
                                      </p:tavLst>
                                    </p:anim>
                                    <p:animEffect transition="in" filter="fade">
                                      <p:cBhvr>
                                        <p:cTn id="127" dur="500"/>
                                        <p:tgtEl>
                                          <p:spTgt spid="19"/>
                                        </p:tgtEl>
                                      </p:cBhvr>
                                    </p:animEffect>
                                  </p:childTnLst>
                                </p:cTn>
                              </p:par>
                              <p:par>
                                <p:cTn id="128" presetID="49" presetClass="entr" presetSubtype="0" decel="100000" fill="hold" grpId="0" nodeType="withEffect">
                                  <p:stCondLst>
                                    <p:cond delay="0"/>
                                  </p:stCondLst>
                                  <p:childTnLst>
                                    <p:set>
                                      <p:cBhvr>
                                        <p:cTn id="129" dur="1" fill="hold">
                                          <p:stCondLst>
                                            <p:cond delay="0"/>
                                          </p:stCondLst>
                                        </p:cTn>
                                        <p:tgtEl>
                                          <p:spTgt spid="3"/>
                                        </p:tgtEl>
                                        <p:attrNameLst>
                                          <p:attrName>style.visibility</p:attrName>
                                        </p:attrNameLst>
                                      </p:cBhvr>
                                      <p:to>
                                        <p:strVal val="visible"/>
                                      </p:to>
                                    </p:set>
                                    <p:anim calcmode="lin" valueType="num">
                                      <p:cBhvr>
                                        <p:cTn id="130" dur="500" fill="hold"/>
                                        <p:tgtEl>
                                          <p:spTgt spid="3"/>
                                        </p:tgtEl>
                                        <p:attrNameLst>
                                          <p:attrName>ppt_w</p:attrName>
                                        </p:attrNameLst>
                                      </p:cBhvr>
                                      <p:tavLst>
                                        <p:tav tm="0">
                                          <p:val>
                                            <p:fltVal val="0"/>
                                          </p:val>
                                        </p:tav>
                                        <p:tav tm="100000">
                                          <p:val>
                                            <p:strVal val="#ppt_w"/>
                                          </p:val>
                                        </p:tav>
                                      </p:tavLst>
                                    </p:anim>
                                    <p:anim calcmode="lin" valueType="num">
                                      <p:cBhvr>
                                        <p:cTn id="131" dur="500" fill="hold"/>
                                        <p:tgtEl>
                                          <p:spTgt spid="3"/>
                                        </p:tgtEl>
                                        <p:attrNameLst>
                                          <p:attrName>ppt_h</p:attrName>
                                        </p:attrNameLst>
                                      </p:cBhvr>
                                      <p:tavLst>
                                        <p:tav tm="0">
                                          <p:val>
                                            <p:fltVal val="0"/>
                                          </p:val>
                                        </p:tav>
                                        <p:tav tm="100000">
                                          <p:val>
                                            <p:strVal val="#ppt_h"/>
                                          </p:val>
                                        </p:tav>
                                      </p:tavLst>
                                    </p:anim>
                                    <p:anim calcmode="lin" valueType="num">
                                      <p:cBhvr>
                                        <p:cTn id="132" dur="500" fill="hold"/>
                                        <p:tgtEl>
                                          <p:spTgt spid="3"/>
                                        </p:tgtEl>
                                        <p:attrNameLst>
                                          <p:attrName>style.rotation</p:attrName>
                                        </p:attrNameLst>
                                      </p:cBhvr>
                                      <p:tavLst>
                                        <p:tav tm="0">
                                          <p:val>
                                            <p:fltVal val="360"/>
                                          </p:val>
                                        </p:tav>
                                        <p:tav tm="100000">
                                          <p:val>
                                            <p:fltVal val="0"/>
                                          </p:val>
                                        </p:tav>
                                      </p:tavLst>
                                    </p:anim>
                                    <p:animEffect transition="in" filter="fade">
                                      <p:cBhvr>
                                        <p:cTn id="133" dur="500"/>
                                        <p:tgtEl>
                                          <p:spTgt spid="3"/>
                                        </p:tgtEl>
                                      </p:cBhvr>
                                    </p:animEffect>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9">
                                            <p:txEl>
                                              <p:pRg st="1" end="1"/>
                                            </p:txEl>
                                          </p:spTgt>
                                        </p:tgtEl>
                                        <p:attrNameLst>
                                          <p:attrName>style.visibility</p:attrName>
                                        </p:attrNameLst>
                                      </p:cBhvr>
                                      <p:to>
                                        <p:strVal val="visible"/>
                                      </p:to>
                                    </p:set>
                                    <p:anim calcmode="lin" valueType="num">
                                      <p:cBhvr additive="base">
                                        <p:cTn id="13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39"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9">
                                            <p:txEl>
                                              <p:pRg st="2" end="2"/>
                                            </p:txEl>
                                          </p:spTgt>
                                        </p:tgtEl>
                                        <p:attrNameLst>
                                          <p:attrName>style.visibility</p:attrName>
                                        </p:attrNameLst>
                                      </p:cBhvr>
                                      <p:to>
                                        <p:strVal val="visible"/>
                                      </p:to>
                                    </p:set>
                                    <p:anim calcmode="lin" valueType="num">
                                      <p:cBhvr additive="base">
                                        <p:cTn id="144"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9">
                                            <p:txEl>
                                              <p:pRg st="3" end="3"/>
                                            </p:txEl>
                                          </p:spTgt>
                                        </p:tgtEl>
                                        <p:attrNameLst>
                                          <p:attrName>style.visibility</p:attrName>
                                        </p:attrNameLst>
                                      </p:cBhvr>
                                      <p:to>
                                        <p:strVal val="visible"/>
                                      </p:to>
                                    </p:set>
                                    <p:anim calcmode="lin" valueType="num">
                                      <p:cBhvr additive="base">
                                        <p:cTn id="15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51"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4" grpId="0" animBg="1"/>
      <p:bldP spid="7" grpId="0" animBg="1"/>
      <p:bldP spid="8" grpId="0" animBg="1"/>
      <p:bldP spid="17" grpId="0" animBg="1"/>
      <p:bldP spid="18" grpId="0"/>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3960" y="5143500"/>
            <a:ext cx="9638148" cy="1998798"/>
          </a:xfrm>
        </p:spPr>
        <p:txBody>
          <a:bodyPr>
            <a:normAutofit/>
          </a:bodyPr>
          <a:lstStyle/>
          <a:p>
            <a:pPr marL="304714" indent="0">
              <a:buNone/>
            </a:pPr>
            <a:endParaRPr lang="en-US" sz="2700" dirty="0">
              <a:solidFill>
                <a:schemeClr val="tx1"/>
              </a:solidFill>
              <a:cs typeface="Century Gothic"/>
            </a:endParaRPr>
          </a:p>
          <a:p>
            <a:pPr marL="304714" indent="0">
              <a:buNone/>
            </a:pPr>
            <a:r>
              <a:rPr lang="en-US" sz="2000" dirty="0"/>
              <a:t> </a:t>
            </a:r>
          </a:p>
          <a:p>
            <a:pPr lvl="1"/>
            <a:endParaRPr lang="en-US" sz="2400" dirty="0">
              <a:solidFill>
                <a:schemeClr val="tx1"/>
              </a:solidFill>
              <a:cs typeface="Century Gothic"/>
            </a:endParaRP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6</a:t>
            </a:fld>
            <a:endParaRPr lang="en-US" dirty="0"/>
          </a:p>
        </p:txBody>
      </p:sp>
      <p:sp>
        <p:nvSpPr>
          <p:cNvPr id="3" name="TextBox 2"/>
          <p:cNvSpPr txBox="1"/>
          <p:nvPr/>
        </p:nvSpPr>
        <p:spPr>
          <a:xfrm>
            <a:off x="365472" y="1066766"/>
            <a:ext cx="6442789" cy="1015663"/>
          </a:xfrm>
          <a:prstGeom prst="rect">
            <a:avLst/>
          </a:prstGeom>
          <a:noFill/>
        </p:spPr>
        <p:txBody>
          <a:bodyPr wrap="none" rtlCol="0">
            <a:spAutoFit/>
          </a:bodyPr>
          <a:lstStyle/>
          <a:p>
            <a:pPr marL="285750" indent="-285750">
              <a:buClr>
                <a:schemeClr val="tx2"/>
              </a:buClr>
              <a:buFont typeface="Arial"/>
              <a:buChar char="•"/>
            </a:pPr>
            <a:endParaRPr lang="en-US" dirty="0"/>
          </a:p>
          <a:p>
            <a:pPr marL="285750" indent="-285750">
              <a:buClr>
                <a:schemeClr val="tx2"/>
              </a:buClr>
              <a:buFont typeface="Arial"/>
              <a:buChar char="•"/>
            </a:pPr>
            <a:r>
              <a:rPr lang="en-US" dirty="0">
                <a:solidFill>
                  <a:srgbClr val="6D6E71"/>
                </a:solidFill>
              </a:rPr>
              <a:t>Without the right tools, API build can be really painful </a:t>
            </a:r>
          </a:p>
          <a:p>
            <a:pPr marL="285750" indent="-285750">
              <a:buClr>
                <a:schemeClr val="tx2"/>
              </a:buClr>
              <a:buFont typeface="Arial"/>
              <a:buChar char="•"/>
            </a:pPr>
            <a:r>
              <a:rPr lang="en-US" dirty="0"/>
              <a:t>Automate with in-house tools!</a:t>
            </a:r>
          </a:p>
        </p:txBody>
      </p:sp>
      <p:pic>
        <p:nvPicPr>
          <p:cNvPr id="21" name="Picture 20"/>
          <p:cNvPicPr>
            <a:picLocks noChangeAspect="1"/>
          </p:cNvPicPr>
          <p:nvPr/>
        </p:nvPicPr>
        <p:blipFill>
          <a:blip r:embed="rId3"/>
          <a:stretch>
            <a:fillRect/>
          </a:stretch>
        </p:blipFill>
        <p:spPr>
          <a:xfrm>
            <a:off x="1854200" y="2574964"/>
            <a:ext cx="6134100" cy="4090678"/>
          </a:xfrm>
          <a:prstGeom prst="rect">
            <a:avLst/>
          </a:prstGeom>
        </p:spPr>
      </p:pic>
      <p:pic>
        <p:nvPicPr>
          <p:cNvPr id="6" name="Picture 5"/>
          <p:cNvPicPr>
            <a:picLocks noChangeAspect="1"/>
          </p:cNvPicPr>
          <p:nvPr/>
        </p:nvPicPr>
        <p:blipFill>
          <a:blip r:embed="rId4"/>
          <a:stretch>
            <a:fillRect/>
          </a:stretch>
        </p:blipFill>
        <p:spPr>
          <a:xfrm>
            <a:off x="5130800" y="2527300"/>
            <a:ext cx="990600" cy="990600"/>
          </a:xfrm>
          <a:prstGeom prst="rect">
            <a:avLst/>
          </a:prstGeom>
        </p:spPr>
      </p:pic>
      <p:pic>
        <p:nvPicPr>
          <p:cNvPr id="7" name="Picture 6"/>
          <p:cNvPicPr>
            <a:picLocks noChangeAspect="1"/>
          </p:cNvPicPr>
          <p:nvPr/>
        </p:nvPicPr>
        <p:blipFill>
          <a:blip r:embed="rId5"/>
          <a:stretch>
            <a:fillRect/>
          </a:stretch>
        </p:blipFill>
        <p:spPr>
          <a:xfrm>
            <a:off x="6007100" y="2641600"/>
            <a:ext cx="1992772" cy="673100"/>
          </a:xfrm>
          <a:prstGeom prst="rect">
            <a:avLst/>
          </a:prstGeom>
        </p:spPr>
      </p:pic>
      <p:pic>
        <p:nvPicPr>
          <p:cNvPr id="8" name="Picture 7"/>
          <p:cNvPicPr>
            <a:picLocks noChangeAspect="1"/>
          </p:cNvPicPr>
          <p:nvPr/>
        </p:nvPicPr>
        <p:blipFill>
          <a:blip r:embed="rId6"/>
          <a:stretch>
            <a:fillRect/>
          </a:stretch>
        </p:blipFill>
        <p:spPr>
          <a:xfrm>
            <a:off x="5664200" y="3916896"/>
            <a:ext cx="736600" cy="845604"/>
          </a:xfrm>
          <a:prstGeom prst="rect">
            <a:avLst/>
          </a:prstGeom>
        </p:spPr>
      </p:pic>
      <p:pic>
        <p:nvPicPr>
          <p:cNvPr id="9" name="Picture 8"/>
          <p:cNvPicPr>
            <a:picLocks noChangeAspect="1"/>
          </p:cNvPicPr>
          <p:nvPr/>
        </p:nvPicPr>
        <p:blipFill>
          <a:blip r:embed="rId7"/>
          <a:stretch>
            <a:fillRect/>
          </a:stretch>
        </p:blipFill>
        <p:spPr>
          <a:xfrm>
            <a:off x="7188200" y="3229554"/>
            <a:ext cx="1193800" cy="593146"/>
          </a:xfrm>
          <a:prstGeom prst="rect">
            <a:avLst/>
          </a:prstGeom>
        </p:spPr>
      </p:pic>
      <p:pic>
        <p:nvPicPr>
          <p:cNvPr id="10" name="Picture 9"/>
          <p:cNvPicPr>
            <a:picLocks noChangeAspect="1"/>
          </p:cNvPicPr>
          <p:nvPr/>
        </p:nvPicPr>
        <p:blipFill>
          <a:blip r:embed="rId8"/>
          <a:stretch>
            <a:fillRect/>
          </a:stretch>
        </p:blipFill>
        <p:spPr>
          <a:xfrm>
            <a:off x="7696200" y="4152900"/>
            <a:ext cx="901700" cy="901700"/>
          </a:xfrm>
          <a:prstGeom prst="rect">
            <a:avLst/>
          </a:prstGeom>
        </p:spPr>
      </p:pic>
      <p:pic>
        <p:nvPicPr>
          <p:cNvPr id="11" name="Picture 10"/>
          <p:cNvPicPr>
            <a:picLocks noChangeAspect="1"/>
          </p:cNvPicPr>
          <p:nvPr/>
        </p:nvPicPr>
        <p:blipFill>
          <a:blip r:embed="rId9"/>
          <a:stretch>
            <a:fillRect/>
          </a:stretch>
        </p:blipFill>
        <p:spPr>
          <a:xfrm>
            <a:off x="7442200" y="5194110"/>
            <a:ext cx="1397000" cy="406590"/>
          </a:xfrm>
          <a:prstGeom prst="rect">
            <a:avLst/>
          </a:prstGeom>
        </p:spPr>
      </p:pic>
      <p:pic>
        <p:nvPicPr>
          <p:cNvPr id="12" name="Picture 11"/>
          <p:cNvPicPr>
            <a:picLocks noChangeAspect="1"/>
          </p:cNvPicPr>
          <p:nvPr/>
        </p:nvPicPr>
        <p:blipFill>
          <a:blip r:embed="rId10"/>
          <a:stretch>
            <a:fillRect/>
          </a:stretch>
        </p:blipFill>
        <p:spPr>
          <a:xfrm>
            <a:off x="6498584" y="4356100"/>
            <a:ext cx="778516" cy="774700"/>
          </a:xfrm>
          <a:prstGeom prst="rect">
            <a:avLst/>
          </a:prstGeom>
        </p:spPr>
      </p:pic>
      <p:pic>
        <p:nvPicPr>
          <p:cNvPr id="14" name="Picture 13"/>
          <p:cNvPicPr>
            <a:picLocks noChangeAspect="1"/>
          </p:cNvPicPr>
          <p:nvPr/>
        </p:nvPicPr>
        <p:blipFill>
          <a:blip r:embed="rId11"/>
          <a:stretch>
            <a:fillRect/>
          </a:stretch>
        </p:blipFill>
        <p:spPr>
          <a:xfrm>
            <a:off x="8337550" y="5816600"/>
            <a:ext cx="539750" cy="647700"/>
          </a:xfrm>
          <a:prstGeom prst="rect">
            <a:avLst/>
          </a:prstGeom>
        </p:spPr>
      </p:pic>
      <p:pic>
        <p:nvPicPr>
          <p:cNvPr id="15" name="Picture 14"/>
          <p:cNvPicPr>
            <a:picLocks noChangeAspect="1"/>
          </p:cNvPicPr>
          <p:nvPr/>
        </p:nvPicPr>
        <p:blipFill>
          <a:blip r:embed="rId12"/>
          <a:stretch>
            <a:fillRect/>
          </a:stretch>
        </p:blipFill>
        <p:spPr>
          <a:xfrm>
            <a:off x="5092700" y="5248336"/>
            <a:ext cx="1498600" cy="631763"/>
          </a:xfrm>
          <a:prstGeom prst="rect">
            <a:avLst/>
          </a:prstGeom>
        </p:spPr>
      </p:pic>
      <p:pic>
        <p:nvPicPr>
          <p:cNvPr id="17" name="Picture 16"/>
          <p:cNvPicPr>
            <a:picLocks noChangeAspect="1"/>
          </p:cNvPicPr>
          <p:nvPr/>
        </p:nvPicPr>
        <p:blipFill>
          <a:blip r:embed="rId13"/>
          <a:stretch>
            <a:fillRect/>
          </a:stretch>
        </p:blipFill>
        <p:spPr>
          <a:xfrm>
            <a:off x="6756400" y="5574204"/>
            <a:ext cx="1003300" cy="686895"/>
          </a:xfrm>
          <a:prstGeom prst="rect">
            <a:avLst/>
          </a:prstGeom>
        </p:spPr>
      </p:pic>
      <p:pic>
        <p:nvPicPr>
          <p:cNvPr id="19" name="Picture 18"/>
          <p:cNvPicPr>
            <a:picLocks noChangeAspect="1"/>
          </p:cNvPicPr>
          <p:nvPr/>
        </p:nvPicPr>
        <p:blipFill>
          <a:blip r:embed="rId14"/>
          <a:stretch>
            <a:fillRect/>
          </a:stretch>
        </p:blipFill>
        <p:spPr>
          <a:xfrm>
            <a:off x="5918200" y="3386958"/>
            <a:ext cx="965200" cy="499241"/>
          </a:xfrm>
          <a:prstGeom prst="rect">
            <a:avLst/>
          </a:prstGeom>
        </p:spPr>
      </p:pic>
      <p:sp>
        <p:nvSpPr>
          <p:cNvPr id="18"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API Lifecycle </a:t>
            </a:r>
          </a:p>
        </p:txBody>
      </p:sp>
    </p:spTree>
    <p:extLst>
      <p:ext uri="{BB962C8B-B14F-4D97-AF65-F5344CB8AC3E}">
        <p14:creationId xmlns:p14="http://schemas.microsoft.com/office/powerpoint/2010/main" val="83460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900" decel="100000" fill="hold"/>
                                        <p:tgtEl>
                                          <p:spTgt spid="2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9" fill="hold">
                            <p:stCondLst>
                              <p:cond delay="1000"/>
                            </p:stCondLst>
                            <p:childTnLst>
                              <p:par>
                                <p:cTn id="20" presetID="37" presetClass="entr" presetSubtype="0" fill="hold" nodeType="after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900" decel="100000" fill="hold"/>
                                        <p:tgtEl>
                                          <p:spTgt spid="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26" fill="hold">
                            <p:stCondLst>
                              <p:cond delay="2300"/>
                            </p:stCondLst>
                            <p:childTnLst>
                              <p:par>
                                <p:cTn id="27" presetID="6" presetClass="entr" presetSubtype="16" fill="hold" nodeType="afterEffect">
                                  <p:stCondLst>
                                    <p:cond delay="300"/>
                                  </p:stCondLst>
                                  <p:childTnLst>
                                    <p:set>
                                      <p:cBhvr>
                                        <p:cTn id="28" dur="1" fill="hold">
                                          <p:stCondLst>
                                            <p:cond delay="0"/>
                                          </p:stCondLst>
                                        </p:cTn>
                                        <p:tgtEl>
                                          <p:spTgt spid="7"/>
                                        </p:tgtEl>
                                        <p:attrNameLst>
                                          <p:attrName>style.visibility</p:attrName>
                                        </p:attrNameLst>
                                      </p:cBhvr>
                                      <p:to>
                                        <p:strVal val="visible"/>
                                      </p:to>
                                    </p:set>
                                    <p:animEffect transition="in" filter="circle(in)">
                                      <p:cBhvr>
                                        <p:cTn id="29" dur="2000"/>
                                        <p:tgtEl>
                                          <p:spTgt spid="7"/>
                                        </p:tgtEl>
                                      </p:cBhvr>
                                    </p:animEffect>
                                  </p:childTnLst>
                                </p:cTn>
                              </p:par>
                            </p:childTnLst>
                          </p:cTn>
                        </p:par>
                        <p:par>
                          <p:cTn id="30" fill="hold">
                            <p:stCondLst>
                              <p:cond delay="4600"/>
                            </p:stCondLst>
                            <p:childTnLst>
                              <p:par>
                                <p:cTn id="31" presetID="49" presetClass="entr" presetSubtype="0" decel="100000" fill="hold" nodeType="afterEffect">
                                  <p:stCondLst>
                                    <p:cond delay="30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 calcmode="lin" valueType="num">
                                      <p:cBhvr>
                                        <p:cTn id="35" dur="500" fill="hold"/>
                                        <p:tgtEl>
                                          <p:spTgt spid="9"/>
                                        </p:tgtEl>
                                        <p:attrNameLst>
                                          <p:attrName>style.rotation</p:attrName>
                                        </p:attrNameLst>
                                      </p:cBhvr>
                                      <p:tavLst>
                                        <p:tav tm="0">
                                          <p:val>
                                            <p:fltVal val="360"/>
                                          </p:val>
                                        </p:tav>
                                        <p:tav tm="100000">
                                          <p:val>
                                            <p:fltVal val="0"/>
                                          </p:val>
                                        </p:tav>
                                      </p:tavLst>
                                    </p:anim>
                                    <p:animEffect transition="in" filter="fade">
                                      <p:cBhvr>
                                        <p:cTn id="36" dur="500"/>
                                        <p:tgtEl>
                                          <p:spTgt spid="9"/>
                                        </p:tgtEl>
                                      </p:cBhvr>
                                    </p:animEffect>
                                  </p:childTnLst>
                                </p:cTn>
                              </p:par>
                            </p:childTnLst>
                          </p:cTn>
                        </p:par>
                        <p:par>
                          <p:cTn id="37" fill="hold">
                            <p:stCondLst>
                              <p:cond delay="5400"/>
                            </p:stCondLst>
                            <p:childTnLst>
                              <p:par>
                                <p:cTn id="38" presetID="23" presetClass="entr" presetSubtype="16" fill="hold" nodeType="afterEffect">
                                  <p:stCondLst>
                                    <p:cond delay="30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childTnLst>
                                </p:cTn>
                              </p:par>
                            </p:childTnLst>
                          </p:cTn>
                        </p:par>
                        <p:par>
                          <p:cTn id="42" fill="hold">
                            <p:stCondLst>
                              <p:cond delay="6200"/>
                            </p:stCondLst>
                            <p:childTnLst>
                              <p:par>
                                <p:cTn id="43" presetID="52" presetClass="entr" presetSubtype="0" fill="hold" nodeType="afterEffect">
                                  <p:stCondLst>
                                    <p:cond delay="300"/>
                                  </p:stCondLst>
                                  <p:childTnLst>
                                    <p:set>
                                      <p:cBhvr>
                                        <p:cTn id="44" dur="1" fill="hold">
                                          <p:stCondLst>
                                            <p:cond delay="0"/>
                                          </p:stCondLst>
                                        </p:cTn>
                                        <p:tgtEl>
                                          <p:spTgt spid="8"/>
                                        </p:tgtEl>
                                        <p:attrNameLst>
                                          <p:attrName>style.visibility</p:attrName>
                                        </p:attrNameLst>
                                      </p:cBhvr>
                                      <p:to>
                                        <p:strVal val="visible"/>
                                      </p:to>
                                    </p:set>
                                    <p:animScale>
                                      <p:cBhvr>
                                        <p:cTn id="45"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8"/>
                                        </p:tgtEl>
                                        <p:attrNameLst>
                                          <p:attrName>ppt_x</p:attrName>
                                          <p:attrName>ppt_y</p:attrName>
                                        </p:attrNameLst>
                                      </p:cBhvr>
                                    </p:animMotion>
                                    <p:animEffect transition="in" filter="fade">
                                      <p:cBhvr>
                                        <p:cTn id="47" dur="1000"/>
                                        <p:tgtEl>
                                          <p:spTgt spid="8"/>
                                        </p:tgtEl>
                                      </p:cBhvr>
                                    </p:animEffect>
                                  </p:childTnLst>
                                </p:cTn>
                              </p:par>
                            </p:childTnLst>
                          </p:cTn>
                        </p:par>
                        <p:par>
                          <p:cTn id="48" fill="hold">
                            <p:stCondLst>
                              <p:cond delay="7500"/>
                            </p:stCondLst>
                            <p:childTnLst>
                              <p:par>
                                <p:cTn id="49" presetID="15" presetClass="entr" presetSubtype="0" fill="hold" nodeType="afterEffect">
                                  <p:stCondLst>
                                    <p:cond delay="300"/>
                                  </p:stCondLst>
                                  <p:childTnLst>
                                    <p:set>
                                      <p:cBhvr>
                                        <p:cTn id="50" dur="1" fill="hold">
                                          <p:stCondLst>
                                            <p:cond delay="0"/>
                                          </p:stCondLst>
                                        </p:cTn>
                                        <p:tgtEl>
                                          <p:spTgt spid="12"/>
                                        </p:tgtEl>
                                        <p:attrNameLst>
                                          <p:attrName>style.visibility</p:attrName>
                                        </p:attrNameLst>
                                      </p:cBhvr>
                                      <p:to>
                                        <p:strVal val="visible"/>
                                      </p:to>
                                    </p:set>
                                    <p:anim calcmode="lin" valueType="num">
                                      <p:cBhvr>
                                        <p:cTn id="51" dur="1000" fill="hold"/>
                                        <p:tgtEl>
                                          <p:spTgt spid="12"/>
                                        </p:tgtEl>
                                        <p:attrNameLst>
                                          <p:attrName>ppt_w</p:attrName>
                                        </p:attrNameLst>
                                      </p:cBhvr>
                                      <p:tavLst>
                                        <p:tav tm="0">
                                          <p:val>
                                            <p:fltVal val="0"/>
                                          </p:val>
                                        </p:tav>
                                        <p:tav tm="100000">
                                          <p:val>
                                            <p:strVal val="#ppt_w"/>
                                          </p:val>
                                        </p:tav>
                                      </p:tavLst>
                                    </p:anim>
                                    <p:anim calcmode="lin" valueType="num">
                                      <p:cBhvr>
                                        <p:cTn id="52" dur="1000" fill="hold"/>
                                        <p:tgtEl>
                                          <p:spTgt spid="12"/>
                                        </p:tgtEl>
                                        <p:attrNameLst>
                                          <p:attrName>ppt_h</p:attrName>
                                        </p:attrNameLst>
                                      </p:cBhvr>
                                      <p:tavLst>
                                        <p:tav tm="0">
                                          <p:val>
                                            <p:fltVal val="0"/>
                                          </p:val>
                                        </p:tav>
                                        <p:tav tm="100000">
                                          <p:val>
                                            <p:strVal val="#ppt_h"/>
                                          </p:val>
                                        </p:tav>
                                      </p:tavLst>
                                    </p:anim>
                                    <p:anim calcmode="lin" valueType="num">
                                      <p:cBhvr>
                                        <p:cTn id="53"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55" fill="hold">
                            <p:stCondLst>
                              <p:cond delay="8800"/>
                            </p:stCondLst>
                            <p:childTnLst>
                              <p:par>
                                <p:cTn id="56" presetID="35" presetClass="entr" presetSubtype="0" fill="hold" nodeType="afterEffect">
                                  <p:stCondLst>
                                    <p:cond delay="30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style.rotation</p:attrName>
                                        </p:attrNameLst>
                                      </p:cBhvr>
                                      <p:tavLst>
                                        <p:tav tm="0">
                                          <p:val>
                                            <p:fltVal val="720"/>
                                          </p:val>
                                        </p:tav>
                                        <p:tav tm="100000">
                                          <p:val>
                                            <p:fltVal val="0"/>
                                          </p:val>
                                        </p:tav>
                                      </p:tavLst>
                                    </p:anim>
                                    <p:anim calcmode="lin" valueType="num">
                                      <p:cBhvr>
                                        <p:cTn id="60" dur="1000" fill="hold"/>
                                        <p:tgtEl>
                                          <p:spTgt spid="15"/>
                                        </p:tgtEl>
                                        <p:attrNameLst>
                                          <p:attrName>ppt_h</p:attrName>
                                        </p:attrNameLst>
                                      </p:cBhvr>
                                      <p:tavLst>
                                        <p:tav tm="0">
                                          <p:val>
                                            <p:fltVal val="0"/>
                                          </p:val>
                                        </p:tav>
                                        <p:tav tm="100000">
                                          <p:val>
                                            <p:strVal val="#ppt_h"/>
                                          </p:val>
                                        </p:tav>
                                      </p:tavLst>
                                    </p:anim>
                                    <p:anim calcmode="lin" valueType="num">
                                      <p:cBhvr>
                                        <p:cTn id="61" dur="1000" fill="hold"/>
                                        <p:tgtEl>
                                          <p:spTgt spid="15"/>
                                        </p:tgtEl>
                                        <p:attrNameLst>
                                          <p:attrName>ppt_w</p:attrName>
                                        </p:attrNameLst>
                                      </p:cBhvr>
                                      <p:tavLst>
                                        <p:tav tm="0">
                                          <p:val>
                                            <p:fltVal val="0"/>
                                          </p:val>
                                        </p:tav>
                                        <p:tav tm="100000">
                                          <p:val>
                                            <p:strVal val="#ppt_w"/>
                                          </p:val>
                                        </p:tav>
                                      </p:tavLst>
                                    </p:anim>
                                  </p:childTnLst>
                                </p:cTn>
                              </p:par>
                            </p:childTnLst>
                          </p:cTn>
                        </p:par>
                        <p:par>
                          <p:cTn id="62" fill="hold">
                            <p:stCondLst>
                              <p:cond delay="10100"/>
                            </p:stCondLst>
                            <p:childTnLst>
                              <p:par>
                                <p:cTn id="63" presetID="26" presetClass="entr" presetSubtype="0" fill="hold" nodeType="afterEffect">
                                  <p:stCondLst>
                                    <p:cond delay="30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290">
                                          <p:stCondLst>
                                            <p:cond delay="0"/>
                                          </p:stCondLst>
                                        </p:cTn>
                                        <p:tgtEl>
                                          <p:spTgt spid="17"/>
                                        </p:tgtEl>
                                      </p:cBhvr>
                                    </p:animEffect>
                                    <p:anim calcmode="lin" valueType="num">
                                      <p:cBhvr>
                                        <p:cTn id="66"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67"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68"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69"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70"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71" dur="13">
                                          <p:stCondLst>
                                            <p:cond delay="325"/>
                                          </p:stCondLst>
                                        </p:cTn>
                                        <p:tgtEl>
                                          <p:spTgt spid="17"/>
                                        </p:tgtEl>
                                      </p:cBhvr>
                                      <p:to x="100000" y="60000"/>
                                    </p:animScale>
                                    <p:animScale>
                                      <p:cBhvr>
                                        <p:cTn id="72" dur="83" decel="50000">
                                          <p:stCondLst>
                                            <p:cond delay="338"/>
                                          </p:stCondLst>
                                        </p:cTn>
                                        <p:tgtEl>
                                          <p:spTgt spid="17"/>
                                        </p:tgtEl>
                                      </p:cBhvr>
                                      <p:to x="100000" y="100000"/>
                                    </p:animScale>
                                    <p:animScale>
                                      <p:cBhvr>
                                        <p:cTn id="73" dur="13">
                                          <p:stCondLst>
                                            <p:cond delay="656"/>
                                          </p:stCondLst>
                                        </p:cTn>
                                        <p:tgtEl>
                                          <p:spTgt spid="17"/>
                                        </p:tgtEl>
                                      </p:cBhvr>
                                      <p:to x="100000" y="80000"/>
                                    </p:animScale>
                                    <p:animScale>
                                      <p:cBhvr>
                                        <p:cTn id="74" dur="83" decel="50000">
                                          <p:stCondLst>
                                            <p:cond delay="669"/>
                                          </p:stCondLst>
                                        </p:cTn>
                                        <p:tgtEl>
                                          <p:spTgt spid="17"/>
                                        </p:tgtEl>
                                      </p:cBhvr>
                                      <p:to x="100000" y="100000"/>
                                    </p:animScale>
                                    <p:animScale>
                                      <p:cBhvr>
                                        <p:cTn id="75" dur="13">
                                          <p:stCondLst>
                                            <p:cond delay="821"/>
                                          </p:stCondLst>
                                        </p:cTn>
                                        <p:tgtEl>
                                          <p:spTgt spid="17"/>
                                        </p:tgtEl>
                                      </p:cBhvr>
                                      <p:to x="100000" y="90000"/>
                                    </p:animScale>
                                    <p:animScale>
                                      <p:cBhvr>
                                        <p:cTn id="76" dur="83" decel="50000">
                                          <p:stCondLst>
                                            <p:cond delay="834"/>
                                          </p:stCondLst>
                                        </p:cTn>
                                        <p:tgtEl>
                                          <p:spTgt spid="17"/>
                                        </p:tgtEl>
                                      </p:cBhvr>
                                      <p:to x="100000" y="100000"/>
                                    </p:animScale>
                                    <p:animScale>
                                      <p:cBhvr>
                                        <p:cTn id="77" dur="13">
                                          <p:stCondLst>
                                            <p:cond delay="904"/>
                                          </p:stCondLst>
                                        </p:cTn>
                                        <p:tgtEl>
                                          <p:spTgt spid="17"/>
                                        </p:tgtEl>
                                      </p:cBhvr>
                                      <p:to x="100000" y="95000"/>
                                    </p:animScale>
                                    <p:animScale>
                                      <p:cBhvr>
                                        <p:cTn id="78" dur="83" decel="50000">
                                          <p:stCondLst>
                                            <p:cond delay="917"/>
                                          </p:stCondLst>
                                        </p:cTn>
                                        <p:tgtEl>
                                          <p:spTgt spid="17"/>
                                        </p:tgtEl>
                                      </p:cBhvr>
                                      <p:to x="100000" y="100000"/>
                                    </p:animScale>
                                  </p:childTnLst>
                                </p:cTn>
                              </p:par>
                            </p:childTnLst>
                          </p:cTn>
                        </p:par>
                        <p:par>
                          <p:cTn id="79" fill="hold">
                            <p:stCondLst>
                              <p:cond delay="11400"/>
                            </p:stCondLst>
                            <p:childTnLst>
                              <p:par>
                                <p:cTn id="80" presetID="1" presetClass="entr" presetSubtype="0" fill="hold" nodeType="afterEffect">
                                  <p:stCondLst>
                                    <p:cond delay="300"/>
                                  </p:stCondLst>
                                  <p:childTnLst>
                                    <p:set>
                                      <p:cBhvr>
                                        <p:cTn id="81" dur="1" fill="hold">
                                          <p:stCondLst>
                                            <p:cond delay="0"/>
                                          </p:stCondLst>
                                        </p:cTn>
                                        <p:tgtEl>
                                          <p:spTgt spid="14"/>
                                        </p:tgtEl>
                                        <p:attrNameLst>
                                          <p:attrName>style.visibility</p:attrName>
                                        </p:attrNameLst>
                                      </p:cBhvr>
                                      <p:to>
                                        <p:strVal val="visible"/>
                                      </p:to>
                                    </p:set>
                                  </p:childTnLst>
                                </p:cTn>
                              </p:par>
                            </p:childTnLst>
                          </p:cTn>
                        </p:par>
                        <p:par>
                          <p:cTn id="82" fill="hold">
                            <p:stCondLst>
                              <p:cond delay="11700"/>
                            </p:stCondLst>
                            <p:childTnLst>
                              <p:par>
                                <p:cTn id="83" presetID="5" presetClass="entr" presetSubtype="10" fill="hold" nodeType="afterEffect">
                                  <p:stCondLst>
                                    <p:cond delay="300"/>
                                  </p:stCondLst>
                                  <p:childTnLst>
                                    <p:set>
                                      <p:cBhvr>
                                        <p:cTn id="84" dur="1" fill="hold">
                                          <p:stCondLst>
                                            <p:cond delay="0"/>
                                          </p:stCondLst>
                                        </p:cTn>
                                        <p:tgtEl>
                                          <p:spTgt spid="11"/>
                                        </p:tgtEl>
                                        <p:attrNameLst>
                                          <p:attrName>style.visibility</p:attrName>
                                        </p:attrNameLst>
                                      </p:cBhvr>
                                      <p:to>
                                        <p:strVal val="visible"/>
                                      </p:to>
                                    </p:set>
                                    <p:animEffect transition="in" filter="checkerboard(across)">
                                      <p:cBhvr>
                                        <p:cTn id="85" dur="1000"/>
                                        <p:tgtEl>
                                          <p:spTgt spid="11"/>
                                        </p:tgtEl>
                                      </p:cBhvr>
                                    </p:animEffect>
                                  </p:childTnLst>
                                </p:cTn>
                              </p:par>
                            </p:childTnLst>
                          </p:cTn>
                        </p:par>
                        <p:par>
                          <p:cTn id="86" fill="hold">
                            <p:stCondLst>
                              <p:cond delay="13000"/>
                            </p:stCondLst>
                            <p:childTnLst>
                              <p:par>
                                <p:cTn id="87" presetID="15" presetClass="entr" presetSubtype="0" fill="hold" nodeType="after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p:cTn id="89" dur="1000" fill="hold"/>
                                        <p:tgtEl>
                                          <p:spTgt spid="19"/>
                                        </p:tgtEl>
                                        <p:attrNameLst>
                                          <p:attrName>ppt_w</p:attrName>
                                        </p:attrNameLst>
                                      </p:cBhvr>
                                      <p:tavLst>
                                        <p:tav tm="0">
                                          <p:val>
                                            <p:fltVal val="0"/>
                                          </p:val>
                                        </p:tav>
                                        <p:tav tm="100000">
                                          <p:val>
                                            <p:strVal val="#ppt_w"/>
                                          </p:val>
                                        </p:tav>
                                      </p:tavLst>
                                    </p:anim>
                                    <p:anim calcmode="lin" valueType="num">
                                      <p:cBhvr>
                                        <p:cTn id="90" dur="1000" fill="hold"/>
                                        <p:tgtEl>
                                          <p:spTgt spid="19"/>
                                        </p:tgtEl>
                                        <p:attrNameLst>
                                          <p:attrName>ppt_h</p:attrName>
                                        </p:attrNameLst>
                                      </p:cBhvr>
                                      <p:tavLst>
                                        <p:tav tm="0">
                                          <p:val>
                                            <p:fltVal val="0"/>
                                          </p:val>
                                        </p:tav>
                                        <p:tav tm="100000">
                                          <p:val>
                                            <p:strVal val="#ppt_h"/>
                                          </p:val>
                                        </p:tav>
                                      </p:tavLst>
                                    </p:anim>
                                    <p:anim calcmode="lin" valueType="num">
                                      <p:cBhvr>
                                        <p:cTn id="91"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92"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3170576"/>
          </a:xfrm>
        </p:spPr>
        <p:txBody>
          <a:bodyPr>
            <a:normAutofit/>
          </a:bodyPr>
          <a:lstStyle/>
          <a:p>
            <a:pPr marL="507858" lvl="1" indent="0">
              <a:buNone/>
            </a:pPr>
            <a:r>
              <a:rPr lang="en-US" sz="2400" b="1" dirty="0">
                <a:solidFill>
                  <a:schemeClr val="tx2"/>
                </a:solidFill>
                <a:latin typeface="+mj-lt"/>
                <a:ea typeface="+mj-ea"/>
              </a:rPr>
              <a:t>Functional Testing - </a:t>
            </a:r>
            <a:r>
              <a:rPr lang="en-US" sz="2400" b="1" dirty="0" err="1">
                <a:solidFill>
                  <a:schemeClr val="tx2"/>
                </a:solidFill>
                <a:latin typeface="+mj-lt"/>
                <a:ea typeface="+mj-ea"/>
              </a:rPr>
              <a:t>JMeter</a:t>
            </a:r>
            <a:endParaRPr lang="en-US" dirty="0">
              <a:solidFill>
                <a:schemeClr val="tx1"/>
              </a:solidFill>
              <a:cs typeface="Century Gothic"/>
            </a:endParaRPr>
          </a:p>
          <a:p>
            <a:pPr marL="850758" lvl="1" indent="-342900">
              <a:buFont typeface="Wingdings" charset="2"/>
              <a:buChar char="§"/>
            </a:pPr>
            <a:endParaRPr lang="en-US" dirty="0">
              <a:solidFill>
                <a:schemeClr val="tx1"/>
              </a:solidFill>
              <a:cs typeface="Century Gothic"/>
            </a:endParaRPr>
          </a:p>
          <a:p>
            <a:pPr marL="507858" lvl="1" indent="0">
              <a:buNone/>
            </a:pPr>
            <a:endParaRPr lang="en-US" sz="2200" dirty="0">
              <a:solidFill>
                <a:schemeClr val="tx2"/>
              </a:solidFill>
            </a:endParaRPr>
          </a:p>
          <a:p>
            <a:pPr marL="507858" lvl="1" indent="0">
              <a:buNone/>
            </a:pPr>
            <a:endParaRPr lang="en-US" sz="2400" dirty="0">
              <a:solidFill>
                <a:schemeClr val="tx2"/>
              </a:solidFill>
            </a:endParaRPr>
          </a:p>
        </p:txBody>
      </p:sp>
      <p:sp>
        <p:nvSpPr>
          <p:cNvPr id="5" name="Slide Number Placeholder 4"/>
          <p:cNvSpPr>
            <a:spLocks noGrp="1"/>
          </p:cNvSpPr>
          <p:nvPr>
            <p:ph type="sldNum" sz="quarter" idx="11"/>
          </p:nvPr>
        </p:nvSpPr>
        <p:spPr>
          <a:xfrm>
            <a:off x="7872770" y="7269590"/>
            <a:ext cx="2031683" cy="335140"/>
          </a:xfrm>
        </p:spPr>
        <p:txBody>
          <a:bodyPr/>
          <a:lstStyle/>
          <a:p>
            <a:fld id="{76807970-5BF8-6F49-93A5-8B7A8174FE81}" type="slidenum">
              <a:rPr lang="en-US" smtClean="0"/>
              <a:pPr/>
              <a:t>60</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sp>
        <p:nvSpPr>
          <p:cNvPr id="9" name="TextBox 8"/>
          <p:cNvSpPr txBox="1"/>
          <p:nvPr/>
        </p:nvSpPr>
        <p:spPr>
          <a:xfrm>
            <a:off x="650394" y="1759841"/>
            <a:ext cx="9131887" cy="2554545"/>
          </a:xfrm>
          <a:prstGeom prst="rect">
            <a:avLst/>
          </a:prstGeom>
          <a:noFill/>
        </p:spPr>
        <p:txBody>
          <a:bodyPr wrap="square" rtlCol="0">
            <a:spAutoFit/>
          </a:bodyPr>
          <a:lstStyle/>
          <a:p>
            <a:pPr marL="342900" indent="-342900">
              <a:buClr>
                <a:schemeClr val="tx2"/>
              </a:buClr>
              <a:buFont typeface="Wingdings" charset="2"/>
              <a:buChar char="§"/>
            </a:pPr>
            <a:r>
              <a:rPr lang="en-US" dirty="0"/>
              <a:t>Get examples </a:t>
            </a:r>
            <a:r>
              <a:rPr lang="en-US" dirty="0">
                <a:hlinkClick r:id="rId3"/>
              </a:rPr>
              <a:t>https://github.com/apigee/apigee-deploy-maven-plugin</a:t>
            </a:r>
            <a:endParaRPr lang="en-US" dirty="0"/>
          </a:p>
          <a:p>
            <a:pPr marL="342900" indent="-342900">
              <a:buClr>
                <a:schemeClr val="tx2"/>
              </a:buClr>
              <a:buFont typeface="Wingdings" charset="2"/>
              <a:buChar char="§"/>
            </a:pPr>
            <a:r>
              <a:rPr lang="en-US" dirty="0"/>
              <a:t>Use assertions to</a:t>
            </a:r>
          </a:p>
          <a:p>
            <a:pPr marL="850758" lvl="1" indent="-342900">
              <a:buClr>
                <a:schemeClr val="tx2"/>
              </a:buClr>
              <a:buFont typeface="Wingdings" charset="2"/>
              <a:buChar char="§"/>
            </a:pPr>
            <a:endParaRPr lang="en-US" dirty="0"/>
          </a:p>
          <a:p>
            <a:pPr marL="850758" lvl="1" indent="-342900">
              <a:buClr>
                <a:schemeClr val="tx2"/>
              </a:buClr>
              <a:buFont typeface="Wingdings" charset="2"/>
              <a:buChar char="§"/>
            </a:pPr>
            <a:r>
              <a:rPr lang="en-US" dirty="0"/>
              <a:t>Validate response codes</a:t>
            </a:r>
          </a:p>
          <a:p>
            <a:pPr marL="850758" lvl="1" indent="-342900">
              <a:buClr>
                <a:schemeClr val="tx2"/>
              </a:buClr>
              <a:buFont typeface="Wingdings" charset="2"/>
              <a:buChar char="§"/>
            </a:pPr>
            <a:r>
              <a:rPr lang="en-US" dirty="0"/>
              <a:t>Validate payload content</a:t>
            </a:r>
          </a:p>
          <a:p>
            <a:pPr marL="850758" lvl="1" indent="-342900">
              <a:buClr>
                <a:schemeClr val="tx2"/>
              </a:buClr>
              <a:buFont typeface="Wingdings" charset="2"/>
              <a:buChar char="§"/>
            </a:pPr>
            <a:r>
              <a:rPr lang="en-US" dirty="0"/>
              <a:t>Validate schemas (JSON – DRAFT04)</a:t>
            </a:r>
          </a:p>
          <a:p>
            <a:pPr marL="850758" lvl="1" indent="-342900">
              <a:buClr>
                <a:schemeClr val="tx2"/>
              </a:buClr>
              <a:buFont typeface="Wingdings" charset="2"/>
              <a:buChar char="§"/>
            </a:pPr>
            <a:r>
              <a:rPr lang="en-US" dirty="0"/>
              <a:t>Validate response times. Spot network latency and performance issues</a:t>
            </a:r>
          </a:p>
          <a:p>
            <a:pPr>
              <a:buClr>
                <a:schemeClr val="tx2"/>
              </a:buClr>
            </a:pPr>
            <a:endParaRPr lang="en-US" dirty="0"/>
          </a:p>
        </p:txBody>
      </p:sp>
    </p:spTree>
    <p:extLst>
      <p:ext uri="{BB962C8B-B14F-4D97-AF65-F5344CB8AC3E}">
        <p14:creationId xmlns:p14="http://schemas.microsoft.com/office/powerpoint/2010/main" val="403283525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3170576"/>
          </a:xfrm>
        </p:spPr>
        <p:txBody>
          <a:bodyPr>
            <a:normAutofit/>
          </a:bodyPr>
          <a:lstStyle/>
          <a:p>
            <a:pPr marL="507858" lvl="1" indent="0">
              <a:buNone/>
            </a:pPr>
            <a:r>
              <a:rPr lang="en-US" sz="2400" b="1" dirty="0">
                <a:solidFill>
                  <a:schemeClr val="tx2"/>
                </a:solidFill>
                <a:latin typeface="+mj-lt"/>
                <a:ea typeface="+mj-ea"/>
              </a:rPr>
              <a:t>Functional Testing - </a:t>
            </a:r>
            <a:r>
              <a:rPr lang="en-US" sz="2400" b="1" dirty="0" err="1">
                <a:solidFill>
                  <a:schemeClr val="tx2"/>
                </a:solidFill>
                <a:latin typeface="+mj-lt"/>
                <a:ea typeface="+mj-ea"/>
              </a:rPr>
              <a:t>JMeter</a:t>
            </a:r>
            <a:endParaRPr lang="en-US" dirty="0">
              <a:solidFill>
                <a:schemeClr val="tx1"/>
              </a:solidFill>
              <a:cs typeface="Century Gothic"/>
            </a:endParaRPr>
          </a:p>
          <a:p>
            <a:pPr marL="850758" lvl="1" indent="-342900">
              <a:buFont typeface="Wingdings" charset="2"/>
              <a:buChar char="§"/>
            </a:pPr>
            <a:endParaRPr lang="en-US" dirty="0">
              <a:solidFill>
                <a:schemeClr val="tx1"/>
              </a:solidFill>
              <a:cs typeface="Century Gothic"/>
            </a:endParaRPr>
          </a:p>
          <a:p>
            <a:pPr marL="507858" lvl="1" indent="0">
              <a:buNone/>
            </a:pPr>
            <a:endParaRPr lang="en-US" sz="2200" dirty="0">
              <a:solidFill>
                <a:schemeClr val="tx2"/>
              </a:solidFill>
            </a:endParaRPr>
          </a:p>
          <a:p>
            <a:pPr marL="507858" lvl="1" indent="0">
              <a:buNone/>
            </a:pPr>
            <a:endParaRPr lang="en-US" sz="2400" dirty="0">
              <a:solidFill>
                <a:schemeClr val="tx2"/>
              </a:solidFill>
            </a:endParaRPr>
          </a:p>
        </p:txBody>
      </p:sp>
      <p:sp>
        <p:nvSpPr>
          <p:cNvPr id="5" name="Slide Number Placeholder 4"/>
          <p:cNvSpPr>
            <a:spLocks noGrp="1"/>
          </p:cNvSpPr>
          <p:nvPr>
            <p:ph type="sldNum" sz="quarter" idx="11"/>
          </p:nvPr>
        </p:nvSpPr>
        <p:spPr>
          <a:xfrm>
            <a:off x="7872770" y="7269590"/>
            <a:ext cx="2031683" cy="335140"/>
          </a:xfrm>
        </p:spPr>
        <p:txBody>
          <a:bodyPr/>
          <a:lstStyle/>
          <a:p>
            <a:fld id="{76807970-5BF8-6F49-93A5-8B7A8174FE81}" type="slidenum">
              <a:rPr lang="en-US" smtClean="0"/>
              <a:pPr/>
              <a:t>61</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pic>
        <p:nvPicPr>
          <p:cNvPr id="3" name="Picture 2" descr="weather_jmx___Users_ApigeeCorporation_Documents_tools_git_apigee-deploy-maven-plugin-official_apigee-deploy-maven-plugin_samples_forecastweatherapi-recommended_src_gateway_forecastweatherapi_tests_weather_jmx__-_Apache_JMeter__2_11_r15545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21" y="2527741"/>
            <a:ext cx="8888002" cy="3727135"/>
          </a:xfrm>
          <a:prstGeom prst="rect">
            <a:avLst/>
          </a:prstGeom>
        </p:spPr>
      </p:pic>
      <p:sp>
        <p:nvSpPr>
          <p:cNvPr id="4" name="Oval Callout 3"/>
          <p:cNvSpPr/>
          <p:nvPr/>
        </p:nvSpPr>
        <p:spPr>
          <a:xfrm>
            <a:off x="486629" y="1602293"/>
            <a:ext cx="1993999" cy="451016"/>
          </a:xfrm>
          <a:prstGeom prst="wedgeEllipseCallout">
            <a:avLst>
              <a:gd name="adj1" fmla="val 8114"/>
              <a:gd name="adj2" fmla="val 291447"/>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Load CSV</a:t>
            </a:r>
          </a:p>
        </p:txBody>
      </p:sp>
      <p:sp>
        <p:nvSpPr>
          <p:cNvPr id="8" name="Oval Callout 7"/>
          <p:cNvSpPr/>
          <p:nvPr/>
        </p:nvSpPr>
        <p:spPr>
          <a:xfrm>
            <a:off x="2882277" y="1659741"/>
            <a:ext cx="2874206" cy="571599"/>
          </a:xfrm>
          <a:prstGeom prst="wedgeEllipseCallout">
            <a:avLst>
              <a:gd name="adj1" fmla="val -71164"/>
              <a:gd name="adj2" fmla="val 288592"/>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Validate response code</a:t>
            </a:r>
          </a:p>
        </p:txBody>
      </p:sp>
      <p:sp>
        <p:nvSpPr>
          <p:cNvPr id="10" name="Oval Callout 9"/>
          <p:cNvSpPr/>
          <p:nvPr/>
        </p:nvSpPr>
        <p:spPr>
          <a:xfrm>
            <a:off x="6215579" y="1657846"/>
            <a:ext cx="2874206" cy="571599"/>
          </a:xfrm>
          <a:prstGeom prst="wedgeEllipseCallout">
            <a:avLst>
              <a:gd name="adj1" fmla="val -178531"/>
              <a:gd name="adj2" fmla="val 321815"/>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FF4300"/>
                </a:solidFill>
              </a:rPr>
              <a:t>RegEx</a:t>
            </a:r>
            <a:r>
              <a:rPr lang="en-US" dirty="0">
                <a:solidFill>
                  <a:srgbClr val="FF4300"/>
                </a:solidFill>
              </a:rPr>
              <a:t> extract data</a:t>
            </a:r>
          </a:p>
        </p:txBody>
      </p:sp>
      <p:sp>
        <p:nvSpPr>
          <p:cNvPr id="12" name="Oval Callout 11"/>
          <p:cNvSpPr/>
          <p:nvPr/>
        </p:nvSpPr>
        <p:spPr>
          <a:xfrm>
            <a:off x="623363" y="6486566"/>
            <a:ext cx="2874206" cy="717817"/>
          </a:xfrm>
          <a:prstGeom prst="wedgeEllipseCallout">
            <a:avLst>
              <a:gd name="adj1" fmla="val -17068"/>
              <a:gd name="adj2" fmla="val -407395"/>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Validate payload content</a:t>
            </a:r>
          </a:p>
        </p:txBody>
      </p:sp>
      <p:sp>
        <p:nvSpPr>
          <p:cNvPr id="13" name="Oval Callout 12"/>
          <p:cNvSpPr/>
          <p:nvPr/>
        </p:nvSpPr>
        <p:spPr>
          <a:xfrm>
            <a:off x="7042615" y="6567753"/>
            <a:ext cx="2874206" cy="717817"/>
          </a:xfrm>
          <a:prstGeom prst="wedgeEllipseCallout">
            <a:avLst>
              <a:gd name="adj1" fmla="val -58777"/>
              <a:gd name="adj2" fmla="val -167643"/>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Look ma’ JavaScript!</a:t>
            </a:r>
          </a:p>
        </p:txBody>
      </p:sp>
      <p:sp>
        <p:nvSpPr>
          <p:cNvPr id="14" name="Oval Callout 13"/>
          <p:cNvSpPr/>
          <p:nvPr/>
        </p:nvSpPr>
        <p:spPr>
          <a:xfrm>
            <a:off x="3764863" y="6542121"/>
            <a:ext cx="2874206" cy="717817"/>
          </a:xfrm>
          <a:prstGeom prst="wedgeEllipseCallout">
            <a:avLst>
              <a:gd name="adj1" fmla="val -106679"/>
              <a:gd name="adj2" fmla="val -392514"/>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4300"/>
                </a:solidFill>
              </a:rPr>
              <a:t>Negative assertions</a:t>
            </a:r>
          </a:p>
        </p:txBody>
      </p:sp>
    </p:spTree>
    <p:extLst>
      <p:ext uri="{BB962C8B-B14F-4D97-AF65-F5344CB8AC3E}">
        <p14:creationId xmlns:p14="http://schemas.microsoft.com/office/powerpoint/2010/main" val="405019949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2" grpId="0" animBg="1"/>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3170576"/>
          </a:xfrm>
        </p:spPr>
        <p:txBody>
          <a:bodyPr>
            <a:normAutofit/>
          </a:bodyPr>
          <a:lstStyle/>
          <a:p>
            <a:pPr marL="507858" lvl="1" indent="0">
              <a:buNone/>
            </a:pPr>
            <a:r>
              <a:rPr lang="en-US" sz="2400" b="1" dirty="0">
                <a:solidFill>
                  <a:schemeClr val="tx2"/>
                </a:solidFill>
                <a:latin typeface="+mj-lt"/>
                <a:ea typeface="+mj-ea"/>
              </a:rPr>
              <a:t>Functional Testing with </a:t>
            </a:r>
            <a:r>
              <a:rPr lang="en-US" sz="2400" b="1" dirty="0" err="1">
                <a:solidFill>
                  <a:schemeClr val="tx2"/>
                </a:solidFill>
                <a:latin typeface="+mj-lt"/>
                <a:ea typeface="+mj-ea"/>
              </a:rPr>
              <a:t>Node.js</a:t>
            </a:r>
            <a:r>
              <a:rPr lang="en-US" sz="2400" b="1" dirty="0">
                <a:solidFill>
                  <a:schemeClr val="tx2"/>
                </a:solidFill>
                <a:latin typeface="+mj-lt"/>
                <a:ea typeface="+mj-ea"/>
              </a:rPr>
              <a:t> – Mocha, Chai and Jasmine</a:t>
            </a:r>
            <a:endParaRPr lang="en-US" dirty="0">
              <a:solidFill>
                <a:schemeClr val="tx1"/>
              </a:solidFill>
              <a:cs typeface="Century Gothic"/>
            </a:endParaRPr>
          </a:p>
          <a:p>
            <a:pPr marL="850758" lvl="1" indent="-342900">
              <a:buFont typeface="Wingdings" charset="2"/>
              <a:buChar char="§"/>
            </a:pPr>
            <a:endParaRPr lang="en-US" dirty="0">
              <a:solidFill>
                <a:schemeClr val="tx1"/>
              </a:solidFill>
              <a:cs typeface="Century Gothic"/>
            </a:endParaRPr>
          </a:p>
          <a:p>
            <a:pPr marL="507858" lvl="1" indent="0">
              <a:buNone/>
            </a:pPr>
            <a:endParaRPr lang="en-US" sz="2200" dirty="0">
              <a:solidFill>
                <a:schemeClr val="tx2"/>
              </a:solidFill>
            </a:endParaRPr>
          </a:p>
          <a:p>
            <a:pPr marL="507858" lvl="1" indent="0">
              <a:buNone/>
            </a:pPr>
            <a:endParaRPr lang="en-US" sz="2400" dirty="0">
              <a:solidFill>
                <a:schemeClr val="tx2"/>
              </a:solidFill>
            </a:endParaRPr>
          </a:p>
        </p:txBody>
      </p:sp>
      <p:sp>
        <p:nvSpPr>
          <p:cNvPr id="5" name="Slide Number Placeholder 4"/>
          <p:cNvSpPr>
            <a:spLocks noGrp="1"/>
          </p:cNvSpPr>
          <p:nvPr>
            <p:ph type="sldNum" sz="quarter" idx="11"/>
          </p:nvPr>
        </p:nvSpPr>
        <p:spPr>
          <a:xfrm>
            <a:off x="7872770" y="7269590"/>
            <a:ext cx="2031683" cy="335140"/>
          </a:xfrm>
        </p:spPr>
        <p:txBody>
          <a:bodyPr/>
          <a:lstStyle/>
          <a:p>
            <a:fld id="{76807970-5BF8-6F49-93A5-8B7A8174FE81}" type="slidenum">
              <a:rPr lang="en-US" smtClean="0"/>
              <a:pPr/>
              <a:t>62</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sp>
        <p:nvSpPr>
          <p:cNvPr id="9" name="TextBox 8"/>
          <p:cNvSpPr txBox="1"/>
          <p:nvPr/>
        </p:nvSpPr>
        <p:spPr>
          <a:xfrm>
            <a:off x="494883" y="3138702"/>
            <a:ext cx="9440195" cy="2862322"/>
          </a:xfrm>
          <a:prstGeom prst="rect">
            <a:avLst/>
          </a:prstGeom>
          <a:noFill/>
        </p:spPr>
        <p:txBody>
          <a:bodyPr wrap="square" rtlCol="0">
            <a:spAutoFit/>
          </a:bodyPr>
          <a:lstStyle/>
          <a:p>
            <a:pPr>
              <a:buClr>
                <a:schemeClr val="tx2"/>
              </a:buClr>
            </a:pPr>
            <a:endParaRPr lang="en-US" b="1" dirty="0"/>
          </a:p>
          <a:p>
            <a:pPr marL="342900" indent="-342900">
              <a:buClr>
                <a:schemeClr val="tx2"/>
              </a:buClr>
              <a:buFont typeface="Wingdings" charset="2"/>
              <a:buChar char="§"/>
            </a:pPr>
            <a:r>
              <a:rPr lang="en-US" dirty="0"/>
              <a:t>Simple, flexible and fun</a:t>
            </a:r>
          </a:p>
          <a:p>
            <a:pPr marL="342900" indent="-342900">
              <a:buClr>
                <a:schemeClr val="tx2"/>
              </a:buClr>
              <a:buFont typeface="Wingdings" charset="2"/>
              <a:buChar char="§"/>
            </a:pPr>
            <a:r>
              <a:rPr lang="en-US" dirty="0"/>
              <a:t>More lightweight</a:t>
            </a:r>
          </a:p>
          <a:p>
            <a:pPr marL="850758" lvl="1" indent="-342900">
              <a:buClr>
                <a:schemeClr val="tx2"/>
              </a:buClr>
              <a:buFont typeface="Wingdings" charset="2"/>
              <a:buChar char="§"/>
            </a:pPr>
            <a:r>
              <a:rPr lang="en-US" dirty="0"/>
              <a:t>Just edit and rerun. It’s just script </a:t>
            </a:r>
          </a:p>
          <a:p>
            <a:pPr marL="342900" indent="-342900">
              <a:buClr>
                <a:schemeClr val="tx2"/>
              </a:buClr>
              <a:buFont typeface="Wingdings" charset="2"/>
              <a:buChar char="§"/>
            </a:pPr>
            <a:r>
              <a:rPr lang="en-US" dirty="0"/>
              <a:t>More oriented towards TDD and BDD (Behavior Driven Development)</a:t>
            </a:r>
          </a:p>
          <a:p>
            <a:pPr marL="342900" indent="-342900">
              <a:buClr>
                <a:schemeClr val="tx2"/>
              </a:buClr>
              <a:buFont typeface="Wingdings" charset="2"/>
              <a:buChar char="§"/>
            </a:pPr>
            <a:r>
              <a:rPr lang="en-US" dirty="0"/>
              <a:t>Get examples </a:t>
            </a:r>
            <a:r>
              <a:rPr lang="en-US" dirty="0">
                <a:hlinkClick r:id="rId3"/>
              </a:rPr>
              <a:t>https://github.com/apigeecs/apigee-deploy-grunt-plugin</a:t>
            </a:r>
            <a:endParaRPr lang="en-US" dirty="0"/>
          </a:p>
          <a:p>
            <a:pPr>
              <a:buClr>
                <a:schemeClr val="tx2"/>
              </a:buClr>
            </a:pPr>
            <a:endParaRPr lang="en-US" dirty="0"/>
          </a:p>
          <a:p>
            <a:pPr>
              <a:buClr>
                <a:schemeClr val="tx2"/>
              </a:buClr>
            </a:pPr>
            <a:r>
              <a:rPr lang="en-US" b="1" dirty="0"/>
              <a:t>Cons</a:t>
            </a:r>
          </a:p>
          <a:p>
            <a:pPr marL="850758" lvl="1" indent="-342900">
              <a:buClr>
                <a:schemeClr val="tx2"/>
              </a:buClr>
              <a:buFont typeface="Wingdings" charset="2"/>
              <a:buChar char="§"/>
            </a:pPr>
            <a:r>
              <a:rPr lang="en-US" dirty="0"/>
              <a:t>Requires </a:t>
            </a:r>
            <a:r>
              <a:rPr lang="en-US" dirty="0" err="1"/>
              <a:t>JavasScript</a:t>
            </a:r>
            <a:r>
              <a:rPr lang="en-US" dirty="0"/>
              <a:t> skillset from QA</a:t>
            </a:r>
          </a:p>
        </p:txBody>
      </p:sp>
      <p:pic>
        <p:nvPicPr>
          <p:cNvPr id="4" name="Picture 3"/>
          <p:cNvPicPr>
            <a:picLocks noChangeAspect="1"/>
          </p:cNvPicPr>
          <p:nvPr/>
        </p:nvPicPr>
        <p:blipFill>
          <a:blip r:embed="rId4"/>
          <a:stretch>
            <a:fillRect/>
          </a:stretch>
        </p:blipFill>
        <p:spPr>
          <a:xfrm>
            <a:off x="4236772" y="1535198"/>
            <a:ext cx="1539001" cy="1539001"/>
          </a:xfrm>
          <a:prstGeom prst="rect">
            <a:avLst/>
          </a:prstGeom>
        </p:spPr>
      </p:pic>
      <p:pic>
        <p:nvPicPr>
          <p:cNvPr id="7" name="Picture 6"/>
          <p:cNvPicPr>
            <a:picLocks noChangeAspect="1"/>
          </p:cNvPicPr>
          <p:nvPr/>
        </p:nvPicPr>
        <p:blipFill>
          <a:blip r:embed="rId5"/>
          <a:stretch>
            <a:fillRect/>
          </a:stretch>
        </p:blipFill>
        <p:spPr>
          <a:xfrm>
            <a:off x="1032972" y="1440880"/>
            <a:ext cx="2060539" cy="1796367"/>
          </a:xfrm>
          <a:prstGeom prst="rect">
            <a:avLst/>
          </a:prstGeom>
        </p:spPr>
      </p:pic>
      <p:pic>
        <p:nvPicPr>
          <p:cNvPr id="8" name="Picture 7"/>
          <p:cNvPicPr>
            <a:picLocks noChangeAspect="1"/>
          </p:cNvPicPr>
          <p:nvPr/>
        </p:nvPicPr>
        <p:blipFill>
          <a:blip r:embed="rId6"/>
          <a:stretch>
            <a:fillRect/>
          </a:stretch>
        </p:blipFill>
        <p:spPr>
          <a:xfrm>
            <a:off x="7541036" y="1497520"/>
            <a:ext cx="1594209" cy="1594209"/>
          </a:xfrm>
          <a:prstGeom prst="rect">
            <a:avLst/>
          </a:prstGeom>
        </p:spPr>
      </p:pic>
    </p:spTree>
    <p:extLst>
      <p:ext uri="{BB962C8B-B14F-4D97-AF65-F5344CB8AC3E}">
        <p14:creationId xmlns:p14="http://schemas.microsoft.com/office/powerpoint/2010/main" val="87852403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 calcmode="lin" valueType="num">
                                      <p:cBhvr additive="base">
                                        <p:cTn id="43"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3170576"/>
          </a:xfrm>
        </p:spPr>
        <p:txBody>
          <a:bodyPr>
            <a:normAutofit/>
          </a:bodyPr>
          <a:lstStyle/>
          <a:p>
            <a:pPr marL="507858" lvl="1" indent="0">
              <a:buNone/>
            </a:pPr>
            <a:r>
              <a:rPr lang="en-US" sz="2400" b="1" dirty="0">
                <a:solidFill>
                  <a:schemeClr val="tx2"/>
                </a:solidFill>
                <a:latin typeface="+mj-lt"/>
                <a:ea typeface="+mj-ea"/>
              </a:rPr>
              <a:t>Functional Testing with </a:t>
            </a:r>
            <a:r>
              <a:rPr lang="en-US" sz="2400" b="1" dirty="0" err="1">
                <a:solidFill>
                  <a:schemeClr val="tx2"/>
                </a:solidFill>
                <a:latin typeface="+mj-lt"/>
                <a:ea typeface="+mj-ea"/>
              </a:rPr>
              <a:t>Node.js</a:t>
            </a:r>
            <a:r>
              <a:rPr lang="en-US" sz="2400" b="1" dirty="0">
                <a:solidFill>
                  <a:schemeClr val="tx2"/>
                </a:solidFill>
                <a:latin typeface="+mj-lt"/>
                <a:ea typeface="+mj-ea"/>
              </a:rPr>
              <a:t> – Mocha, Chai and Jasmine</a:t>
            </a:r>
            <a:endParaRPr lang="en-US" dirty="0">
              <a:solidFill>
                <a:schemeClr val="tx1"/>
              </a:solidFill>
              <a:cs typeface="Century Gothic"/>
            </a:endParaRPr>
          </a:p>
          <a:p>
            <a:pPr marL="850758" lvl="1" indent="-342900">
              <a:buFont typeface="Wingdings" charset="2"/>
              <a:buChar char="§"/>
            </a:pPr>
            <a:endParaRPr lang="en-US" dirty="0">
              <a:solidFill>
                <a:schemeClr val="tx1"/>
              </a:solidFill>
              <a:cs typeface="Century Gothic"/>
            </a:endParaRPr>
          </a:p>
          <a:p>
            <a:pPr marL="507858" lvl="1" indent="0">
              <a:buNone/>
            </a:pPr>
            <a:endParaRPr lang="en-US" sz="2200" dirty="0">
              <a:solidFill>
                <a:schemeClr val="tx2"/>
              </a:solidFill>
            </a:endParaRPr>
          </a:p>
          <a:p>
            <a:pPr marL="507858" lvl="1" indent="0">
              <a:buNone/>
            </a:pPr>
            <a:endParaRPr lang="en-US" sz="2400" dirty="0">
              <a:solidFill>
                <a:schemeClr val="tx2"/>
              </a:solidFill>
            </a:endParaRPr>
          </a:p>
        </p:txBody>
      </p:sp>
      <p:sp>
        <p:nvSpPr>
          <p:cNvPr id="5" name="Slide Number Placeholder 4"/>
          <p:cNvSpPr>
            <a:spLocks noGrp="1"/>
          </p:cNvSpPr>
          <p:nvPr>
            <p:ph type="sldNum" sz="quarter" idx="11"/>
          </p:nvPr>
        </p:nvSpPr>
        <p:spPr>
          <a:xfrm>
            <a:off x="7872770" y="7269590"/>
            <a:ext cx="2031683" cy="335140"/>
          </a:xfrm>
        </p:spPr>
        <p:txBody>
          <a:bodyPr/>
          <a:lstStyle/>
          <a:p>
            <a:fld id="{76807970-5BF8-6F49-93A5-8B7A8174FE81}" type="slidenum">
              <a:rPr lang="en-US" smtClean="0"/>
              <a:pPr/>
              <a:t>63</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pic>
        <p:nvPicPr>
          <p:cNvPr id="3" name="Picture 2" descr="apigee-deploy-grunt-plugin_apiproxies_weather-api_test_weather_get-weather_js_at_master_·_apigeecs_apigee-deploy-grunt-plug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54" y="1626030"/>
            <a:ext cx="9303843" cy="3845503"/>
          </a:xfrm>
          <a:prstGeom prst="rect">
            <a:avLst/>
          </a:prstGeom>
        </p:spPr>
      </p:pic>
      <p:sp>
        <p:nvSpPr>
          <p:cNvPr id="10" name="Oval Callout 9"/>
          <p:cNvSpPr/>
          <p:nvPr/>
        </p:nvSpPr>
        <p:spPr>
          <a:xfrm>
            <a:off x="6065078" y="1756588"/>
            <a:ext cx="3323330" cy="391672"/>
          </a:xfrm>
          <a:prstGeom prst="wedgeEllipseCallout">
            <a:avLst>
              <a:gd name="adj1" fmla="val -121719"/>
              <a:gd name="adj2" fmla="val 350379"/>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Send a request</a:t>
            </a:r>
          </a:p>
        </p:txBody>
      </p:sp>
      <p:sp>
        <p:nvSpPr>
          <p:cNvPr id="11" name="Oval Callout 10"/>
          <p:cNvSpPr/>
          <p:nvPr/>
        </p:nvSpPr>
        <p:spPr>
          <a:xfrm>
            <a:off x="5932620" y="5077967"/>
            <a:ext cx="3942419" cy="391672"/>
          </a:xfrm>
          <a:prstGeom prst="wedgeEllipseCallout">
            <a:avLst>
              <a:gd name="adj1" fmla="val -78148"/>
              <a:gd name="adj2" fmla="val -373863"/>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Assert payload content</a:t>
            </a:r>
          </a:p>
        </p:txBody>
      </p:sp>
      <p:sp>
        <p:nvSpPr>
          <p:cNvPr id="12" name="Oval Callout 11"/>
          <p:cNvSpPr/>
          <p:nvPr/>
        </p:nvSpPr>
        <p:spPr>
          <a:xfrm>
            <a:off x="4909985" y="5740725"/>
            <a:ext cx="3323330" cy="585362"/>
          </a:xfrm>
          <a:prstGeom prst="wedgeEllipseCallout">
            <a:avLst>
              <a:gd name="adj1" fmla="val -88861"/>
              <a:gd name="adj2" fmla="val -332600"/>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Assert payload elements</a:t>
            </a:r>
          </a:p>
        </p:txBody>
      </p:sp>
      <p:sp>
        <p:nvSpPr>
          <p:cNvPr id="13" name="Oval Callout 12"/>
          <p:cNvSpPr/>
          <p:nvPr/>
        </p:nvSpPr>
        <p:spPr>
          <a:xfrm>
            <a:off x="350377" y="5608274"/>
            <a:ext cx="3323330" cy="585362"/>
          </a:xfrm>
          <a:prstGeom prst="wedgeEllipseCallout">
            <a:avLst>
              <a:gd name="adj1" fmla="val 50067"/>
              <a:gd name="adj2" fmla="val -263661"/>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Assert status codes</a:t>
            </a:r>
          </a:p>
        </p:txBody>
      </p:sp>
    </p:spTree>
    <p:extLst>
      <p:ext uri="{BB962C8B-B14F-4D97-AF65-F5344CB8AC3E}">
        <p14:creationId xmlns:p14="http://schemas.microsoft.com/office/powerpoint/2010/main" val="321662840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69590"/>
            <a:ext cx="2031683" cy="335140"/>
          </a:xfrm>
        </p:spPr>
        <p:txBody>
          <a:bodyPr/>
          <a:lstStyle/>
          <a:p>
            <a:fld id="{76807970-5BF8-6F49-93A5-8B7A8174FE81}" type="slidenum">
              <a:rPr lang="en-US" smtClean="0"/>
              <a:pPr/>
              <a:t>64</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Complementary Tools</a:t>
            </a:r>
          </a:p>
        </p:txBody>
      </p:sp>
      <p:sp>
        <p:nvSpPr>
          <p:cNvPr id="9" name="TextBox 8"/>
          <p:cNvSpPr txBox="1"/>
          <p:nvPr/>
        </p:nvSpPr>
        <p:spPr>
          <a:xfrm>
            <a:off x="481062" y="1900966"/>
            <a:ext cx="9131887" cy="3785652"/>
          </a:xfrm>
          <a:prstGeom prst="rect">
            <a:avLst/>
          </a:prstGeom>
          <a:noFill/>
        </p:spPr>
        <p:txBody>
          <a:bodyPr wrap="square" rtlCol="0">
            <a:spAutoFit/>
          </a:bodyPr>
          <a:lstStyle/>
          <a:p>
            <a:pPr marL="342900" indent="-342900">
              <a:buClr>
                <a:schemeClr val="tx2"/>
              </a:buClr>
              <a:buFont typeface="Wingdings" charset="2"/>
              <a:buChar char="§"/>
            </a:pPr>
            <a:r>
              <a:rPr lang="en-US" b="1" dirty="0"/>
              <a:t>Avoid</a:t>
            </a:r>
          </a:p>
          <a:p>
            <a:pPr marL="850758" lvl="1" indent="-342900">
              <a:buClr>
                <a:schemeClr val="tx2"/>
              </a:buClr>
              <a:buFont typeface="Wingdings" charset="2"/>
              <a:buChar char="§"/>
            </a:pPr>
            <a:r>
              <a:rPr lang="en-US" dirty="0"/>
              <a:t>Hardcoding values. Parameterize scripts via CSV files</a:t>
            </a:r>
          </a:p>
          <a:p>
            <a:pPr marL="850758" lvl="1" indent="-342900">
              <a:buClr>
                <a:schemeClr val="tx2"/>
              </a:buClr>
              <a:buFont typeface="Wingdings" charset="2"/>
              <a:buChar char="§"/>
            </a:pPr>
            <a:r>
              <a:rPr lang="en-US" dirty="0"/>
              <a:t>Checking in sensitive data to SCM</a:t>
            </a:r>
          </a:p>
          <a:p>
            <a:pPr marL="342900" indent="-342900">
              <a:buClr>
                <a:schemeClr val="tx2"/>
              </a:buClr>
              <a:buFont typeface="Wingdings" charset="2"/>
              <a:buChar char="§"/>
            </a:pPr>
            <a:endParaRPr lang="en-US" dirty="0"/>
          </a:p>
          <a:p>
            <a:pPr marL="342900" indent="-342900">
              <a:buClr>
                <a:schemeClr val="tx2"/>
              </a:buClr>
              <a:buFont typeface="Wingdings" charset="2"/>
              <a:buChar char="§"/>
            </a:pPr>
            <a:r>
              <a:rPr lang="en-US" b="1" dirty="0"/>
              <a:t>Thumbs up</a:t>
            </a:r>
          </a:p>
          <a:p>
            <a:pPr marL="850758" lvl="1" indent="-342900">
              <a:buClr>
                <a:schemeClr val="tx2"/>
              </a:buClr>
              <a:buFont typeface="Wingdings" charset="2"/>
              <a:buChar char="§"/>
            </a:pPr>
            <a:r>
              <a:rPr lang="en-US" dirty="0">
                <a:solidFill>
                  <a:srgbClr val="686868"/>
                </a:solidFill>
              </a:rPr>
              <a:t>Apply TDD – write tests first, code against them</a:t>
            </a:r>
          </a:p>
          <a:p>
            <a:pPr marL="850758" lvl="1" indent="-342900">
              <a:buClr>
                <a:schemeClr val="tx2"/>
              </a:buClr>
              <a:buFont typeface="Wingdings" charset="2"/>
              <a:buChar char="§"/>
            </a:pPr>
            <a:r>
              <a:rPr lang="en-US" dirty="0">
                <a:solidFill>
                  <a:schemeClr val="tx2"/>
                </a:solidFill>
              </a:rPr>
              <a:t>The goal is to automate testing!</a:t>
            </a:r>
          </a:p>
          <a:p>
            <a:pPr marL="850758" lvl="1" indent="-342900">
              <a:buClr>
                <a:schemeClr val="tx2"/>
              </a:buClr>
              <a:buFont typeface="Wingdings" charset="2"/>
              <a:buChar char="§"/>
            </a:pPr>
            <a:r>
              <a:rPr lang="en-US" dirty="0"/>
              <a:t>Check for latency issues</a:t>
            </a:r>
          </a:p>
          <a:p>
            <a:pPr marL="850758" lvl="1" indent="-342900">
              <a:buClr>
                <a:schemeClr val="tx2"/>
              </a:buClr>
              <a:buFont typeface="Wingdings" charset="2"/>
              <a:buChar char="§"/>
            </a:pPr>
            <a:r>
              <a:rPr lang="en-US" dirty="0"/>
              <a:t>Ensure Test script can be executed by CI</a:t>
            </a:r>
          </a:p>
          <a:p>
            <a:pPr marL="850758" lvl="1" indent="-342900">
              <a:buClr>
                <a:schemeClr val="tx2"/>
              </a:buClr>
              <a:buFont typeface="Wingdings" charset="2"/>
              <a:buChar char="§"/>
            </a:pPr>
            <a:r>
              <a:rPr lang="en-US" dirty="0"/>
              <a:t>Extend </a:t>
            </a:r>
            <a:r>
              <a:rPr lang="en-US" dirty="0" err="1"/>
              <a:t>JMeter</a:t>
            </a:r>
            <a:r>
              <a:rPr lang="en-US" dirty="0"/>
              <a:t> capabilities with JMeter Plugins (JSON Path, Spike Arrest) </a:t>
            </a:r>
            <a:r>
              <a:rPr lang="en-US" dirty="0">
                <a:hlinkClick r:id="rId3"/>
              </a:rPr>
              <a:t>http://jmeter-plugins.org/</a:t>
            </a:r>
            <a:endParaRPr lang="en-US" dirty="0"/>
          </a:p>
          <a:p>
            <a:pPr marL="850758" lvl="1" indent="-342900">
              <a:buClr>
                <a:schemeClr val="tx2"/>
              </a:buClr>
              <a:buFont typeface="Wingdings" charset="2"/>
              <a:buChar char="§"/>
            </a:pPr>
            <a:r>
              <a:rPr lang="en-US" dirty="0"/>
              <a:t>Ensure tests are repeatable, so tear up and down scripts</a:t>
            </a:r>
          </a:p>
        </p:txBody>
      </p:sp>
      <p:sp>
        <p:nvSpPr>
          <p:cNvPr id="2" name="Rectangle 1"/>
          <p:cNvSpPr/>
          <p:nvPr/>
        </p:nvSpPr>
        <p:spPr>
          <a:xfrm>
            <a:off x="398852" y="1152911"/>
            <a:ext cx="2639615" cy="523220"/>
          </a:xfrm>
          <a:prstGeom prst="rect">
            <a:avLst/>
          </a:prstGeom>
        </p:spPr>
        <p:txBody>
          <a:bodyPr wrap="none">
            <a:spAutoFit/>
          </a:bodyPr>
          <a:lstStyle/>
          <a:p>
            <a:r>
              <a:rPr lang="en-US" sz="2800" b="1" dirty="0">
                <a:solidFill>
                  <a:srgbClr val="FF4300"/>
                </a:solidFill>
              </a:rPr>
              <a:t>Best practices</a:t>
            </a:r>
          </a:p>
        </p:txBody>
      </p:sp>
    </p:spTree>
    <p:extLst>
      <p:ext uri="{BB962C8B-B14F-4D97-AF65-F5344CB8AC3E}">
        <p14:creationId xmlns:p14="http://schemas.microsoft.com/office/powerpoint/2010/main" val="245230329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 calcmode="lin" valueType="num">
                                      <p:cBhvr additive="base">
                                        <p:cTn id="4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 calcmode="lin" valueType="num">
                                      <p:cBhvr additive="base">
                                        <p:cTn id="49"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9" end="9"/>
                                            </p:txEl>
                                          </p:spTgt>
                                        </p:tgtEl>
                                        <p:attrNameLst>
                                          <p:attrName>style.visibility</p:attrName>
                                        </p:attrNameLst>
                                      </p:cBhvr>
                                      <p:to>
                                        <p:strVal val="visible"/>
                                      </p:to>
                                    </p:set>
                                    <p:anim calcmode="lin" valueType="num">
                                      <p:cBhvr additive="base">
                                        <p:cTn id="5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xEl>
                                              <p:pRg st="10" end="10"/>
                                            </p:txEl>
                                          </p:spTgt>
                                        </p:tgtEl>
                                        <p:attrNameLst>
                                          <p:attrName>style.visibility</p:attrName>
                                        </p:attrNameLst>
                                      </p:cBhvr>
                                      <p:to>
                                        <p:strVal val="visible"/>
                                      </p:to>
                                    </p:set>
                                    <p:anim calcmode="lin" valueType="num">
                                      <p:cBhvr additive="base">
                                        <p:cTn id="61"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5985769"/>
          </a:xfrm>
        </p:spPr>
        <p:txBody>
          <a:bodyPr>
            <a:normAutofit/>
          </a:bodyPr>
          <a:lstStyle/>
          <a:p>
            <a:pPr marL="609429" lvl="1" indent="0">
              <a:lnSpc>
                <a:spcPts val="3844"/>
              </a:lnSpc>
              <a:buNone/>
            </a:pPr>
            <a:endParaRPr lang="en-US" dirty="0">
              <a:solidFill>
                <a:schemeClr val="tx1"/>
              </a:solidFill>
              <a:cs typeface="Century Gothic"/>
            </a:endParaRPr>
          </a:p>
          <a:p>
            <a:pPr lvl="1">
              <a:lnSpc>
                <a:spcPts val="3844"/>
              </a:lnSpc>
              <a:buFont typeface="Wingdings" charset="2"/>
              <a:buChar char="§"/>
            </a:pPr>
            <a:r>
              <a:rPr lang="en-US" dirty="0">
                <a:solidFill>
                  <a:schemeClr val="tx1"/>
                </a:solidFill>
                <a:cs typeface="Century Gothic"/>
              </a:rPr>
              <a:t>Learn principles and tools to apply code reusability</a:t>
            </a:r>
          </a:p>
          <a:p>
            <a:pPr lvl="1">
              <a:lnSpc>
                <a:spcPts val="3844"/>
              </a:lnSpc>
              <a:buFont typeface="Wingdings" charset="2"/>
              <a:buChar char="§"/>
            </a:pPr>
            <a:r>
              <a:rPr lang="en-US" dirty="0">
                <a:solidFill>
                  <a:schemeClr val="tx1"/>
                </a:solidFill>
                <a:cs typeface="Century Gothic"/>
              </a:rPr>
              <a:t>Learn the benefits of functional testing</a:t>
            </a:r>
          </a:p>
          <a:p>
            <a:pPr lvl="1">
              <a:lnSpc>
                <a:spcPts val="3844"/>
              </a:lnSpc>
              <a:buFont typeface="Wingdings" charset="2"/>
              <a:buChar char="§"/>
            </a:pPr>
            <a:r>
              <a:rPr lang="en-US" dirty="0">
                <a:solidFill>
                  <a:schemeClr val="tx1"/>
                </a:solidFill>
                <a:cs typeface="Century Gothic"/>
              </a:rPr>
              <a:t>Overview of the tools used for functional testing</a:t>
            </a:r>
          </a:p>
          <a:p>
            <a:pPr lvl="2">
              <a:lnSpc>
                <a:spcPts val="3844"/>
              </a:lnSpc>
              <a:buFont typeface="Wingdings" charset="2"/>
              <a:buChar char="§"/>
            </a:pPr>
            <a:r>
              <a:rPr lang="en-US" sz="2000" dirty="0" err="1">
                <a:solidFill>
                  <a:schemeClr val="tx1"/>
                </a:solidFill>
                <a:cs typeface="Century Gothic"/>
              </a:rPr>
              <a:t>JMeter</a:t>
            </a:r>
            <a:r>
              <a:rPr lang="en-US" sz="2000" dirty="0">
                <a:solidFill>
                  <a:schemeClr val="tx1"/>
                </a:solidFill>
                <a:cs typeface="Century Gothic"/>
              </a:rPr>
              <a:t>, </a:t>
            </a:r>
            <a:r>
              <a:rPr lang="en-US" sz="2000" dirty="0" err="1">
                <a:solidFill>
                  <a:schemeClr val="tx1"/>
                </a:solidFill>
                <a:cs typeface="Century Gothic"/>
              </a:rPr>
              <a:t>Mocha.js</a:t>
            </a:r>
            <a:r>
              <a:rPr lang="en-US" sz="2000" dirty="0">
                <a:solidFill>
                  <a:schemeClr val="tx1"/>
                </a:solidFill>
                <a:cs typeface="Century Gothic"/>
              </a:rPr>
              <a:t>, Jasmine, Chai</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65</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Summary</a:t>
            </a:r>
          </a:p>
        </p:txBody>
      </p:sp>
    </p:spTree>
    <p:extLst>
      <p:ext uri="{BB962C8B-B14F-4D97-AF65-F5344CB8AC3E}">
        <p14:creationId xmlns:p14="http://schemas.microsoft.com/office/powerpoint/2010/main" val="318002334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503" y="768293"/>
            <a:ext cx="8407439" cy="4193982"/>
          </a:xfrm>
        </p:spPr>
        <p:txBody>
          <a:bodyPr/>
          <a:lstStyle/>
          <a:p>
            <a:r>
              <a:rPr lang="en-US" sz="3600" dirty="0"/>
              <a:t>Make it eternal, take it to the next level</a:t>
            </a:r>
          </a:p>
        </p:txBody>
      </p:sp>
    </p:spTree>
    <p:extLst>
      <p:ext uri="{BB962C8B-B14F-4D97-AF65-F5344CB8AC3E}">
        <p14:creationId xmlns:p14="http://schemas.microsoft.com/office/powerpoint/2010/main" val="2912485976"/>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Take it to the next level – Apigee CI/CD</a:t>
            </a:r>
          </a:p>
        </p:txBody>
      </p:sp>
      <p:sp>
        <p:nvSpPr>
          <p:cNvPr id="3" name="Text Placeholder 2"/>
          <p:cNvSpPr>
            <a:spLocks noGrp="1"/>
          </p:cNvSpPr>
          <p:nvPr>
            <p:ph type="body" sz="quarter" idx="14"/>
          </p:nvPr>
        </p:nvSpPr>
        <p:spPr>
          <a:xfrm>
            <a:off x="253960" y="1100645"/>
            <a:ext cx="9238411" cy="6457956"/>
          </a:xfrm>
        </p:spPr>
        <p:txBody>
          <a:bodyPr>
            <a:normAutofit/>
          </a:bodyPr>
          <a:lstStyle/>
          <a:p>
            <a:pPr marL="0" indent="0">
              <a:buNone/>
            </a:pPr>
            <a:r>
              <a:rPr lang="en-US" sz="2400" b="1" dirty="0">
                <a:solidFill>
                  <a:srgbClr val="FF4300"/>
                </a:solidFill>
              </a:rPr>
              <a:t>What is CI/CD and what are its principles?</a:t>
            </a:r>
          </a:p>
          <a:p>
            <a:pPr>
              <a:buFont typeface="Wingdings" charset="2"/>
              <a:buChar char="§"/>
            </a:pPr>
            <a:r>
              <a:rPr lang="en-US" dirty="0"/>
              <a:t>Continuous integration (CI) is the practice, in software engineering, of merging all developer working copies with a shared mainline several times a day</a:t>
            </a:r>
          </a:p>
          <a:p>
            <a:pPr>
              <a:buFont typeface="Wingdings" charset="2"/>
              <a:buChar char="§"/>
            </a:pPr>
            <a:r>
              <a:rPr lang="en-US" dirty="0"/>
              <a:t>It was first named and proposed as part of extreme programming (XP)</a:t>
            </a:r>
          </a:p>
          <a:p>
            <a:pPr>
              <a:buFont typeface="Wingdings" charset="2"/>
              <a:buChar char="§"/>
            </a:pPr>
            <a:r>
              <a:rPr lang="en-US" dirty="0"/>
              <a:t>Its main aim is to prevent integration problems, referred to as "integration hell”</a:t>
            </a:r>
          </a:p>
        </p:txBody>
      </p:sp>
      <p:sp>
        <p:nvSpPr>
          <p:cNvPr id="8" name="Slide Number Placeholder 7"/>
          <p:cNvSpPr>
            <a:spLocks noGrp="1"/>
          </p:cNvSpPr>
          <p:nvPr>
            <p:ph type="sldNum" sz="quarter" idx="16"/>
          </p:nvPr>
        </p:nvSpPr>
        <p:spPr>
          <a:xfrm>
            <a:off x="7872770" y="7281685"/>
            <a:ext cx="2031683" cy="335140"/>
          </a:xfrm>
        </p:spPr>
        <p:txBody>
          <a:bodyPr/>
          <a:lstStyle/>
          <a:p>
            <a:fld id="{76807970-5BF8-6F49-93A5-8B7A8174FE81}" type="slidenum">
              <a:rPr lang="en-US" smtClean="0"/>
              <a:pPr/>
              <a:t>67</a:t>
            </a:fld>
            <a:endParaRPr lang="en-US" dirty="0"/>
          </a:p>
        </p:txBody>
      </p:sp>
      <p:pic>
        <p:nvPicPr>
          <p:cNvPr id="5" name="ci.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673" y="4025695"/>
            <a:ext cx="9278215" cy="2657754"/>
          </a:xfrm>
          <a:prstGeom prst="rect">
            <a:avLst/>
          </a:prstGeom>
        </p:spPr>
      </p:pic>
    </p:spTree>
    <p:extLst>
      <p:ext uri="{BB962C8B-B14F-4D97-AF65-F5344CB8AC3E}">
        <p14:creationId xmlns:p14="http://schemas.microsoft.com/office/powerpoint/2010/main" val="9365240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
                                        </p:tgtEl>
                                      </p:cBhvr>
                                    </p:cmd>
                                  </p:childTnLst>
                                </p:cTn>
                              </p:par>
                            </p:childTnLst>
                          </p:cTn>
                        </p:par>
                      </p:childTnLst>
                    </p:cTn>
                  </p:par>
                </p:childTnLst>
              </p:cTn>
              <p:nextCondLst>
                <p:cond evt="onClick" delay="0">
                  <p:tgtEl>
                    <p:spTgt spid="5"/>
                  </p:tgtEl>
                </p:cond>
              </p:nextCondLst>
            </p:seq>
            <p:video>
              <p:cMediaNode vol="80000">
                <p:cTn id="26" fill="hold" display="0">
                  <p:stCondLst>
                    <p:cond delay="indefinite"/>
                  </p:stCondLst>
                </p:cTn>
                <p:tgtEl>
                  <p:spTgt spid="5"/>
                </p:tgtEl>
              </p:cMediaNode>
            </p:video>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Take it to the next level – Apigee CI</a:t>
            </a:r>
          </a:p>
        </p:txBody>
      </p:sp>
      <p:sp>
        <p:nvSpPr>
          <p:cNvPr id="3" name="Text Placeholder 2"/>
          <p:cNvSpPr>
            <a:spLocks noGrp="1"/>
          </p:cNvSpPr>
          <p:nvPr>
            <p:ph type="body" sz="quarter" idx="14"/>
          </p:nvPr>
        </p:nvSpPr>
        <p:spPr>
          <a:xfrm>
            <a:off x="253960" y="1100645"/>
            <a:ext cx="9238411" cy="4903926"/>
          </a:xfrm>
        </p:spPr>
        <p:txBody>
          <a:bodyPr>
            <a:normAutofit/>
          </a:bodyPr>
          <a:lstStyle/>
          <a:p>
            <a:pPr marL="0" indent="0">
              <a:buNone/>
            </a:pPr>
            <a:r>
              <a:rPr lang="en-US" sz="2800" b="1" dirty="0">
                <a:solidFill>
                  <a:srgbClr val="FF4300"/>
                </a:solidFill>
              </a:rPr>
              <a:t>Principles</a:t>
            </a:r>
          </a:p>
          <a:p>
            <a:pPr marL="0" indent="0">
              <a:buNone/>
            </a:pPr>
            <a:endParaRPr lang="en-US" b="1" dirty="0">
              <a:solidFill>
                <a:srgbClr val="FF4300"/>
              </a:solidFill>
            </a:endParaRPr>
          </a:p>
          <a:p>
            <a:pPr>
              <a:buFont typeface="Wingdings" charset="2"/>
              <a:buChar char="§"/>
            </a:pPr>
            <a:r>
              <a:rPr lang="en-US" sz="2400" dirty="0"/>
              <a:t>Maintain a code repository</a:t>
            </a:r>
          </a:p>
          <a:p>
            <a:pPr>
              <a:buFont typeface="Wingdings" charset="2"/>
              <a:buChar char="§"/>
            </a:pPr>
            <a:r>
              <a:rPr lang="en-US" sz="2400" dirty="0"/>
              <a:t>Automate the build</a:t>
            </a:r>
          </a:p>
          <a:p>
            <a:pPr>
              <a:buFont typeface="Wingdings" charset="2"/>
              <a:buChar char="§"/>
            </a:pPr>
            <a:r>
              <a:rPr lang="en-US" sz="2400" dirty="0"/>
              <a:t>Make the build self-testing</a:t>
            </a:r>
          </a:p>
          <a:p>
            <a:pPr>
              <a:buFont typeface="Wingdings" charset="2"/>
              <a:buChar char="§"/>
            </a:pPr>
            <a:r>
              <a:rPr lang="en-US" sz="2400" dirty="0"/>
              <a:t>Keep the build fast</a:t>
            </a:r>
          </a:p>
          <a:p>
            <a:pPr>
              <a:buFont typeface="Wingdings" charset="2"/>
              <a:buChar char="§"/>
            </a:pPr>
            <a:r>
              <a:rPr lang="en-US" sz="2400" dirty="0"/>
              <a:t>Make it easy to get the latest deliverables</a:t>
            </a:r>
          </a:p>
          <a:p>
            <a:pPr>
              <a:buFont typeface="Wingdings" charset="2"/>
              <a:buChar char="§"/>
            </a:pPr>
            <a:r>
              <a:rPr lang="en-US" sz="2400" dirty="0"/>
              <a:t>Everyone can see the results of the latest build</a:t>
            </a:r>
          </a:p>
          <a:p>
            <a:pPr>
              <a:buFont typeface="Wingdings" charset="2"/>
              <a:buChar char="§"/>
            </a:pPr>
            <a:r>
              <a:rPr lang="en-US" sz="2400" dirty="0"/>
              <a:t>Automate deployment</a:t>
            </a:r>
          </a:p>
        </p:txBody>
      </p:sp>
      <p:sp>
        <p:nvSpPr>
          <p:cNvPr id="8" name="Slide Number Placeholder 7"/>
          <p:cNvSpPr>
            <a:spLocks noGrp="1"/>
          </p:cNvSpPr>
          <p:nvPr>
            <p:ph type="sldNum" sz="quarter" idx="16"/>
          </p:nvPr>
        </p:nvSpPr>
        <p:spPr>
          <a:xfrm>
            <a:off x="7872770" y="7281685"/>
            <a:ext cx="2031683" cy="335140"/>
          </a:xfrm>
        </p:spPr>
        <p:txBody>
          <a:bodyPr/>
          <a:lstStyle/>
          <a:p>
            <a:fld id="{76807970-5BF8-6F49-93A5-8B7A8174FE81}" type="slidenum">
              <a:rPr lang="en-US" smtClean="0"/>
              <a:pPr/>
              <a:t>68</a:t>
            </a:fld>
            <a:endParaRPr lang="en-US" dirty="0"/>
          </a:p>
        </p:txBody>
      </p:sp>
    </p:spTree>
    <p:extLst>
      <p:ext uri="{BB962C8B-B14F-4D97-AF65-F5344CB8AC3E}">
        <p14:creationId xmlns:p14="http://schemas.microsoft.com/office/powerpoint/2010/main" val="2708925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69</a:t>
            </a:fld>
            <a:endParaRPr lang="en-US" dirty="0"/>
          </a:p>
        </p:txBody>
      </p:sp>
      <p:sp>
        <p:nvSpPr>
          <p:cNvPr id="4" name="Title 3"/>
          <p:cNvSpPr>
            <a:spLocks noGrp="1"/>
          </p:cNvSpPr>
          <p:nvPr>
            <p:ph type="title"/>
          </p:nvPr>
        </p:nvSpPr>
        <p:spPr/>
        <p:txBody>
          <a:bodyPr/>
          <a:lstStyle/>
          <a:p>
            <a:r>
              <a:rPr lang="en-US" dirty="0"/>
              <a:t>Take it to the next level – Apigee CI</a:t>
            </a:r>
          </a:p>
        </p:txBody>
      </p:sp>
      <p:pic>
        <p:nvPicPr>
          <p:cNvPr id="6" name="Picture 5"/>
          <p:cNvPicPr>
            <a:picLocks noChangeAspect="1"/>
          </p:cNvPicPr>
          <p:nvPr/>
        </p:nvPicPr>
        <p:blipFill>
          <a:blip r:embed="rId2"/>
          <a:stretch>
            <a:fillRect/>
          </a:stretch>
        </p:blipFill>
        <p:spPr>
          <a:xfrm>
            <a:off x="6121218" y="1662485"/>
            <a:ext cx="755793" cy="755596"/>
          </a:xfrm>
          <a:prstGeom prst="rect">
            <a:avLst/>
          </a:prstGeom>
        </p:spPr>
      </p:pic>
      <p:pic>
        <p:nvPicPr>
          <p:cNvPr id="7" name="Picture 6"/>
          <p:cNvPicPr>
            <a:picLocks noChangeAspect="1"/>
          </p:cNvPicPr>
          <p:nvPr/>
        </p:nvPicPr>
        <p:blipFill>
          <a:blip r:embed="rId3"/>
          <a:stretch>
            <a:fillRect/>
          </a:stretch>
        </p:blipFill>
        <p:spPr>
          <a:xfrm>
            <a:off x="7511420" y="3683464"/>
            <a:ext cx="1748305" cy="1130384"/>
          </a:xfrm>
          <a:prstGeom prst="rect">
            <a:avLst/>
          </a:prstGeom>
        </p:spPr>
      </p:pic>
      <p:pic>
        <p:nvPicPr>
          <p:cNvPr id="8" name="Picture 7"/>
          <p:cNvPicPr>
            <a:picLocks noChangeAspect="1"/>
          </p:cNvPicPr>
          <p:nvPr/>
        </p:nvPicPr>
        <p:blipFill>
          <a:blip r:embed="rId4"/>
          <a:stretch>
            <a:fillRect/>
          </a:stretch>
        </p:blipFill>
        <p:spPr>
          <a:xfrm>
            <a:off x="885126" y="5546944"/>
            <a:ext cx="1910579" cy="434815"/>
          </a:xfrm>
          <a:prstGeom prst="rect">
            <a:avLst/>
          </a:prstGeom>
        </p:spPr>
      </p:pic>
      <p:pic>
        <p:nvPicPr>
          <p:cNvPr id="10" name="Picture 9"/>
          <p:cNvPicPr>
            <a:picLocks noChangeAspect="1"/>
          </p:cNvPicPr>
          <p:nvPr/>
        </p:nvPicPr>
        <p:blipFill>
          <a:blip r:embed="rId5"/>
          <a:stretch>
            <a:fillRect/>
          </a:stretch>
        </p:blipFill>
        <p:spPr>
          <a:xfrm flipH="1">
            <a:off x="4721344" y="2800500"/>
            <a:ext cx="969778" cy="1341614"/>
          </a:xfrm>
          <a:prstGeom prst="rect">
            <a:avLst/>
          </a:prstGeom>
        </p:spPr>
      </p:pic>
      <p:sp>
        <p:nvSpPr>
          <p:cNvPr id="11" name="TextBox 10"/>
          <p:cNvSpPr txBox="1"/>
          <p:nvPr/>
        </p:nvSpPr>
        <p:spPr>
          <a:xfrm>
            <a:off x="3746481" y="4135021"/>
            <a:ext cx="3025622" cy="410198"/>
          </a:xfrm>
          <a:prstGeom prst="rect">
            <a:avLst/>
          </a:prstGeom>
          <a:noFill/>
        </p:spPr>
        <p:txBody>
          <a:bodyPr wrap="none" lIns="101572" tIns="50786" rIns="101572" bIns="50786" rtlCol="0">
            <a:spAutoFit/>
          </a:bodyPr>
          <a:lstStyle/>
          <a:p>
            <a:pPr>
              <a:buClr>
                <a:schemeClr val="tx2"/>
              </a:buClr>
            </a:pPr>
            <a:r>
              <a:rPr lang="en-US" b="1" dirty="0"/>
              <a:t>Continuous Integration</a:t>
            </a:r>
          </a:p>
        </p:txBody>
      </p:sp>
      <p:pic>
        <p:nvPicPr>
          <p:cNvPr id="12" name="Picture 11"/>
          <p:cNvPicPr>
            <a:picLocks noChangeAspect="1"/>
          </p:cNvPicPr>
          <p:nvPr/>
        </p:nvPicPr>
        <p:blipFill>
          <a:blip r:embed="rId6"/>
          <a:stretch>
            <a:fillRect/>
          </a:stretch>
        </p:blipFill>
        <p:spPr>
          <a:xfrm>
            <a:off x="523753" y="4240258"/>
            <a:ext cx="1459729" cy="676607"/>
          </a:xfrm>
          <a:prstGeom prst="rect">
            <a:avLst/>
          </a:prstGeom>
        </p:spPr>
      </p:pic>
      <p:pic>
        <p:nvPicPr>
          <p:cNvPr id="13" name="Picture 12"/>
          <p:cNvPicPr>
            <a:picLocks noChangeAspect="1"/>
          </p:cNvPicPr>
          <p:nvPr/>
        </p:nvPicPr>
        <p:blipFill>
          <a:blip r:embed="rId7"/>
          <a:stretch>
            <a:fillRect/>
          </a:stretch>
        </p:blipFill>
        <p:spPr>
          <a:xfrm>
            <a:off x="4324062" y="4580826"/>
            <a:ext cx="1880911" cy="695756"/>
          </a:xfrm>
          <a:prstGeom prst="rect">
            <a:avLst/>
          </a:prstGeom>
        </p:spPr>
      </p:pic>
      <p:pic>
        <p:nvPicPr>
          <p:cNvPr id="14" name="Picture 13"/>
          <p:cNvPicPr>
            <a:picLocks noChangeAspect="1"/>
          </p:cNvPicPr>
          <p:nvPr/>
        </p:nvPicPr>
        <p:blipFill>
          <a:blip r:embed="rId8"/>
          <a:stretch>
            <a:fillRect/>
          </a:stretch>
        </p:blipFill>
        <p:spPr>
          <a:xfrm>
            <a:off x="2275185" y="2050519"/>
            <a:ext cx="1198308" cy="622036"/>
          </a:xfrm>
          <a:prstGeom prst="rect">
            <a:avLst/>
          </a:prstGeom>
        </p:spPr>
      </p:pic>
      <p:pic>
        <p:nvPicPr>
          <p:cNvPr id="16" name="Picture 15"/>
          <p:cNvPicPr>
            <a:picLocks noChangeAspect="1"/>
          </p:cNvPicPr>
          <p:nvPr/>
        </p:nvPicPr>
        <p:blipFill>
          <a:blip r:embed="rId9"/>
          <a:stretch>
            <a:fillRect/>
          </a:stretch>
        </p:blipFill>
        <p:spPr>
          <a:xfrm>
            <a:off x="1008408" y="2672555"/>
            <a:ext cx="2063074" cy="991604"/>
          </a:xfrm>
          <a:prstGeom prst="rect">
            <a:avLst/>
          </a:prstGeom>
        </p:spPr>
      </p:pic>
      <p:pic>
        <p:nvPicPr>
          <p:cNvPr id="15" name="Picture 14"/>
          <p:cNvPicPr>
            <a:picLocks noChangeAspect="1"/>
          </p:cNvPicPr>
          <p:nvPr/>
        </p:nvPicPr>
        <p:blipFill>
          <a:blip r:embed="rId10"/>
          <a:stretch>
            <a:fillRect/>
          </a:stretch>
        </p:blipFill>
        <p:spPr>
          <a:xfrm>
            <a:off x="2910506" y="1143395"/>
            <a:ext cx="1772449" cy="456421"/>
          </a:xfrm>
          <a:prstGeom prst="rect">
            <a:avLst/>
          </a:prstGeom>
        </p:spPr>
      </p:pic>
      <p:pic>
        <p:nvPicPr>
          <p:cNvPr id="20" name="Picture 19"/>
          <p:cNvPicPr>
            <a:picLocks noChangeAspect="1"/>
          </p:cNvPicPr>
          <p:nvPr/>
        </p:nvPicPr>
        <p:blipFill>
          <a:blip r:embed="rId11"/>
          <a:stretch>
            <a:fillRect/>
          </a:stretch>
        </p:blipFill>
        <p:spPr>
          <a:xfrm>
            <a:off x="1590234" y="3669031"/>
            <a:ext cx="1026380" cy="894793"/>
          </a:xfrm>
          <a:prstGeom prst="rect">
            <a:avLst/>
          </a:prstGeom>
        </p:spPr>
      </p:pic>
      <p:graphicFrame>
        <p:nvGraphicFramePr>
          <p:cNvPr id="18" name="Diagram 17"/>
          <p:cNvGraphicFramePr/>
          <p:nvPr>
            <p:extLst>
              <p:ext uri="{D42A27DB-BD31-4B8C-83A1-F6EECF244321}">
                <p14:modId xmlns:p14="http://schemas.microsoft.com/office/powerpoint/2010/main" val="1577858647"/>
              </p:ext>
            </p:extLst>
          </p:nvPr>
        </p:nvGraphicFramePr>
        <p:xfrm>
          <a:off x="1074675" y="2040283"/>
          <a:ext cx="8374598" cy="539510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21" name="Picture 20"/>
          <p:cNvPicPr>
            <a:picLocks noChangeAspect="1"/>
          </p:cNvPicPr>
          <p:nvPr/>
        </p:nvPicPr>
        <p:blipFill>
          <a:blip r:embed="rId17"/>
          <a:stretch>
            <a:fillRect/>
          </a:stretch>
        </p:blipFill>
        <p:spPr>
          <a:xfrm>
            <a:off x="1774445" y="5911000"/>
            <a:ext cx="1628244" cy="1017387"/>
          </a:xfrm>
          <a:prstGeom prst="rect">
            <a:avLst/>
          </a:prstGeom>
        </p:spPr>
      </p:pic>
      <p:pic>
        <p:nvPicPr>
          <p:cNvPr id="17" name="Picture 16"/>
          <p:cNvPicPr>
            <a:picLocks noChangeAspect="1"/>
          </p:cNvPicPr>
          <p:nvPr/>
        </p:nvPicPr>
        <p:blipFill>
          <a:blip r:embed="rId18"/>
          <a:stretch>
            <a:fillRect/>
          </a:stretch>
        </p:blipFill>
        <p:spPr>
          <a:xfrm>
            <a:off x="3753740" y="1208724"/>
            <a:ext cx="1300815" cy="976652"/>
          </a:xfrm>
          <a:prstGeom prst="rect">
            <a:avLst/>
          </a:prstGeom>
        </p:spPr>
      </p:pic>
    </p:spTree>
    <p:extLst>
      <p:ext uri="{BB962C8B-B14F-4D97-AF65-F5344CB8AC3E}">
        <p14:creationId xmlns:p14="http://schemas.microsoft.com/office/powerpoint/2010/main" val="3039554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7</a:t>
            </a:fld>
            <a:endParaRPr lang="en-US" dirty="0"/>
          </a:p>
        </p:txBody>
      </p:sp>
      <p:sp>
        <p:nvSpPr>
          <p:cNvPr id="4" name="Title 3"/>
          <p:cNvSpPr>
            <a:spLocks noGrp="1"/>
          </p:cNvSpPr>
          <p:nvPr>
            <p:ph type="title"/>
          </p:nvPr>
        </p:nvSpPr>
        <p:spPr>
          <a:xfrm>
            <a:off x="253961" y="1205173"/>
            <a:ext cx="7302540" cy="406318"/>
          </a:xfrm>
        </p:spPr>
        <p:txBody>
          <a:bodyPr/>
          <a:lstStyle/>
          <a:p>
            <a:r>
              <a:rPr lang="en-US" b="0" dirty="0"/>
              <a:t>In-house tools solutions don’t come for free…</a:t>
            </a:r>
          </a:p>
        </p:txBody>
      </p:sp>
      <p:sp>
        <p:nvSpPr>
          <p:cNvPr id="6" name="Text Placeholder 1"/>
          <p:cNvSpPr>
            <a:spLocks noGrp="1"/>
          </p:cNvSpPr>
          <p:nvPr>
            <p:ph type="body" sz="quarter" idx="10"/>
          </p:nvPr>
        </p:nvSpPr>
        <p:spPr>
          <a:xfrm>
            <a:off x="177760" y="1866900"/>
            <a:ext cx="9638148" cy="2222500"/>
          </a:xfrm>
        </p:spPr>
        <p:txBody>
          <a:bodyPr>
            <a:normAutofit/>
          </a:bodyPr>
          <a:lstStyle/>
          <a:p>
            <a:r>
              <a:rPr lang="en-US" sz="2000" dirty="0"/>
              <a:t>Someone needs to maintain them. There’s no open source community around them</a:t>
            </a:r>
          </a:p>
          <a:p>
            <a:r>
              <a:rPr lang="en-US" sz="2000" dirty="0"/>
              <a:t>Good for specific purposes. But what about integrating them with my Continuous Integration/Delivery (CI/CD) Systems?</a:t>
            </a:r>
          </a:p>
          <a:p>
            <a:r>
              <a:rPr lang="en-US" sz="2000" dirty="0"/>
              <a:t>Some languages are platform specific. Vendor locking</a:t>
            </a:r>
            <a:endParaRPr lang="en-US" sz="2000" dirty="0">
              <a:solidFill>
                <a:schemeClr val="tx1"/>
              </a:solidFill>
              <a:cs typeface="Century Gothic"/>
            </a:endParaRPr>
          </a:p>
          <a:p>
            <a:endParaRPr lang="en-US" sz="2000" dirty="0"/>
          </a:p>
        </p:txBody>
      </p:sp>
      <p:sp>
        <p:nvSpPr>
          <p:cNvPr id="7"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API Lifecycle </a:t>
            </a:r>
          </a:p>
        </p:txBody>
      </p:sp>
    </p:spTree>
    <p:extLst>
      <p:ext uri="{BB962C8B-B14F-4D97-AF65-F5344CB8AC3E}">
        <p14:creationId xmlns:p14="http://schemas.microsoft.com/office/powerpoint/2010/main" val="70774641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1000"/>
                                        <p:tgtEl>
                                          <p:spTgt spid="6">
                                            <p:txEl>
                                              <p:pRg st="1" end="1"/>
                                            </p:txEl>
                                          </p:spTgt>
                                        </p:tgtEl>
                                      </p:cBhvr>
                                    </p:animEffect>
                                    <p:anim calcmode="lin" valueType="num">
                                      <p:cBhvr>
                                        <p:cTn id="1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1000"/>
                                        <p:tgtEl>
                                          <p:spTgt spid="6">
                                            <p:txEl>
                                              <p:pRg st="2" end="2"/>
                                            </p:txEl>
                                          </p:spTgt>
                                        </p:tgtEl>
                                      </p:cBhvr>
                                    </p:animEffect>
                                    <p:anim calcmode="lin" valueType="num">
                                      <p:cBhvr>
                                        <p:cTn id="2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3960" y="1209732"/>
            <a:ext cx="9638148" cy="5775592"/>
          </a:xfrm>
        </p:spPr>
        <p:txBody>
          <a:bodyPr>
            <a:normAutofit fontScale="77500" lnSpcReduction="20000"/>
          </a:bodyPr>
          <a:lstStyle/>
          <a:p>
            <a:pPr>
              <a:lnSpc>
                <a:spcPct val="120000"/>
              </a:lnSpc>
              <a:buFont typeface="Wingdings" charset="2"/>
              <a:buChar char="§"/>
            </a:pPr>
            <a:r>
              <a:rPr lang="en-US" sz="2300" dirty="0"/>
              <a:t>Clone repo </a:t>
            </a:r>
            <a:r>
              <a:rPr lang="en-US" sz="2300" dirty="0">
                <a:hlinkClick r:id="rId2"/>
              </a:rPr>
              <a:t>https://github.com/dzuluagaapigee/apigee-ci-jenkins-git-maven-jmeter</a:t>
            </a:r>
            <a:endParaRPr lang="en-US" sz="2300" dirty="0"/>
          </a:p>
          <a:p>
            <a:pPr>
              <a:lnSpc>
                <a:spcPct val="120000"/>
              </a:lnSpc>
              <a:buFont typeface="Wingdings" charset="2"/>
              <a:buChar char="§"/>
            </a:pPr>
            <a:r>
              <a:rPr lang="en-US" dirty="0"/>
              <a:t>Multiple ways to run Jenkins:</a:t>
            </a:r>
          </a:p>
          <a:p>
            <a:pPr marL="990323" lvl="1" indent="-380893">
              <a:lnSpc>
                <a:spcPct val="120000"/>
              </a:lnSpc>
              <a:buFont typeface="+mj-lt"/>
              <a:buAutoNum type="arabicPeriod"/>
            </a:pPr>
            <a:r>
              <a:rPr lang="en-US" dirty="0"/>
              <a:t>Create account in </a:t>
            </a:r>
            <a:r>
              <a:rPr lang="en-US" dirty="0">
                <a:hlinkClick r:id="rId3"/>
              </a:rPr>
              <a:t>Cloudbees</a:t>
            </a:r>
            <a:endParaRPr lang="en-US" dirty="0"/>
          </a:p>
          <a:p>
            <a:pPr marL="990323" lvl="1" indent="-380893">
              <a:lnSpc>
                <a:spcPct val="120000"/>
              </a:lnSpc>
              <a:buFont typeface="+mj-lt"/>
              <a:buAutoNum type="arabicPeriod"/>
            </a:pPr>
            <a:r>
              <a:rPr lang="en-US" dirty="0"/>
              <a:t>Apigee instance </a:t>
            </a:r>
            <a:r>
              <a:rPr lang="en-US" dirty="0">
                <a:hlinkClick r:id="rId4"/>
              </a:rPr>
              <a:t>http://10.10.3.75:8080/</a:t>
            </a:r>
            <a:r>
              <a:rPr lang="en-US" dirty="0"/>
              <a:t> (Apigee VPN required)</a:t>
            </a:r>
          </a:p>
          <a:p>
            <a:pPr marL="990323" lvl="1" indent="-380893">
              <a:lnSpc>
                <a:spcPct val="120000"/>
              </a:lnSpc>
              <a:buFont typeface="+mj-lt"/>
              <a:buAutoNum type="arabicPeriod"/>
            </a:pPr>
            <a:r>
              <a:rPr lang="en-US" dirty="0"/>
              <a:t>start a </a:t>
            </a:r>
            <a:r>
              <a:rPr lang="en-US" dirty="0">
                <a:hlinkClick r:id="rId5"/>
              </a:rPr>
              <a:t>Vagrant Box</a:t>
            </a:r>
            <a:r>
              <a:rPr lang="en-US" dirty="0"/>
              <a:t> (locate file Vagrant file under repo tools/Vagrant folder)</a:t>
            </a:r>
          </a:p>
          <a:p>
            <a:pPr marL="1295037" lvl="2" indent="-380893">
              <a:lnSpc>
                <a:spcPct val="120000"/>
              </a:lnSpc>
              <a:buFont typeface="+mj-lt"/>
              <a:buAutoNum type="arabicPeriod"/>
            </a:pPr>
            <a:r>
              <a:rPr lang="en-US" dirty="0"/>
              <a:t>Run “vagrant up” (it will install JDK, Jenkins and open up ports)</a:t>
            </a:r>
          </a:p>
          <a:p>
            <a:pPr marL="1295037" lvl="2" indent="-380893">
              <a:lnSpc>
                <a:spcPct val="120000"/>
              </a:lnSpc>
              <a:buFont typeface="+mj-lt"/>
              <a:buAutoNum type="arabicPeriod"/>
            </a:pPr>
            <a:r>
              <a:rPr lang="en-US" dirty="0"/>
              <a:t>Point browser to </a:t>
            </a:r>
            <a:r>
              <a:rPr lang="en-US" dirty="0">
                <a:hlinkClick r:id="rId6"/>
              </a:rPr>
              <a:t>http://127.0.0.1:8088</a:t>
            </a:r>
            <a:endParaRPr lang="en-US" dirty="0"/>
          </a:p>
          <a:p>
            <a:pPr>
              <a:lnSpc>
                <a:spcPct val="120000"/>
              </a:lnSpc>
              <a:buFont typeface="Wingdings" charset="2"/>
              <a:buChar char="§"/>
            </a:pPr>
            <a:r>
              <a:rPr lang="en-US" dirty="0"/>
              <a:t>Follow directions from </a:t>
            </a:r>
            <a:r>
              <a:rPr lang="en-US" dirty="0" err="1"/>
              <a:t>README.md</a:t>
            </a:r>
            <a:endParaRPr lang="en-US" dirty="0"/>
          </a:p>
          <a:p>
            <a:pPr>
              <a:lnSpc>
                <a:spcPct val="120000"/>
              </a:lnSpc>
              <a:buFont typeface="Wingdings" charset="2"/>
              <a:buChar char="§"/>
            </a:pPr>
            <a:r>
              <a:rPr lang="en-US" dirty="0"/>
              <a:t>Install </a:t>
            </a:r>
            <a:r>
              <a:rPr lang="en-US" dirty="0">
                <a:hlinkClick r:id="rId7"/>
              </a:rPr>
              <a:t>Jenkins plugins</a:t>
            </a:r>
            <a:endParaRPr lang="en-US" dirty="0"/>
          </a:p>
          <a:p>
            <a:pPr>
              <a:lnSpc>
                <a:spcPct val="120000"/>
              </a:lnSpc>
              <a:buFont typeface="Wingdings" charset="2"/>
              <a:buChar char="§"/>
            </a:pPr>
            <a:r>
              <a:rPr lang="en-US" dirty="0"/>
              <a:t>Import </a:t>
            </a:r>
            <a:r>
              <a:rPr lang="en-US" dirty="0" err="1"/>
              <a:t>forecastweatherapi</a:t>
            </a:r>
            <a:r>
              <a:rPr lang="en-US" dirty="0"/>
              <a:t> Jenkins with Jenkins-cli</a:t>
            </a:r>
          </a:p>
          <a:p>
            <a:pPr>
              <a:lnSpc>
                <a:spcPct val="120000"/>
              </a:lnSpc>
              <a:buFont typeface="Wingdings" charset="2"/>
              <a:buChar char="§"/>
            </a:pPr>
            <a:r>
              <a:rPr lang="en-US" dirty="0"/>
              <a:t>Setup SSH keys in Jenkins (optional)</a:t>
            </a:r>
          </a:p>
          <a:p>
            <a:pPr>
              <a:lnSpc>
                <a:spcPct val="120000"/>
              </a:lnSpc>
              <a:buFont typeface="Wingdings" charset="2"/>
              <a:buChar char="§"/>
            </a:pPr>
            <a:r>
              <a:rPr lang="en-US" dirty="0"/>
              <a:t>Add Jenkins SSH key in </a:t>
            </a:r>
            <a:r>
              <a:rPr lang="en-US" dirty="0" err="1"/>
              <a:t>Github</a:t>
            </a:r>
            <a:r>
              <a:rPr lang="en-US" dirty="0"/>
              <a:t> (optional)</a:t>
            </a:r>
          </a:p>
          <a:p>
            <a:pPr>
              <a:lnSpc>
                <a:spcPct val="120000"/>
              </a:lnSpc>
              <a:buFont typeface="Wingdings" charset="2"/>
              <a:buChar char="§"/>
            </a:pPr>
            <a:r>
              <a:rPr lang="en-US" dirty="0"/>
              <a:t>Setup </a:t>
            </a:r>
            <a:r>
              <a:rPr lang="en-US" dirty="0" err="1"/>
              <a:t>Github</a:t>
            </a:r>
            <a:r>
              <a:rPr lang="en-US" dirty="0"/>
              <a:t> pull request builder configuration (optional)</a:t>
            </a:r>
          </a:p>
          <a:p>
            <a:pPr>
              <a:lnSpc>
                <a:spcPct val="120000"/>
              </a:lnSpc>
              <a:buFont typeface="Wingdings" charset="2"/>
              <a:buChar char="§"/>
            </a:pPr>
            <a:r>
              <a:rPr lang="en-US" dirty="0"/>
              <a:t>Good reads… </a:t>
            </a:r>
            <a:r>
              <a:rPr lang="en-US" dirty="0">
                <a:hlinkClick r:id="rId8"/>
              </a:rPr>
              <a:t>The Phoenix Project by Gene Kim</a:t>
            </a:r>
            <a:r>
              <a:rPr lang="en-US" dirty="0"/>
              <a:t>, </a:t>
            </a:r>
            <a:r>
              <a:rPr lang="en-US" dirty="0">
                <a:hlinkClick r:id="rId9"/>
              </a:rPr>
              <a:t>Continuous Delivery by Jez Humble</a:t>
            </a:r>
            <a:endParaRPr lang="en-US" dirty="0"/>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70</a:t>
            </a:fld>
            <a:endParaRPr lang="en-US" dirty="0"/>
          </a:p>
        </p:txBody>
      </p:sp>
      <p:sp>
        <p:nvSpPr>
          <p:cNvPr id="4" name="Title 3"/>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140097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5985769"/>
          </a:xfrm>
        </p:spPr>
        <p:txBody>
          <a:bodyPr>
            <a:normAutofit/>
          </a:bodyPr>
          <a:lstStyle/>
          <a:p>
            <a:pPr marL="609429" lvl="1" indent="0">
              <a:lnSpc>
                <a:spcPts val="3844"/>
              </a:lnSpc>
              <a:buNone/>
            </a:pPr>
            <a:endParaRPr lang="en-US" dirty="0">
              <a:solidFill>
                <a:schemeClr val="tx1"/>
              </a:solidFill>
              <a:cs typeface="Century Gothic"/>
            </a:endParaRPr>
          </a:p>
          <a:p>
            <a:pPr lvl="1">
              <a:lnSpc>
                <a:spcPts val="3844"/>
              </a:lnSpc>
              <a:buFont typeface="Wingdings" charset="2"/>
              <a:buChar char="§"/>
            </a:pPr>
            <a:r>
              <a:rPr lang="en-US" dirty="0">
                <a:solidFill>
                  <a:schemeClr val="tx1"/>
                </a:solidFill>
                <a:cs typeface="Century Gothic"/>
              </a:rPr>
              <a:t>Learn principles and benefits of continuous integration/delivery</a:t>
            </a:r>
          </a:p>
          <a:p>
            <a:pPr lvl="1">
              <a:lnSpc>
                <a:spcPts val="3844"/>
              </a:lnSpc>
              <a:buFont typeface="Wingdings" charset="2"/>
              <a:buChar char="§"/>
            </a:pPr>
            <a:r>
              <a:rPr lang="en-US" dirty="0">
                <a:solidFill>
                  <a:schemeClr val="tx1"/>
                </a:solidFill>
                <a:cs typeface="Century Gothic"/>
              </a:rPr>
              <a:t>Install Jenkins</a:t>
            </a:r>
          </a:p>
          <a:p>
            <a:pPr lvl="2">
              <a:lnSpc>
                <a:spcPts val="2944"/>
              </a:lnSpc>
              <a:buFont typeface="Wingdings" charset="2"/>
              <a:buChar char="§"/>
            </a:pPr>
            <a:r>
              <a:rPr lang="en-US" sz="2000" dirty="0">
                <a:solidFill>
                  <a:schemeClr val="tx1"/>
                </a:solidFill>
                <a:cs typeface="Century Gothic"/>
              </a:rPr>
              <a:t>Vagrant</a:t>
            </a:r>
          </a:p>
          <a:p>
            <a:pPr lvl="2">
              <a:lnSpc>
                <a:spcPts val="2944"/>
              </a:lnSpc>
              <a:buFont typeface="Wingdings" charset="2"/>
              <a:buChar char="§"/>
            </a:pPr>
            <a:r>
              <a:rPr lang="en-US" sz="2000" dirty="0">
                <a:solidFill>
                  <a:schemeClr val="tx1"/>
                </a:solidFill>
                <a:cs typeface="Century Gothic"/>
              </a:rPr>
              <a:t>Plugins</a:t>
            </a:r>
          </a:p>
          <a:p>
            <a:pPr lvl="1">
              <a:lnSpc>
                <a:spcPts val="3844"/>
              </a:lnSpc>
              <a:buFont typeface="Wingdings" charset="2"/>
              <a:buChar char="§"/>
            </a:pPr>
            <a:r>
              <a:rPr lang="en-US" dirty="0">
                <a:solidFill>
                  <a:schemeClr val="tx1"/>
                </a:solidFill>
                <a:cs typeface="Century Gothic"/>
              </a:rPr>
              <a:t>Install the API Lifecycle </a:t>
            </a:r>
            <a:r>
              <a:rPr lang="en-US" dirty="0" err="1">
                <a:solidFill>
                  <a:schemeClr val="tx1"/>
                </a:solidFill>
                <a:cs typeface="Century Gothic"/>
              </a:rPr>
              <a:t>DevOps</a:t>
            </a:r>
            <a:r>
              <a:rPr lang="en-US" dirty="0">
                <a:solidFill>
                  <a:schemeClr val="tx1"/>
                </a:solidFill>
                <a:cs typeface="Century Gothic"/>
              </a:rPr>
              <a:t> tools in Jenkins</a:t>
            </a:r>
          </a:p>
          <a:p>
            <a:pPr lvl="2">
              <a:lnSpc>
                <a:spcPts val="2644"/>
              </a:lnSpc>
              <a:buFont typeface="Wingdings" charset="2"/>
              <a:buChar char="§"/>
            </a:pPr>
            <a:r>
              <a:rPr lang="en-US" sz="2000" dirty="0">
                <a:solidFill>
                  <a:schemeClr val="tx1"/>
                </a:solidFill>
                <a:cs typeface="Century Gothic"/>
              </a:rPr>
              <a:t>Connect to a </a:t>
            </a:r>
            <a:r>
              <a:rPr lang="en-US" sz="2000" dirty="0" err="1">
                <a:solidFill>
                  <a:schemeClr val="tx1"/>
                </a:solidFill>
                <a:cs typeface="Century Gothic"/>
              </a:rPr>
              <a:t>Git</a:t>
            </a:r>
            <a:r>
              <a:rPr lang="en-US" sz="2000" dirty="0">
                <a:solidFill>
                  <a:schemeClr val="tx1"/>
                </a:solidFill>
                <a:cs typeface="Century Gothic"/>
              </a:rPr>
              <a:t> Repo</a:t>
            </a:r>
          </a:p>
          <a:p>
            <a:pPr lvl="2">
              <a:lnSpc>
                <a:spcPts val="2644"/>
              </a:lnSpc>
              <a:buFont typeface="Wingdings" charset="2"/>
              <a:buChar char="§"/>
            </a:pPr>
            <a:r>
              <a:rPr lang="en-US" sz="2000" dirty="0">
                <a:solidFill>
                  <a:schemeClr val="tx1"/>
                </a:solidFill>
                <a:cs typeface="Century Gothic"/>
              </a:rPr>
              <a:t>Leverage</a:t>
            </a:r>
          </a:p>
          <a:p>
            <a:pPr lvl="3">
              <a:lnSpc>
                <a:spcPts val="2644"/>
              </a:lnSpc>
              <a:buFont typeface="Wingdings" charset="2"/>
              <a:buChar char="§"/>
            </a:pPr>
            <a:r>
              <a:rPr lang="en-US" sz="2000" dirty="0">
                <a:solidFill>
                  <a:schemeClr val="tx1"/>
                </a:solidFill>
                <a:cs typeface="Century Gothic"/>
              </a:rPr>
              <a:t>Apigee Deploy Maven Plugin</a:t>
            </a:r>
          </a:p>
          <a:p>
            <a:pPr lvl="3">
              <a:lnSpc>
                <a:spcPts val="2644"/>
              </a:lnSpc>
              <a:buFont typeface="Wingdings" charset="2"/>
              <a:buChar char="§"/>
            </a:pPr>
            <a:r>
              <a:rPr lang="en-US" sz="2000" dirty="0">
                <a:solidFill>
                  <a:schemeClr val="tx1"/>
                </a:solidFill>
                <a:cs typeface="Century Gothic"/>
              </a:rPr>
              <a:t>Grunt </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71</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Summary</a:t>
            </a:r>
          </a:p>
        </p:txBody>
      </p:sp>
    </p:spTree>
    <p:extLst>
      <p:ext uri="{BB962C8B-B14F-4D97-AF65-F5344CB8AC3E}">
        <p14:creationId xmlns:p14="http://schemas.microsoft.com/office/powerpoint/2010/main" val="2480920297"/>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503" y="768293"/>
            <a:ext cx="8407439" cy="4193982"/>
          </a:xfrm>
        </p:spPr>
        <p:txBody>
          <a:bodyPr/>
          <a:lstStyle/>
          <a:p>
            <a:r>
              <a:rPr lang="en-US" sz="3600" dirty="0"/>
              <a:t>Make it stick</a:t>
            </a:r>
          </a:p>
        </p:txBody>
      </p:sp>
    </p:spTree>
    <p:extLst>
      <p:ext uri="{BB962C8B-B14F-4D97-AF65-F5344CB8AC3E}">
        <p14:creationId xmlns:p14="http://schemas.microsoft.com/office/powerpoint/2010/main" val="2005293994"/>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9847" y="2210823"/>
            <a:ext cx="9727378" cy="4950872"/>
          </a:xfrm>
        </p:spPr>
        <p:txBody>
          <a:bodyPr>
            <a:normAutofit/>
          </a:bodyPr>
          <a:lstStyle/>
          <a:p>
            <a:pPr>
              <a:lnSpc>
                <a:spcPct val="120000"/>
              </a:lnSpc>
              <a:buFont typeface="Wingdings" charset="2"/>
              <a:buChar char="§"/>
            </a:pPr>
            <a:r>
              <a:rPr lang="en-US" sz="2000" dirty="0"/>
              <a:t>Explore Interactive Documentation</a:t>
            </a:r>
          </a:p>
          <a:p>
            <a:pPr>
              <a:lnSpc>
                <a:spcPct val="120000"/>
              </a:lnSpc>
              <a:buFont typeface="Wingdings" charset="2"/>
              <a:buChar char="§"/>
            </a:pPr>
            <a:r>
              <a:rPr lang="en-US" sz="2000" dirty="0"/>
              <a:t>Simplify Code with Client Libraries</a:t>
            </a:r>
          </a:p>
          <a:p>
            <a:pPr marL="914144" lvl="2">
              <a:lnSpc>
                <a:spcPct val="120000"/>
              </a:lnSpc>
              <a:buFont typeface="Wingdings" charset="2"/>
              <a:buChar char="§"/>
            </a:pPr>
            <a:r>
              <a:rPr lang="en-US" sz="2000" dirty="0"/>
              <a:t>Dog food your APIs! </a:t>
            </a:r>
          </a:p>
          <a:p>
            <a:pPr marL="914144" lvl="2">
              <a:lnSpc>
                <a:spcPct val="120000"/>
              </a:lnSpc>
              <a:buFont typeface="Wingdings" charset="2"/>
              <a:buChar char="§"/>
            </a:pPr>
            <a:r>
              <a:rPr lang="en-US" sz="2000" dirty="0"/>
              <a:t>If it’s difficult to me, it’s 10x more difficult to others</a:t>
            </a:r>
          </a:p>
          <a:p>
            <a:pPr>
              <a:lnSpc>
                <a:spcPct val="120000"/>
              </a:lnSpc>
              <a:buFont typeface="Wingdings" charset="2"/>
              <a:buChar char="§"/>
            </a:pPr>
            <a:r>
              <a:rPr lang="en-US" sz="2000" dirty="0"/>
              <a:t>Reproduce Complete Sample Apps</a:t>
            </a:r>
          </a:p>
          <a:p>
            <a:pPr>
              <a:lnSpc>
                <a:spcPct val="120000"/>
              </a:lnSpc>
              <a:buFont typeface="Wingdings" charset="2"/>
              <a:buChar char="§"/>
            </a:pPr>
            <a:r>
              <a:rPr lang="en-US" sz="2000" dirty="0"/>
              <a:t>Listen and keep up with your users</a:t>
            </a:r>
          </a:p>
          <a:p>
            <a:pPr lvl="1">
              <a:lnSpc>
                <a:spcPct val="120000"/>
              </a:lnSpc>
              <a:buFont typeface="Wingdings" charset="2"/>
              <a:buChar char="§"/>
            </a:pPr>
            <a:r>
              <a:rPr lang="en-US" dirty="0"/>
              <a:t>Apply UX techniques – Lean UX</a:t>
            </a:r>
          </a:p>
          <a:p>
            <a:pPr lvl="1">
              <a:lnSpc>
                <a:spcPct val="120000"/>
              </a:lnSpc>
              <a:buFont typeface="Wingdings" charset="2"/>
              <a:buChar char="§"/>
            </a:pPr>
            <a:r>
              <a:rPr lang="en-US" dirty="0"/>
              <a:t>Increase community engagement – </a:t>
            </a:r>
            <a:r>
              <a:rPr lang="en-US" dirty="0" err="1"/>
              <a:t>StackOverflow</a:t>
            </a:r>
            <a:r>
              <a:rPr lang="en-US" dirty="0"/>
              <a:t>, </a:t>
            </a:r>
            <a:r>
              <a:rPr lang="en-US" dirty="0" err="1"/>
              <a:t>Dev</a:t>
            </a:r>
            <a:r>
              <a:rPr lang="en-US" dirty="0"/>
              <a:t> Channel Blog</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73</a:t>
            </a:fld>
            <a:endParaRPr lang="en-US" dirty="0"/>
          </a:p>
        </p:txBody>
      </p:sp>
      <p:sp>
        <p:nvSpPr>
          <p:cNvPr id="4" name="Title 3"/>
          <p:cNvSpPr>
            <a:spLocks noGrp="1"/>
          </p:cNvSpPr>
          <p:nvPr>
            <p:ph type="title"/>
          </p:nvPr>
        </p:nvSpPr>
        <p:spPr>
          <a:xfrm>
            <a:off x="253961" y="1099421"/>
            <a:ext cx="7505938" cy="406318"/>
          </a:xfrm>
        </p:spPr>
        <p:txBody>
          <a:bodyPr/>
          <a:lstStyle/>
          <a:p>
            <a:r>
              <a:rPr lang="en-US" sz="3600" dirty="0"/>
              <a:t>Strategies to decrease TTFHW</a:t>
            </a:r>
          </a:p>
        </p:txBody>
      </p:sp>
      <p:sp>
        <p:nvSpPr>
          <p:cNvPr id="6" name="Title 3"/>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Make it stick</a:t>
            </a:r>
          </a:p>
        </p:txBody>
      </p:sp>
      <p:pic>
        <p:nvPicPr>
          <p:cNvPr id="3" name="Picture 2" descr="Three_Ways_to_Decrease_Time_to_First_Hello_Worl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5156" y="1089472"/>
            <a:ext cx="2654300" cy="1257300"/>
          </a:xfrm>
          <a:prstGeom prst="rect">
            <a:avLst/>
          </a:prstGeom>
        </p:spPr>
      </p:pic>
    </p:spTree>
    <p:extLst>
      <p:ext uri="{BB962C8B-B14F-4D97-AF65-F5344CB8AC3E}">
        <p14:creationId xmlns:p14="http://schemas.microsoft.com/office/powerpoint/2010/main" val="41611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 calcmode="lin" valueType="num">
                                      <p:cBhvr additive="base">
                                        <p:cTn id="4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3960" y="2262925"/>
            <a:ext cx="9638148" cy="4387195"/>
          </a:xfrm>
        </p:spPr>
        <p:txBody>
          <a:bodyPr>
            <a:normAutofit/>
          </a:bodyPr>
          <a:lstStyle/>
          <a:p>
            <a:pPr>
              <a:lnSpc>
                <a:spcPct val="120000"/>
              </a:lnSpc>
              <a:buFont typeface="Wingdings" charset="2"/>
              <a:buChar char="§"/>
            </a:pPr>
            <a:r>
              <a:rPr lang="en-US" sz="2000" dirty="0"/>
              <a:t>Treat documentation as code. Keep it in version control</a:t>
            </a:r>
          </a:p>
          <a:p>
            <a:pPr lvl="1">
              <a:lnSpc>
                <a:spcPct val="120000"/>
              </a:lnSpc>
              <a:buFont typeface="Wingdings" charset="2"/>
              <a:buChar char="§"/>
            </a:pPr>
            <a:r>
              <a:rPr lang="en-US" dirty="0"/>
              <a:t>Don’t write HTML by hand</a:t>
            </a:r>
          </a:p>
          <a:p>
            <a:pPr>
              <a:lnSpc>
                <a:spcPct val="120000"/>
              </a:lnSpc>
              <a:buFont typeface="Wingdings" charset="2"/>
              <a:buChar char="§"/>
            </a:pPr>
            <a:r>
              <a:rPr lang="en-US" sz="2000" dirty="0"/>
              <a:t>Use API Lifecycle tool to publish</a:t>
            </a:r>
          </a:p>
          <a:p>
            <a:pPr>
              <a:lnSpc>
                <a:spcPct val="120000"/>
              </a:lnSpc>
              <a:buFont typeface="Wingdings" charset="2"/>
              <a:buChar char="§"/>
            </a:pPr>
            <a:r>
              <a:rPr lang="en-US" sz="2000" dirty="0"/>
              <a:t>Test documentation. It also has a lifecycle</a:t>
            </a:r>
          </a:p>
          <a:p>
            <a:pPr lvl="1">
              <a:lnSpc>
                <a:spcPct val="120000"/>
              </a:lnSpc>
              <a:buFont typeface="Wingdings" charset="2"/>
              <a:buChar char="§"/>
            </a:pPr>
            <a:r>
              <a:rPr lang="en-US" dirty="0"/>
              <a:t>Apply continuous improvement</a:t>
            </a:r>
          </a:p>
          <a:p>
            <a:pPr lvl="1">
              <a:lnSpc>
                <a:spcPct val="120000"/>
              </a:lnSpc>
              <a:buFont typeface="Wingdings" charset="2"/>
              <a:buChar char="§"/>
            </a:pPr>
            <a:r>
              <a:rPr lang="en-US" dirty="0"/>
              <a:t>Make it part of CI/CD</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74</a:t>
            </a:fld>
            <a:endParaRPr lang="en-US" dirty="0"/>
          </a:p>
        </p:txBody>
      </p:sp>
      <p:sp>
        <p:nvSpPr>
          <p:cNvPr id="4" name="Title 3"/>
          <p:cNvSpPr>
            <a:spLocks noGrp="1"/>
          </p:cNvSpPr>
          <p:nvPr>
            <p:ph type="title"/>
          </p:nvPr>
        </p:nvSpPr>
        <p:spPr>
          <a:xfrm>
            <a:off x="253961" y="1099421"/>
            <a:ext cx="7505938" cy="406318"/>
          </a:xfrm>
        </p:spPr>
        <p:txBody>
          <a:bodyPr/>
          <a:lstStyle/>
          <a:p>
            <a:r>
              <a:rPr lang="en-US" sz="3200" dirty="0"/>
              <a:t>Manage API documentation</a:t>
            </a:r>
          </a:p>
        </p:txBody>
      </p:sp>
      <p:sp>
        <p:nvSpPr>
          <p:cNvPr id="6" name="Title 3"/>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Make it stick</a:t>
            </a:r>
          </a:p>
        </p:txBody>
      </p:sp>
    </p:spTree>
    <p:extLst>
      <p:ext uri="{BB962C8B-B14F-4D97-AF65-F5344CB8AC3E}">
        <p14:creationId xmlns:p14="http://schemas.microsoft.com/office/powerpoint/2010/main" val="20714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3960" y="1686106"/>
            <a:ext cx="9638148" cy="6349578"/>
          </a:xfrm>
        </p:spPr>
        <p:txBody>
          <a:bodyPr>
            <a:normAutofit/>
          </a:bodyPr>
          <a:lstStyle/>
          <a:p>
            <a:pPr marL="650577" indent="-342900">
              <a:lnSpc>
                <a:spcPts val="2144"/>
              </a:lnSpc>
              <a:buFont typeface="Wingdings" charset="2"/>
              <a:buChar char="§"/>
            </a:pPr>
            <a:r>
              <a:rPr lang="en-US" sz="2400" dirty="0"/>
              <a:t>Method-level docs</a:t>
            </a:r>
          </a:p>
          <a:p>
            <a:pPr lvl="1" indent="-301752">
              <a:lnSpc>
                <a:spcPts val="2144"/>
              </a:lnSpc>
            </a:pPr>
            <a:r>
              <a:rPr lang="en-US" dirty="0"/>
              <a:t>Rich detail</a:t>
            </a:r>
          </a:p>
          <a:p>
            <a:pPr lvl="1" indent="-301752">
              <a:lnSpc>
                <a:spcPts val="2144"/>
              </a:lnSpc>
            </a:pPr>
            <a:r>
              <a:rPr lang="en-US" dirty="0"/>
              <a:t>Internal and external SEO benefits</a:t>
            </a:r>
          </a:p>
          <a:p>
            <a:pPr marL="650577" indent="-342900">
              <a:lnSpc>
                <a:spcPts val="2144"/>
              </a:lnSpc>
              <a:buFont typeface="Wingdings" charset="2"/>
              <a:buChar char="§"/>
            </a:pPr>
            <a:r>
              <a:rPr lang="en-US" sz="2400" dirty="0"/>
              <a:t>Interactive</a:t>
            </a:r>
          </a:p>
          <a:p>
            <a:pPr lvl="1" indent="-301752">
              <a:lnSpc>
                <a:spcPts val="2144"/>
              </a:lnSpc>
            </a:pPr>
            <a:r>
              <a:rPr lang="en-US" dirty="0"/>
              <a:t>Make requests without leaving the page</a:t>
            </a:r>
          </a:p>
          <a:p>
            <a:pPr marL="650577" indent="-342900">
              <a:lnSpc>
                <a:spcPts val="2144"/>
              </a:lnSpc>
              <a:buFont typeface="Wingdings" charset="2"/>
              <a:buChar char="§"/>
            </a:pPr>
            <a:r>
              <a:rPr lang="en-US" sz="2400" dirty="0"/>
              <a:t>A tool that learns</a:t>
            </a:r>
          </a:p>
          <a:p>
            <a:pPr lvl="1" indent="-301752">
              <a:lnSpc>
                <a:spcPts val="2144"/>
              </a:lnSpc>
            </a:pPr>
            <a:r>
              <a:rPr lang="en-US" dirty="0"/>
              <a:t>Remembers developers’ preferred values and credentials</a:t>
            </a:r>
          </a:p>
          <a:p>
            <a:pPr marL="650577" indent="-342900">
              <a:lnSpc>
                <a:spcPts val="2144"/>
              </a:lnSpc>
              <a:buFont typeface="Wingdings" charset="2"/>
              <a:buChar char="§"/>
            </a:pPr>
            <a:r>
              <a:rPr lang="en-US" sz="2400" dirty="0"/>
              <a:t>Completely customizable</a:t>
            </a:r>
          </a:p>
          <a:p>
            <a:pPr lvl="1" indent="-301752">
              <a:lnSpc>
                <a:spcPts val="2144"/>
              </a:lnSpc>
            </a:pPr>
            <a:r>
              <a:rPr lang="en-US" dirty="0"/>
              <a:t>Handlebars-driven templates</a:t>
            </a:r>
          </a:p>
          <a:p>
            <a:pPr lvl="1" indent="-301752">
              <a:lnSpc>
                <a:spcPts val="2144"/>
              </a:lnSpc>
            </a:pPr>
            <a:r>
              <a:rPr lang="en-US" dirty="0"/>
              <a:t>Complete control over layout, interactions, and look and feel</a:t>
            </a:r>
          </a:p>
          <a:p>
            <a:pPr marL="650577" indent="-342900">
              <a:lnSpc>
                <a:spcPts val="2144"/>
              </a:lnSpc>
              <a:buFont typeface="Wingdings" charset="2"/>
              <a:buChar char="§"/>
            </a:pPr>
            <a:r>
              <a:rPr lang="en-US" sz="2400" dirty="0"/>
              <a:t>Edit what you see</a:t>
            </a:r>
          </a:p>
          <a:p>
            <a:pPr lvl="1" indent="-301752">
              <a:lnSpc>
                <a:spcPts val="2144"/>
              </a:lnSpc>
            </a:pPr>
            <a:r>
              <a:rPr lang="en-US" dirty="0"/>
              <a:t>Model semantics preserved in the generated HTML</a:t>
            </a:r>
          </a:p>
          <a:p>
            <a:pPr lvl="1" indent="-301752">
              <a:lnSpc>
                <a:spcPts val="2144"/>
              </a:lnSpc>
            </a:pPr>
            <a:r>
              <a:rPr lang="en-US" dirty="0"/>
              <a:t>WYSIWYG</a:t>
            </a:r>
          </a:p>
          <a:p>
            <a:pPr lvl="1" indent="-301752">
              <a:lnSpc>
                <a:spcPts val="2144"/>
              </a:lnSpc>
            </a:pPr>
            <a:r>
              <a:rPr lang="en-US" dirty="0"/>
              <a:t>Separation of roles (writer </a:t>
            </a:r>
            <a:r>
              <a:rPr lang="en-US" dirty="0" err="1"/>
              <a:t>vs</a:t>
            </a:r>
            <a:r>
              <a:rPr lang="en-US" dirty="0"/>
              <a:t> engineer)</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75</a:t>
            </a:fld>
            <a:endParaRPr lang="en-US" dirty="0"/>
          </a:p>
        </p:txBody>
      </p:sp>
      <p:sp>
        <p:nvSpPr>
          <p:cNvPr id="4" name="Title 3"/>
          <p:cNvSpPr>
            <a:spLocks noGrp="1"/>
          </p:cNvSpPr>
          <p:nvPr>
            <p:ph type="title"/>
          </p:nvPr>
        </p:nvSpPr>
        <p:spPr>
          <a:xfrm>
            <a:off x="253961" y="1099421"/>
            <a:ext cx="7505938" cy="406318"/>
          </a:xfrm>
        </p:spPr>
        <p:txBody>
          <a:bodyPr/>
          <a:lstStyle/>
          <a:p>
            <a:r>
              <a:rPr lang="en-US" sz="3100" dirty="0"/>
              <a:t>Key features</a:t>
            </a:r>
          </a:p>
        </p:txBody>
      </p:sp>
      <p:sp>
        <p:nvSpPr>
          <p:cNvPr id="6" name="Title 3"/>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Make it stick - </a:t>
            </a:r>
            <a:r>
              <a:rPr lang="en-US" dirty="0" err="1"/>
              <a:t>SmartDocs</a:t>
            </a:r>
            <a:endParaRPr lang="en-US" dirty="0"/>
          </a:p>
        </p:txBody>
      </p:sp>
    </p:spTree>
    <p:extLst>
      <p:ext uri="{BB962C8B-B14F-4D97-AF65-F5344CB8AC3E}">
        <p14:creationId xmlns:p14="http://schemas.microsoft.com/office/powerpoint/2010/main" val="322877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 calcmode="lin" valueType="num">
                                      <p:cBhvr additive="base">
                                        <p:cTn id="4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 calcmode="lin" valueType="num">
                                      <p:cBhvr additive="base">
                                        <p:cTn id="4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anim calcmode="lin" valueType="num">
                                      <p:cBhvr additive="base">
                                        <p:cTn id="5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
                                            <p:txEl>
                                              <p:pRg st="11" end="11"/>
                                            </p:txEl>
                                          </p:spTgt>
                                        </p:tgtEl>
                                        <p:attrNameLst>
                                          <p:attrName>style.visibility</p:attrName>
                                        </p:attrNameLst>
                                      </p:cBhvr>
                                      <p:to>
                                        <p:strVal val="visible"/>
                                      </p:to>
                                    </p:set>
                                    <p:anim calcmode="lin" valueType="num">
                                      <p:cBhvr additive="base">
                                        <p:cTn id="59"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
                                            <p:txEl>
                                              <p:pRg st="12" end="12"/>
                                            </p:txEl>
                                          </p:spTgt>
                                        </p:tgtEl>
                                        <p:attrNameLst>
                                          <p:attrName>style.visibility</p:attrName>
                                        </p:attrNameLst>
                                      </p:cBhvr>
                                      <p:to>
                                        <p:strVal val="visible"/>
                                      </p:to>
                                    </p:set>
                                    <p:anim calcmode="lin" valueType="num">
                                      <p:cBhvr additive="base">
                                        <p:cTn id="6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
                                            <p:txEl>
                                              <p:pRg st="13" end="13"/>
                                            </p:txEl>
                                          </p:spTgt>
                                        </p:tgtEl>
                                        <p:attrNameLst>
                                          <p:attrName>style.visibility</p:attrName>
                                        </p:attrNameLst>
                                      </p:cBhvr>
                                      <p:to>
                                        <p:strVal val="visible"/>
                                      </p:to>
                                    </p:set>
                                    <p:anim calcmode="lin" valueType="num">
                                      <p:cBhvr additive="base">
                                        <p:cTn id="6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53960" y="1568292"/>
            <a:ext cx="3047524" cy="693496"/>
          </a:xfrm>
        </p:spPr>
        <p:txBody>
          <a:bodyPr/>
          <a:lstStyle/>
          <a:p>
            <a:pPr lvl="0" algn="ctr">
              <a:buClr>
                <a:srgbClr val="FF4300"/>
              </a:buClr>
            </a:pPr>
            <a:r>
              <a:rPr lang="en-US" sz="1800" b="1" dirty="0">
                <a:solidFill>
                  <a:srgbClr val="686868"/>
                </a:solidFill>
                <a:cs typeface="Arial"/>
              </a:rPr>
              <a:t>API Modeling</a:t>
            </a:r>
            <a:endParaRPr lang="en-US" sz="1800" dirty="0">
              <a:solidFill>
                <a:srgbClr val="686868"/>
              </a:solidFill>
              <a:cs typeface="Arial"/>
            </a:endParaRPr>
          </a:p>
          <a:p>
            <a:pPr lvl="0" algn="ctr">
              <a:buClr>
                <a:srgbClr val="FF4300"/>
              </a:buClr>
            </a:pPr>
            <a:r>
              <a:rPr lang="en-US" sz="1600" dirty="0">
                <a:solidFill>
                  <a:srgbClr val="686868"/>
                </a:solidFill>
                <a:cs typeface="Arial"/>
              </a:rPr>
              <a:t>Describe an API structure</a:t>
            </a:r>
          </a:p>
          <a:p>
            <a:pPr algn="ctr"/>
            <a:endParaRPr lang="en-US" sz="1800" dirty="0"/>
          </a:p>
        </p:txBody>
      </p:sp>
      <p:sp>
        <p:nvSpPr>
          <p:cNvPr id="9" name="Text Placeholder 8"/>
          <p:cNvSpPr>
            <a:spLocks noGrp="1"/>
          </p:cNvSpPr>
          <p:nvPr>
            <p:ph type="body" sz="quarter" idx="14"/>
          </p:nvPr>
        </p:nvSpPr>
        <p:spPr>
          <a:xfrm>
            <a:off x="3348338" y="1568292"/>
            <a:ext cx="3529777" cy="693496"/>
          </a:xfrm>
        </p:spPr>
        <p:txBody>
          <a:bodyPr/>
          <a:lstStyle/>
          <a:p>
            <a:pPr lvl="0" algn="ctr">
              <a:buClr>
                <a:srgbClr val="FF4300"/>
              </a:buClr>
            </a:pPr>
            <a:r>
              <a:rPr lang="en-US" sz="1800" b="1" dirty="0">
                <a:solidFill>
                  <a:srgbClr val="686868"/>
                </a:solidFill>
                <a:cs typeface="Arial"/>
              </a:rPr>
              <a:t>SmartDocs</a:t>
            </a:r>
            <a:endParaRPr lang="en-US" sz="1800" dirty="0">
              <a:solidFill>
                <a:srgbClr val="686868"/>
              </a:solidFill>
              <a:cs typeface="Arial"/>
            </a:endParaRPr>
          </a:p>
          <a:p>
            <a:pPr lvl="0" algn="ctr">
              <a:buClr>
                <a:srgbClr val="FF4300"/>
              </a:buClr>
            </a:pPr>
            <a:r>
              <a:rPr lang="en-US" sz="1600" dirty="0">
                <a:solidFill>
                  <a:srgbClr val="686868"/>
                </a:solidFill>
                <a:cs typeface="Arial"/>
              </a:rPr>
              <a:t>Generate interactive documentation</a:t>
            </a:r>
          </a:p>
          <a:p>
            <a:pPr algn="ctr"/>
            <a:endParaRPr lang="en-US" sz="1800" dirty="0"/>
          </a:p>
        </p:txBody>
      </p:sp>
      <p:sp>
        <p:nvSpPr>
          <p:cNvPr id="11" name="Text Placeholder 10"/>
          <p:cNvSpPr>
            <a:spLocks noGrp="1"/>
          </p:cNvSpPr>
          <p:nvPr>
            <p:ph type="body" sz="quarter" idx="16"/>
          </p:nvPr>
        </p:nvSpPr>
        <p:spPr>
          <a:xfrm>
            <a:off x="6856929" y="1568292"/>
            <a:ext cx="3047524" cy="693496"/>
          </a:xfrm>
        </p:spPr>
        <p:txBody>
          <a:bodyPr vert="horz" lIns="91397" tIns="45699" rIns="91397" bIns="45699" rtlCol="0">
            <a:noAutofit/>
          </a:bodyPr>
          <a:lstStyle/>
          <a:p>
            <a:pPr algn="ctr">
              <a:buClr>
                <a:srgbClr val="FF4300"/>
              </a:buClr>
            </a:pPr>
            <a:r>
              <a:rPr lang="en-US" sz="1800" b="1" dirty="0">
                <a:solidFill>
                  <a:srgbClr val="686868"/>
                </a:solidFill>
                <a:cs typeface="Arial"/>
              </a:rPr>
              <a:t>API-based</a:t>
            </a:r>
          </a:p>
          <a:p>
            <a:pPr algn="ctr">
              <a:buClr>
                <a:srgbClr val="FF4300"/>
              </a:buClr>
            </a:pPr>
            <a:r>
              <a:rPr lang="en-US" sz="1600" dirty="0">
                <a:solidFill>
                  <a:srgbClr val="686868"/>
                </a:solidFill>
                <a:cs typeface="Arial"/>
              </a:rPr>
              <a:t>Integrate with any portal / CMS</a:t>
            </a:r>
          </a:p>
        </p:txBody>
      </p:sp>
      <p:sp>
        <p:nvSpPr>
          <p:cNvPr id="10" name="Title 2"/>
          <p:cNvSpPr>
            <a:spLocks noGrp="1"/>
          </p:cNvSpPr>
          <p:nvPr>
            <p:ph type="title"/>
          </p:nvPr>
        </p:nvSpPr>
        <p:spPr>
          <a:xfrm>
            <a:off x="264632" y="1006207"/>
            <a:ext cx="9576628" cy="406318"/>
          </a:xfrm>
        </p:spPr>
        <p:txBody>
          <a:bodyPr/>
          <a:lstStyle/>
          <a:p>
            <a:r>
              <a:rPr lang="en-US" sz="2000" dirty="0"/>
              <a:t>Implement progressive API Modeling and SmartDocs</a:t>
            </a:r>
          </a:p>
        </p:txBody>
      </p:sp>
      <p:sp>
        <p:nvSpPr>
          <p:cNvPr id="5" name="Slide Number Placeholder 4"/>
          <p:cNvSpPr>
            <a:spLocks noGrp="1"/>
          </p:cNvSpPr>
          <p:nvPr>
            <p:ph type="sldNum" sz="quarter" idx="23"/>
          </p:nvPr>
        </p:nvSpPr>
        <p:spPr/>
        <p:txBody>
          <a:bodyPr/>
          <a:lstStyle/>
          <a:p>
            <a:fld id="{B9CF2066-C172-C043-9656-E2597F9B5BE6}" type="slidenum">
              <a:rPr lang="en-US" smtClean="0"/>
              <a:pPr/>
              <a:t>76</a:t>
            </a:fld>
            <a:endParaRPr lang="en-US"/>
          </a:p>
        </p:txBody>
      </p:sp>
      <p:pic>
        <p:nvPicPr>
          <p:cNvPr id="15" name="Picture 14"/>
          <p:cNvPicPr>
            <a:picLocks noChangeAspect="1"/>
          </p:cNvPicPr>
          <p:nvPr/>
        </p:nvPicPr>
        <p:blipFill rotWithShape="1">
          <a:blip r:embed="rId3"/>
          <a:srcRect l="28313" r="28760"/>
          <a:stretch/>
        </p:blipFill>
        <p:spPr>
          <a:xfrm>
            <a:off x="907185" y="2930973"/>
            <a:ext cx="1550463" cy="3610939"/>
          </a:xfrm>
          <a:prstGeom prst="rect">
            <a:avLst/>
          </a:prstGeom>
        </p:spPr>
      </p:pic>
      <p:pic>
        <p:nvPicPr>
          <p:cNvPr id="16" name="Picture 15" descr="Method_Detai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146" y="2572462"/>
            <a:ext cx="2241970" cy="2168650"/>
          </a:xfrm>
          <a:prstGeom prst="rect">
            <a:avLst/>
          </a:prstGeom>
          <a:ln>
            <a:solidFill>
              <a:schemeClr val="accent3"/>
            </a:solidFill>
          </a:ln>
        </p:spPr>
      </p:pic>
      <p:pic>
        <p:nvPicPr>
          <p:cNvPr id="17" name="Picture 16" descr="Method_Detai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1386" y="3625686"/>
            <a:ext cx="2241970" cy="2168650"/>
          </a:xfrm>
          <a:prstGeom prst="rect">
            <a:avLst/>
          </a:prstGeom>
          <a:ln>
            <a:solidFill>
              <a:schemeClr val="accent3"/>
            </a:solidFill>
          </a:ln>
        </p:spPr>
      </p:pic>
      <p:pic>
        <p:nvPicPr>
          <p:cNvPr id="18" name="Picture 17" descr="Method_Detai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3635" y="4843861"/>
            <a:ext cx="2241970" cy="2168650"/>
          </a:xfrm>
          <a:prstGeom prst="rect">
            <a:avLst/>
          </a:prstGeom>
          <a:ln>
            <a:solidFill>
              <a:schemeClr val="accent3"/>
            </a:solidFill>
          </a:ln>
        </p:spPr>
      </p:pic>
      <p:grpSp>
        <p:nvGrpSpPr>
          <p:cNvPr id="25" name="Group 24"/>
          <p:cNvGrpSpPr/>
          <p:nvPr/>
        </p:nvGrpSpPr>
        <p:grpSpPr>
          <a:xfrm>
            <a:off x="6911103" y="2583119"/>
            <a:ext cx="3247312" cy="1055619"/>
            <a:chOff x="6911102" y="2284303"/>
            <a:chExt cx="3247312" cy="1055619"/>
          </a:xfrm>
        </p:grpSpPr>
        <p:sp>
          <p:nvSpPr>
            <p:cNvPr id="19" name="TextBox 18"/>
            <p:cNvSpPr txBox="1"/>
            <p:nvPr/>
          </p:nvSpPr>
          <p:spPr>
            <a:xfrm>
              <a:off x="6911102" y="3021915"/>
              <a:ext cx="3247312" cy="318007"/>
            </a:xfrm>
            <a:prstGeom prst="rect">
              <a:avLst/>
            </a:prstGeom>
            <a:noFill/>
          </p:spPr>
          <p:txBody>
            <a:bodyPr wrap="square" lIns="101572" tIns="50786" rIns="101572" bIns="50786" rtlCol="0">
              <a:spAutoFit/>
            </a:bodyPr>
            <a:lstStyle/>
            <a:p>
              <a:pPr algn="ctr"/>
              <a:r>
                <a:rPr lang="en-US" sz="1400" b="1" dirty="0">
                  <a:solidFill>
                    <a:srgbClr val="FF4300"/>
                  </a:solidFill>
                </a:rPr>
                <a:t>Apigee Edge Developer Services</a:t>
              </a:r>
            </a:p>
          </p:txBody>
        </p:sp>
        <p:pic>
          <p:nvPicPr>
            <p:cNvPr id="22" name="Picture 21"/>
            <p:cNvPicPr>
              <a:picLocks noChangeAspect="1"/>
            </p:cNvPicPr>
            <p:nvPr/>
          </p:nvPicPr>
          <p:blipFill>
            <a:blip r:embed="rId5"/>
            <a:stretch>
              <a:fillRect/>
            </a:stretch>
          </p:blipFill>
          <p:spPr>
            <a:xfrm>
              <a:off x="8211691" y="2284303"/>
              <a:ext cx="646135" cy="739030"/>
            </a:xfrm>
            <a:prstGeom prst="rect">
              <a:avLst/>
            </a:prstGeom>
          </p:spPr>
        </p:pic>
      </p:grpSp>
      <p:grpSp>
        <p:nvGrpSpPr>
          <p:cNvPr id="27" name="Group 26"/>
          <p:cNvGrpSpPr/>
          <p:nvPr/>
        </p:nvGrpSpPr>
        <p:grpSpPr>
          <a:xfrm>
            <a:off x="7899601" y="6106073"/>
            <a:ext cx="1270316" cy="1197778"/>
            <a:chOff x="7899600" y="5807257"/>
            <a:chExt cx="1270316" cy="1197779"/>
          </a:xfrm>
        </p:grpSpPr>
        <p:sp>
          <p:nvSpPr>
            <p:cNvPr id="21" name="TextBox 20"/>
            <p:cNvSpPr txBox="1"/>
            <p:nvPr/>
          </p:nvSpPr>
          <p:spPr>
            <a:xfrm>
              <a:off x="7899600" y="6687029"/>
              <a:ext cx="1270316" cy="318007"/>
            </a:xfrm>
            <a:prstGeom prst="rect">
              <a:avLst/>
            </a:prstGeom>
            <a:noFill/>
          </p:spPr>
          <p:txBody>
            <a:bodyPr wrap="square" lIns="101572" tIns="50786" rIns="101572" bIns="50786" rtlCol="0">
              <a:spAutoFit/>
            </a:bodyPr>
            <a:lstStyle/>
            <a:p>
              <a:pPr algn="ctr"/>
              <a:r>
                <a:rPr lang="en-US" sz="1400" dirty="0" err="1"/>
                <a:t>gh</a:t>
              </a:r>
              <a:r>
                <a:rPr lang="en-US" sz="1400" dirty="0"/>
                <a:t>-pages</a:t>
              </a:r>
            </a:p>
          </p:txBody>
        </p:sp>
        <p:pic>
          <p:nvPicPr>
            <p:cNvPr id="23" name="Picture 22"/>
            <p:cNvPicPr>
              <a:picLocks noChangeAspect="1"/>
            </p:cNvPicPr>
            <p:nvPr/>
          </p:nvPicPr>
          <p:blipFill>
            <a:blip r:embed="rId6"/>
            <a:stretch>
              <a:fillRect/>
            </a:stretch>
          </p:blipFill>
          <p:spPr>
            <a:xfrm>
              <a:off x="7990749" y="5807257"/>
              <a:ext cx="1088018" cy="904179"/>
            </a:xfrm>
            <a:prstGeom prst="rect">
              <a:avLst/>
            </a:prstGeom>
          </p:spPr>
        </p:pic>
      </p:grpSp>
      <p:grpSp>
        <p:nvGrpSpPr>
          <p:cNvPr id="26" name="Group 25"/>
          <p:cNvGrpSpPr/>
          <p:nvPr/>
        </p:nvGrpSpPr>
        <p:grpSpPr>
          <a:xfrm>
            <a:off x="7579652" y="4404699"/>
            <a:ext cx="1910213" cy="935411"/>
            <a:chOff x="7579652" y="3915266"/>
            <a:chExt cx="1910213" cy="935411"/>
          </a:xfrm>
        </p:grpSpPr>
        <p:sp>
          <p:nvSpPr>
            <p:cNvPr id="20" name="TextBox 19"/>
            <p:cNvSpPr txBox="1"/>
            <p:nvPr/>
          </p:nvSpPr>
          <p:spPr>
            <a:xfrm>
              <a:off x="7579652" y="4532670"/>
              <a:ext cx="1910213" cy="318007"/>
            </a:xfrm>
            <a:prstGeom prst="rect">
              <a:avLst/>
            </a:prstGeom>
            <a:noFill/>
          </p:spPr>
          <p:txBody>
            <a:bodyPr wrap="square" lIns="101572" tIns="50786" rIns="101572" bIns="50786" rtlCol="0">
              <a:spAutoFit/>
            </a:bodyPr>
            <a:lstStyle/>
            <a:p>
              <a:pPr algn="ctr"/>
              <a:r>
                <a:rPr lang="en-US" sz="1400" dirty="0"/>
                <a:t>Other CMS</a:t>
              </a:r>
            </a:p>
          </p:txBody>
        </p:sp>
        <p:pic>
          <p:nvPicPr>
            <p:cNvPr id="24" name="Picture 23" descr="serv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3636" y="3915266"/>
              <a:ext cx="662244" cy="662072"/>
            </a:xfrm>
            <a:prstGeom prst="rect">
              <a:avLst/>
            </a:prstGeom>
          </p:spPr>
        </p:pic>
      </p:grpSp>
      <p:sp>
        <p:nvSpPr>
          <p:cNvPr id="28" name="Title 3"/>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Make it stick - </a:t>
            </a:r>
            <a:r>
              <a:rPr lang="en-US" dirty="0" err="1"/>
              <a:t>SmartDocs</a:t>
            </a:r>
            <a:endParaRPr lang="en-US" dirty="0"/>
          </a:p>
        </p:txBody>
      </p:sp>
    </p:spTree>
    <p:extLst>
      <p:ext uri="{BB962C8B-B14F-4D97-AF65-F5344CB8AC3E}">
        <p14:creationId xmlns:p14="http://schemas.microsoft.com/office/powerpoint/2010/main" val="35358348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77</a:t>
            </a:fld>
            <a:endParaRPr lang="en-US" dirty="0"/>
          </a:p>
        </p:txBody>
      </p:sp>
      <p:sp>
        <p:nvSpPr>
          <p:cNvPr id="6" name="Title 3"/>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Make it stick - </a:t>
            </a:r>
            <a:r>
              <a:rPr lang="en-US" dirty="0" err="1"/>
              <a:t>SmartDocs</a:t>
            </a:r>
            <a:endParaRPr lang="en-US" dirty="0"/>
          </a:p>
        </p:txBody>
      </p:sp>
      <p:sp>
        <p:nvSpPr>
          <p:cNvPr id="7" name="TextBox 6"/>
          <p:cNvSpPr txBox="1"/>
          <p:nvPr/>
        </p:nvSpPr>
        <p:spPr>
          <a:xfrm>
            <a:off x="405395" y="1322029"/>
            <a:ext cx="8774955" cy="2185214"/>
          </a:xfrm>
          <a:prstGeom prst="rect">
            <a:avLst/>
          </a:prstGeom>
          <a:noFill/>
        </p:spPr>
        <p:txBody>
          <a:bodyPr wrap="square" rtlCol="0">
            <a:spAutoFit/>
          </a:bodyPr>
          <a:lstStyle/>
          <a:p>
            <a:pPr>
              <a:buClr>
                <a:schemeClr val="tx2"/>
              </a:buClr>
            </a:pPr>
            <a:r>
              <a:rPr lang="en-US" sz="3600" b="1" dirty="0">
                <a:solidFill>
                  <a:schemeClr val="tx2"/>
                </a:solidFill>
              </a:rPr>
              <a:t>WADL or Swagger?</a:t>
            </a:r>
          </a:p>
          <a:p>
            <a:pPr>
              <a:buClr>
                <a:schemeClr val="tx2"/>
              </a:buClr>
            </a:pPr>
            <a:endParaRPr lang="en-US" dirty="0"/>
          </a:p>
          <a:p>
            <a:pPr marL="571500" indent="-571500">
              <a:buClr>
                <a:schemeClr val="tx2"/>
              </a:buClr>
              <a:buFont typeface="Wingdings" charset="2"/>
              <a:buChar char="§"/>
            </a:pPr>
            <a:r>
              <a:rPr lang="en-US" dirty="0"/>
              <a:t>WADL is XML-based</a:t>
            </a:r>
          </a:p>
          <a:p>
            <a:pPr marL="571500" indent="-571500">
              <a:buClr>
                <a:schemeClr val="tx2"/>
              </a:buClr>
              <a:buFont typeface="Wingdings" charset="2"/>
              <a:buChar char="§"/>
            </a:pPr>
            <a:r>
              <a:rPr lang="en-US" dirty="0"/>
              <a:t>Swagger is JSON and YAML</a:t>
            </a:r>
          </a:p>
          <a:p>
            <a:pPr marL="571500" indent="-571500">
              <a:buClr>
                <a:schemeClr val="tx2"/>
              </a:buClr>
              <a:buFont typeface="Wingdings" charset="2"/>
              <a:buChar char="§"/>
            </a:pPr>
            <a:r>
              <a:rPr lang="en-US" dirty="0"/>
              <a:t>Look for an industry standard</a:t>
            </a:r>
          </a:p>
          <a:p>
            <a:pPr marL="571500" indent="-571500">
              <a:buClr>
                <a:schemeClr val="tx2"/>
              </a:buClr>
              <a:buFont typeface="Wingdings" charset="2"/>
              <a:buChar char="§"/>
            </a:pPr>
            <a:r>
              <a:rPr lang="en-US" dirty="0"/>
              <a:t>Swagger Spec - </a:t>
            </a:r>
            <a:r>
              <a:rPr lang="en-US" dirty="0">
                <a:hlinkClick r:id="rId2"/>
              </a:rPr>
              <a:t>https://github.com/wordnik/swagger-spec/</a:t>
            </a:r>
            <a:endParaRPr lang="en-US" dirty="0"/>
          </a:p>
        </p:txBody>
      </p:sp>
    </p:spTree>
    <p:extLst>
      <p:ext uri="{BB962C8B-B14F-4D97-AF65-F5344CB8AC3E}">
        <p14:creationId xmlns:p14="http://schemas.microsoft.com/office/powerpoint/2010/main" val="29918000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78</a:t>
            </a:fld>
            <a:endParaRPr lang="en-US" dirty="0"/>
          </a:p>
        </p:txBody>
      </p:sp>
      <p:sp>
        <p:nvSpPr>
          <p:cNvPr id="8" name="Title 3"/>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Make it stick – </a:t>
            </a:r>
            <a:r>
              <a:rPr lang="en-US" dirty="0" err="1"/>
              <a:t>SmartDocs</a:t>
            </a:r>
            <a:r>
              <a:rPr lang="en-US" dirty="0"/>
              <a:t>: Action</a:t>
            </a:r>
          </a:p>
        </p:txBody>
      </p:sp>
      <p:sp>
        <p:nvSpPr>
          <p:cNvPr id="3" name="Text Placeholder 2"/>
          <p:cNvSpPr>
            <a:spLocks noGrp="1"/>
          </p:cNvSpPr>
          <p:nvPr>
            <p:ph type="body" sz="quarter" idx="10"/>
          </p:nvPr>
        </p:nvSpPr>
        <p:spPr>
          <a:xfrm>
            <a:off x="225737" y="1834530"/>
            <a:ext cx="9638148" cy="3500147"/>
          </a:xfrm>
        </p:spPr>
        <p:txBody>
          <a:bodyPr>
            <a:normAutofit/>
          </a:bodyPr>
          <a:lstStyle/>
          <a:p>
            <a:pPr marL="304714" indent="0">
              <a:buNone/>
            </a:pPr>
            <a:endParaRPr lang="en-US" dirty="0"/>
          </a:p>
          <a:p>
            <a:pPr>
              <a:buFont typeface="Wingdings" charset="2"/>
              <a:buChar char="§"/>
            </a:pPr>
            <a:r>
              <a:rPr lang="en-US" dirty="0"/>
              <a:t>Run steps from sample-</a:t>
            </a:r>
            <a:r>
              <a:rPr lang="en-US" dirty="0" err="1"/>
              <a:t>api</a:t>
            </a:r>
            <a:r>
              <a:rPr lang="en-US" dirty="0"/>
              <a:t>-</a:t>
            </a:r>
            <a:r>
              <a:rPr lang="en-US" dirty="0" err="1"/>
              <a:t>smartdocs</a:t>
            </a:r>
            <a:r>
              <a:rPr lang="en-US" dirty="0"/>
              <a:t> </a:t>
            </a:r>
          </a:p>
          <a:p>
            <a:pPr>
              <a:buFont typeface="Wingdings" charset="2"/>
              <a:buChar char="§"/>
            </a:pPr>
            <a:r>
              <a:rPr lang="en-US" dirty="0">
                <a:hlinkClick r:id="rId3"/>
              </a:rPr>
              <a:t>https://github.com/dzuluaga/apigee-tutorials/tree/master/apiproxies/sample-api-smartdocs</a:t>
            </a:r>
            <a:endParaRPr lang="en-US" dirty="0"/>
          </a:p>
          <a:p>
            <a:pPr>
              <a:buFont typeface="Wingdings" charset="2"/>
              <a:buChar char="§"/>
            </a:pPr>
            <a:endParaRPr lang="en-US" dirty="0"/>
          </a:p>
        </p:txBody>
      </p:sp>
    </p:spTree>
    <p:extLst>
      <p:ext uri="{BB962C8B-B14F-4D97-AF65-F5344CB8AC3E}">
        <p14:creationId xmlns:p14="http://schemas.microsoft.com/office/powerpoint/2010/main" val="3745848859"/>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72EC1214-2C7B-1846-91C7-D93747619575}" type="slidenum">
              <a:rPr lang="en-US" smtClean="0"/>
              <a:t>79</a:t>
            </a:fld>
            <a:endParaRPr lang="en-US"/>
          </a:p>
        </p:txBody>
      </p:sp>
      <p:sp>
        <p:nvSpPr>
          <p:cNvPr id="5" name="Title 3"/>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Make it stick – </a:t>
            </a:r>
            <a:r>
              <a:rPr lang="en-US" dirty="0" err="1"/>
              <a:t>APIBlueprint.org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673347169"/>
              </p:ext>
            </p:extLst>
          </p:nvPr>
        </p:nvGraphicFramePr>
        <p:xfrm>
          <a:off x="487132" y="4101503"/>
          <a:ext cx="9352454" cy="2849880"/>
        </p:xfrm>
        <a:graphic>
          <a:graphicData uri="http://schemas.openxmlformats.org/drawingml/2006/table">
            <a:tbl>
              <a:tblPr firstRow="1" bandRow="1">
                <a:tableStyleId>{BC89EF96-8CEA-46FF-86C4-4CE0E7609802}</a:tableStyleId>
              </a:tblPr>
              <a:tblGrid>
                <a:gridCol w="2441194">
                  <a:extLst>
                    <a:ext uri="{9D8B030D-6E8A-4147-A177-3AD203B41FA5}">
                      <a16:colId xmlns:a16="http://schemas.microsoft.com/office/drawing/2014/main" val="20000"/>
                    </a:ext>
                  </a:extLst>
                </a:gridCol>
                <a:gridCol w="3628152">
                  <a:extLst>
                    <a:ext uri="{9D8B030D-6E8A-4147-A177-3AD203B41FA5}">
                      <a16:colId xmlns:a16="http://schemas.microsoft.com/office/drawing/2014/main" val="20001"/>
                    </a:ext>
                  </a:extLst>
                </a:gridCol>
                <a:gridCol w="3283108">
                  <a:extLst>
                    <a:ext uri="{9D8B030D-6E8A-4147-A177-3AD203B41FA5}">
                      <a16:colId xmlns:a16="http://schemas.microsoft.com/office/drawing/2014/main" val="20002"/>
                    </a:ext>
                  </a:extLst>
                </a:gridCol>
              </a:tblGrid>
              <a:tr h="370840">
                <a:tc>
                  <a:txBody>
                    <a:bodyPr/>
                    <a:lstStyle/>
                    <a:p>
                      <a:r>
                        <a:rPr lang="en-US" sz="1600" b="0" dirty="0" err="1"/>
                        <a:t>Apiary.io</a:t>
                      </a:r>
                      <a:endParaRPr lang="en-US" sz="1600" b="0" dirty="0"/>
                    </a:p>
                  </a:txBody>
                  <a:tcPr/>
                </a:tc>
                <a:tc>
                  <a:txBody>
                    <a:bodyPr/>
                    <a:lstStyle/>
                    <a:p>
                      <a:r>
                        <a:rPr lang="en-US" sz="1600" b="0" dirty="0">
                          <a:hlinkClick r:id="rId2"/>
                        </a:rPr>
                        <a:t>http://apiary.io</a:t>
                      </a:r>
                      <a:endParaRPr lang="en-US" sz="1600" b="0" dirty="0"/>
                    </a:p>
                  </a:txBody>
                  <a:tcPr/>
                </a:tc>
                <a:tc>
                  <a:txBody>
                    <a:bodyPr/>
                    <a:lstStyle/>
                    <a:p>
                      <a:r>
                        <a:rPr lang="en-US" sz="1600" b="0" dirty="0"/>
                        <a:t>API Mock service</a:t>
                      </a:r>
                    </a:p>
                  </a:txBody>
                  <a:tcPr/>
                </a:tc>
                <a:extLst>
                  <a:ext uri="{0D108BD9-81ED-4DB2-BD59-A6C34878D82A}">
                    <a16:rowId xmlns:a16="http://schemas.microsoft.com/office/drawing/2014/main" val="10000"/>
                  </a:ext>
                </a:extLst>
              </a:tr>
              <a:tr h="370840">
                <a:tc>
                  <a:txBody>
                    <a:bodyPr/>
                    <a:lstStyle/>
                    <a:p>
                      <a:r>
                        <a:rPr lang="en-US" sz="1600" dirty="0" err="1"/>
                        <a:t>Aglio</a:t>
                      </a:r>
                      <a:endParaRPr lang="en-US" sz="1600" dirty="0"/>
                    </a:p>
                  </a:txBody>
                  <a:tcPr/>
                </a:tc>
                <a:tc>
                  <a:txBody>
                    <a:bodyPr/>
                    <a:lstStyle/>
                    <a:p>
                      <a:r>
                        <a:rPr lang="en-US" sz="1600" dirty="0">
                          <a:hlinkClick r:id="rId3"/>
                        </a:rPr>
                        <a:t>https://</a:t>
                      </a:r>
                      <a:r>
                        <a:rPr lang="en-US" sz="1600" dirty="0" err="1">
                          <a:hlinkClick r:id="rId3"/>
                        </a:rPr>
                        <a:t>github.com</a:t>
                      </a:r>
                      <a:r>
                        <a:rPr lang="en-US" sz="1600" dirty="0">
                          <a:hlinkClick r:id="rId3"/>
                        </a:rPr>
                        <a:t>/</a:t>
                      </a:r>
                      <a:r>
                        <a:rPr lang="en-US" sz="1600" dirty="0" err="1">
                          <a:hlinkClick r:id="rId3"/>
                        </a:rPr>
                        <a:t>danielgtaylor</a:t>
                      </a:r>
                      <a:r>
                        <a:rPr lang="en-US" sz="1600" dirty="0">
                          <a:hlinkClick r:id="rId3"/>
                        </a:rPr>
                        <a:t>/</a:t>
                      </a:r>
                      <a:r>
                        <a:rPr lang="en-US" sz="1600" dirty="0" err="1">
                          <a:hlinkClick r:id="rId3"/>
                        </a:rPr>
                        <a:t>aglio</a:t>
                      </a:r>
                      <a:endParaRPr lang="en-US" sz="1600" dirty="0"/>
                    </a:p>
                  </a:txBody>
                  <a:tcPr/>
                </a:tc>
                <a:tc>
                  <a:txBody>
                    <a:bodyPr/>
                    <a:lstStyle/>
                    <a:p>
                      <a:r>
                        <a:rPr lang="en-US" sz="1600" dirty="0"/>
                        <a:t>Documentation generation</a:t>
                      </a:r>
                    </a:p>
                  </a:txBody>
                  <a:tcPr/>
                </a:tc>
                <a:extLst>
                  <a:ext uri="{0D108BD9-81ED-4DB2-BD59-A6C34878D82A}">
                    <a16:rowId xmlns:a16="http://schemas.microsoft.com/office/drawing/2014/main" val="10001"/>
                  </a:ext>
                </a:extLst>
              </a:tr>
              <a:tr h="370840">
                <a:tc>
                  <a:txBody>
                    <a:bodyPr/>
                    <a:lstStyle/>
                    <a:p>
                      <a:r>
                        <a:rPr lang="en-US" sz="1600" dirty="0" err="1"/>
                        <a:t>Dredd</a:t>
                      </a:r>
                      <a:endParaRPr lang="en-US" sz="1600" dirty="0"/>
                    </a:p>
                  </a:txBody>
                  <a:tcPr/>
                </a:tc>
                <a:tc>
                  <a:txBody>
                    <a:bodyPr/>
                    <a:lstStyle/>
                    <a:p>
                      <a:r>
                        <a:rPr lang="en-US" sz="1600" dirty="0">
                          <a:hlinkClick r:id="rId4"/>
                        </a:rPr>
                        <a:t>https://</a:t>
                      </a:r>
                      <a:r>
                        <a:rPr lang="en-US" sz="1600" dirty="0" err="1">
                          <a:hlinkClick r:id="rId4"/>
                        </a:rPr>
                        <a:t>github.com</a:t>
                      </a:r>
                      <a:r>
                        <a:rPr lang="en-US" sz="1600" dirty="0">
                          <a:hlinkClick r:id="rId4"/>
                        </a:rPr>
                        <a:t>/</a:t>
                      </a:r>
                      <a:r>
                        <a:rPr lang="en-US" sz="1600" dirty="0" err="1">
                          <a:hlinkClick r:id="rId4"/>
                        </a:rPr>
                        <a:t>apiaryio</a:t>
                      </a:r>
                      <a:r>
                        <a:rPr lang="en-US" sz="1600" dirty="0">
                          <a:hlinkClick r:id="rId4"/>
                        </a:rPr>
                        <a:t>/</a:t>
                      </a:r>
                      <a:r>
                        <a:rPr lang="en-US" sz="1600" dirty="0" err="1">
                          <a:hlinkClick r:id="rId4"/>
                        </a:rPr>
                        <a:t>dredd</a:t>
                      </a:r>
                      <a:endParaRPr lang="en-US" sz="1600" dirty="0"/>
                    </a:p>
                  </a:txBody>
                  <a:tcPr/>
                </a:tc>
                <a:tc>
                  <a:txBody>
                    <a:bodyPr/>
                    <a:lstStyle/>
                    <a:p>
                      <a:r>
                        <a:rPr lang="en-US" sz="1600" dirty="0"/>
                        <a:t>Test Documentation</a:t>
                      </a:r>
                    </a:p>
                  </a:txBody>
                  <a:tcPr/>
                </a:tc>
                <a:extLst>
                  <a:ext uri="{0D108BD9-81ED-4DB2-BD59-A6C34878D82A}">
                    <a16:rowId xmlns:a16="http://schemas.microsoft.com/office/drawing/2014/main" val="10002"/>
                  </a:ext>
                </a:extLst>
              </a:tr>
              <a:tr h="370840">
                <a:tc>
                  <a:txBody>
                    <a:bodyPr/>
                    <a:lstStyle/>
                    <a:p>
                      <a:r>
                        <a:rPr lang="en-US" sz="1600" dirty="0" err="1"/>
                        <a:t>cURL</a:t>
                      </a:r>
                      <a:r>
                        <a:rPr lang="en-US" sz="1600" dirty="0"/>
                        <a:t> Trace Parser</a:t>
                      </a:r>
                    </a:p>
                  </a:txBody>
                  <a:tcPr/>
                </a:tc>
                <a:tc>
                  <a:txBody>
                    <a:bodyPr/>
                    <a:lstStyle/>
                    <a:p>
                      <a:r>
                        <a:rPr lang="en-US" sz="1600" dirty="0">
                          <a:hlinkClick r:id="rId5"/>
                        </a:rPr>
                        <a:t>https://github.com/apiaryio/curl-trace-parser</a:t>
                      </a:r>
                      <a:endParaRPr lang="en-US" sz="1600" dirty="0"/>
                    </a:p>
                  </a:txBody>
                  <a:tcPr/>
                </a:tc>
                <a:tc>
                  <a:txBody>
                    <a:bodyPr/>
                    <a:lstStyle/>
                    <a:p>
                      <a:r>
                        <a:rPr lang="en-US" sz="1600" dirty="0"/>
                        <a:t>Record HTTP communication directly in Blueprint format</a:t>
                      </a:r>
                    </a:p>
                  </a:txBody>
                  <a:tcPr/>
                </a:tc>
                <a:extLst>
                  <a:ext uri="{0D108BD9-81ED-4DB2-BD59-A6C34878D82A}">
                    <a16:rowId xmlns:a16="http://schemas.microsoft.com/office/drawing/2014/main" val="10003"/>
                  </a:ext>
                </a:extLst>
              </a:tr>
              <a:tr h="370840">
                <a:tc>
                  <a:txBody>
                    <a:bodyPr/>
                    <a:lstStyle/>
                    <a:p>
                      <a:r>
                        <a:rPr lang="en-US" sz="1600" dirty="0"/>
                        <a:t>Sublime Text Plugin</a:t>
                      </a:r>
                    </a:p>
                  </a:txBody>
                  <a:tcPr/>
                </a:tc>
                <a:tc>
                  <a:txBody>
                    <a:bodyPr/>
                    <a:lstStyle/>
                    <a:p>
                      <a:r>
                        <a:rPr lang="en-US" sz="1600" dirty="0">
                          <a:hlinkClick r:id="rId6"/>
                        </a:rPr>
                        <a:t>https://github.com/apiaryio/api-blueprint-sublime-plugin</a:t>
                      </a:r>
                      <a:endParaRPr lang="en-US" sz="1600" dirty="0"/>
                    </a:p>
                  </a:txBody>
                  <a:tcPr/>
                </a:tc>
                <a:tc>
                  <a:txBody>
                    <a:bodyPr/>
                    <a:lstStyle/>
                    <a:p>
                      <a:r>
                        <a:rPr lang="en-US" sz="1600" dirty="0"/>
                        <a:t>API blueprint syntax</a:t>
                      </a:r>
                      <a:r>
                        <a:rPr lang="en-US" sz="1600" baseline="0" dirty="0"/>
                        <a:t> highlighting</a:t>
                      </a:r>
                      <a:endParaRPr lang="en-US" sz="1600" dirty="0"/>
                    </a:p>
                  </a:txBody>
                  <a:tcPr/>
                </a:tc>
                <a:extLst>
                  <a:ext uri="{0D108BD9-81ED-4DB2-BD59-A6C34878D82A}">
                    <a16:rowId xmlns:a16="http://schemas.microsoft.com/office/drawing/2014/main" val="10004"/>
                  </a:ext>
                </a:extLst>
              </a:tr>
              <a:tr h="370840">
                <a:tc>
                  <a:txBody>
                    <a:bodyPr/>
                    <a:lstStyle/>
                    <a:p>
                      <a:r>
                        <a:rPr lang="en-US" sz="1600" dirty="0"/>
                        <a:t>API Blueprint</a:t>
                      </a:r>
                      <a:r>
                        <a:rPr lang="en-US" sz="1600" baseline="0" dirty="0"/>
                        <a:t> Mock Server</a:t>
                      </a:r>
                      <a:endParaRPr lang="en-US" sz="1600" dirty="0"/>
                    </a:p>
                  </a:txBody>
                  <a:tcPr/>
                </a:tc>
                <a:tc>
                  <a:txBody>
                    <a:bodyPr/>
                    <a:lstStyle/>
                    <a:p>
                      <a:r>
                        <a:rPr lang="en-US" sz="1600" dirty="0">
                          <a:hlinkClick r:id="rId7"/>
                        </a:rPr>
                        <a:t>https://bitbucket.org/outofcoffee/api-blueprint-mockserver</a:t>
                      </a:r>
                      <a:endParaRPr lang="en-US" sz="1600" dirty="0"/>
                    </a:p>
                  </a:txBody>
                  <a:tcPr/>
                </a:tc>
                <a:tc>
                  <a:txBody>
                    <a:bodyPr/>
                    <a:lstStyle/>
                    <a:p>
                      <a:r>
                        <a:rPr lang="en-US" sz="1600" dirty="0"/>
                        <a:t>Mock</a:t>
                      </a:r>
                      <a:r>
                        <a:rPr lang="en-US" sz="1600" baseline="0" dirty="0"/>
                        <a:t> server in Java for in-house deployment</a:t>
                      </a:r>
                      <a:endParaRPr lang="en-US" sz="1600"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469568" y="1127391"/>
            <a:ext cx="8943138" cy="2369880"/>
          </a:xfrm>
          <a:prstGeom prst="rect">
            <a:avLst/>
          </a:prstGeom>
          <a:noFill/>
        </p:spPr>
        <p:txBody>
          <a:bodyPr wrap="square" rtlCol="0">
            <a:spAutoFit/>
          </a:bodyPr>
          <a:lstStyle/>
          <a:p>
            <a:pPr>
              <a:buClr>
                <a:schemeClr val="tx2"/>
              </a:buClr>
            </a:pPr>
            <a:r>
              <a:rPr lang="en-US" sz="2800" b="1" dirty="0">
                <a:solidFill>
                  <a:schemeClr val="tx2"/>
                </a:solidFill>
              </a:rPr>
              <a:t>Key Features</a:t>
            </a:r>
          </a:p>
          <a:p>
            <a:pPr marL="342900" indent="-342900">
              <a:buClr>
                <a:schemeClr val="tx2"/>
              </a:buClr>
              <a:buFont typeface="Wingdings" charset="2"/>
              <a:buChar char="§"/>
            </a:pPr>
            <a:r>
              <a:rPr lang="en-US" sz="2400" dirty="0">
                <a:solidFill>
                  <a:srgbClr val="686868"/>
                </a:solidFill>
              </a:rPr>
              <a:t>Based on Pure Markdown</a:t>
            </a:r>
          </a:p>
          <a:p>
            <a:pPr marL="342900" indent="-342900">
              <a:buClr>
                <a:schemeClr val="tx2"/>
              </a:buClr>
              <a:buFont typeface="Wingdings" charset="2"/>
              <a:buChar char="§"/>
            </a:pPr>
            <a:r>
              <a:rPr lang="en-US" sz="2400" dirty="0">
                <a:solidFill>
                  <a:srgbClr val="686868"/>
                </a:solidFill>
              </a:rPr>
              <a:t>Easy Lifecycle</a:t>
            </a:r>
          </a:p>
          <a:p>
            <a:pPr marL="342900" indent="-342900">
              <a:buClr>
                <a:schemeClr val="tx2"/>
              </a:buClr>
              <a:buFont typeface="Wingdings" charset="2"/>
              <a:buChar char="§"/>
            </a:pPr>
            <a:r>
              <a:rPr lang="en-US" sz="2400" dirty="0">
                <a:solidFill>
                  <a:srgbClr val="686868"/>
                </a:solidFill>
              </a:rPr>
              <a:t>CLI tools</a:t>
            </a:r>
          </a:p>
          <a:p>
            <a:pPr marL="342900" indent="-342900">
              <a:buClr>
                <a:schemeClr val="tx2"/>
              </a:buClr>
              <a:buFont typeface="Wingdings" charset="2"/>
              <a:buChar char="§"/>
            </a:pPr>
            <a:r>
              <a:rPr lang="en-US" sz="2400" dirty="0">
                <a:solidFill>
                  <a:srgbClr val="686868"/>
                </a:solidFill>
              </a:rPr>
              <a:t>Integration with API Mock services</a:t>
            </a:r>
          </a:p>
          <a:p>
            <a:pPr marL="342900" indent="-342900">
              <a:buClr>
                <a:schemeClr val="tx2"/>
              </a:buClr>
              <a:buFont typeface="Wingdings" charset="2"/>
              <a:buChar char="§"/>
            </a:pPr>
            <a:r>
              <a:rPr lang="en-US" sz="2400" dirty="0">
                <a:solidFill>
                  <a:srgbClr val="686868"/>
                </a:solidFill>
              </a:rPr>
              <a:t>Tooling - </a:t>
            </a:r>
            <a:r>
              <a:rPr lang="en-US" sz="2400" dirty="0">
                <a:solidFill>
                  <a:srgbClr val="686868"/>
                </a:solidFill>
                <a:hlinkClick r:id="rId8"/>
              </a:rPr>
              <a:t>http://apiblueprint.org</a:t>
            </a:r>
            <a:endParaRPr lang="en-US" sz="2400" dirty="0">
              <a:solidFill>
                <a:srgbClr val="686868"/>
              </a:solidFill>
            </a:endParaRPr>
          </a:p>
        </p:txBody>
      </p:sp>
    </p:spTree>
    <p:extLst>
      <p:ext uri="{BB962C8B-B14F-4D97-AF65-F5344CB8AC3E}">
        <p14:creationId xmlns:p14="http://schemas.microsoft.com/office/powerpoint/2010/main" val="49805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3045"/>
            <a:ext cx="9638148" cy="5985769"/>
          </a:xfrm>
        </p:spPr>
        <p:txBody>
          <a:bodyPr>
            <a:normAutofit/>
          </a:bodyPr>
          <a:lstStyle/>
          <a:p>
            <a:pPr marL="609429" lvl="1" indent="0">
              <a:lnSpc>
                <a:spcPts val="3844"/>
              </a:lnSpc>
              <a:buNone/>
            </a:pPr>
            <a:endParaRPr lang="en-US" sz="3600" dirty="0">
              <a:solidFill>
                <a:schemeClr val="tx1"/>
              </a:solidFill>
              <a:cs typeface="Century Gothic"/>
            </a:endParaRPr>
          </a:p>
          <a:p>
            <a:pPr lvl="1">
              <a:lnSpc>
                <a:spcPts val="3844"/>
              </a:lnSpc>
              <a:buFont typeface="Wingdings" charset="2"/>
              <a:buChar char="§"/>
            </a:pPr>
            <a:r>
              <a:rPr lang="en-US" dirty="0">
                <a:solidFill>
                  <a:schemeClr val="tx1"/>
                </a:solidFill>
                <a:cs typeface="Century Gothic"/>
              </a:rPr>
              <a:t>Identify main drivers to automate the API lifecycle</a:t>
            </a:r>
          </a:p>
          <a:p>
            <a:pPr lvl="1">
              <a:lnSpc>
                <a:spcPts val="3844"/>
              </a:lnSpc>
              <a:buFont typeface="Wingdings" charset="2"/>
              <a:buChar char="§"/>
            </a:pPr>
            <a:r>
              <a:rPr lang="en-US" dirty="0">
                <a:solidFill>
                  <a:schemeClr val="tx1"/>
                </a:solidFill>
                <a:cs typeface="Century Gothic"/>
              </a:rPr>
              <a:t>Identify common tasks/phases of the API Lifecycle</a:t>
            </a:r>
          </a:p>
          <a:p>
            <a:pPr lvl="1">
              <a:lnSpc>
                <a:spcPts val="3844"/>
              </a:lnSpc>
              <a:buFont typeface="Wingdings" charset="2"/>
              <a:buChar char="§"/>
            </a:pPr>
            <a:r>
              <a:rPr lang="en-US" dirty="0">
                <a:solidFill>
                  <a:schemeClr val="tx1"/>
                </a:solidFill>
                <a:cs typeface="Century Gothic"/>
              </a:rPr>
              <a:t>Realize of more possibilities to introduce efficiencies by continue improving the API Lifecycle</a:t>
            </a:r>
          </a:p>
        </p:txBody>
      </p:sp>
      <p:sp>
        <p:nvSpPr>
          <p:cNvPr id="5" name="Slide Number Placeholder 4"/>
          <p:cNvSpPr>
            <a:spLocks noGrp="1"/>
          </p:cNvSpPr>
          <p:nvPr>
            <p:ph type="sldNum" sz="quarter" idx="11"/>
          </p:nvPr>
        </p:nvSpPr>
        <p:spPr>
          <a:xfrm>
            <a:off x="7872770" y="7281685"/>
            <a:ext cx="2031683" cy="335140"/>
          </a:xfrm>
        </p:spPr>
        <p:txBody>
          <a:bodyPr/>
          <a:lstStyle/>
          <a:p>
            <a:fld id="{76807970-5BF8-6F49-93A5-8B7A8174FE81}" type="slidenum">
              <a:rPr lang="en-US" smtClean="0"/>
              <a:pPr/>
              <a:t>8</a:t>
            </a:fld>
            <a:endParaRPr lang="en-US" dirty="0"/>
          </a:p>
        </p:txBody>
      </p:sp>
      <p:sp>
        <p:nvSpPr>
          <p:cNvPr id="6" name="Title 3"/>
          <p:cNvSpPr txBox="1">
            <a:spLocks/>
          </p:cNvSpPr>
          <p:nvPr/>
        </p:nvSpPr>
        <p:spPr>
          <a:xfrm>
            <a:off x="253959" y="341573"/>
            <a:ext cx="9904453"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Summary</a:t>
            </a:r>
          </a:p>
        </p:txBody>
      </p:sp>
    </p:spTree>
    <p:extLst>
      <p:ext uri="{BB962C8B-B14F-4D97-AF65-F5344CB8AC3E}">
        <p14:creationId xmlns:p14="http://schemas.microsoft.com/office/powerpoint/2010/main" val="400775200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72EC1214-2C7B-1846-91C7-D93747619575}" type="slidenum">
              <a:rPr lang="en-US" smtClean="0"/>
              <a:t>80</a:t>
            </a:fld>
            <a:endParaRPr lang="en-US"/>
          </a:p>
        </p:txBody>
      </p:sp>
      <p:sp>
        <p:nvSpPr>
          <p:cNvPr id="5" name="Title 3"/>
          <p:cNvSpPr txBox="1">
            <a:spLocks/>
          </p:cNvSpPr>
          <p:nvPr/>
        </p:nvSpPr>
        <p:spPr>
          <a:xfrm>
            <a:off x="253961" y="493973"/>
            <a:ext cx="7505938" cy="406318"/>
          </a:xfrm>
          <a:prstGeom prst="rect">
            <a:avLst/>
          </a:prstGeom>
        </p:spPr>
        <p:txBody>
          <a:bodyPr vert="horz" lIns="101572" tIns="50786" rIns="101572" bIns="50786"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Make it stick – </a:t>
            </a:r>
            <a:r>
              <a:rPr lang="en-US" dirty="0" err="1"/>
              <a:t>APIBlueprint.org</a:t>
            </a:r>
            <a:endParaRPr lang="en-US" dirty="0"/>
          </a:p>
        </p:txBody>
      </p:sp>
      <p:sp>
        <p:nvSpPr>
          <p:cNvPr id="2" name="TextBox 1"/>
          <p:cNvSpPr txBox="1"/>
          <p:nvPr/>
        </p:nvSpPr>
        <p:spPr>
          <a:xfrm>
            <a:off x="504766" y="1286433"/>
            <a:ext cx="8662433" cy="1323439"/>
          </a:xfrm>
          <a:prstGeom prst="rect">
            <a:avLst/>
          </a:prstGeom>
          <a:noFill/>
        </p:spPr>
        <p:txBody>
          <a:bodyPr wrap="square" rtlCol="0">
            <a:spAutoFit/>
          </a:bodyPr>
          <a:lstStyle/>
          <a:p>
            <a:pPr marL="342900" indent="-342900">
              <a:buClr>
                <a:schemeClr val="tx2"/>
              </a:buClr>
              <a:buFont typeface="Wingdings" charset="2"/>
              <a:buChar char="§"/>
            </a:pPr>
            <a:r>
              <a:rPr lang="en-US" dirty="0"/>
              <a:t>Publish HTML output to </a:t>
            </a:r>
          </a:p>
          <a:p>
            <a:pPr marL="850758" lvl="1" indent="-342900">
              <a:buClr>
                <a:schemeClr val="tx2"/>
              </a:buClr>
              <a:buFont typeface="Wingdings" charset="2"/>
              <a:buChar char="§"/>
            </a:pPr>
            <a:r>
              <a:rPr lang="en-US" dirty="0" err="1"/>
              <a:t>Github</a:t>
            </a:r>
            <a:r>
              <a:rPr lang="en-US" dirty="0"/>
              <a:t> Pages</a:t>
            </a:r>
          </a:p>
          <a:p>
            <a:pPr marL="850758" lvl="1" indent="-342900">
              <a:buClr>
                <a:schemeClr val="tx2"/>
              </a:buClr>
              <a:buFont typeface="Wingdings" charset="2"/>
              <a:buChar char="§"/>
            </a:pPr>
            <a:r>
              <a:rPr lang="en-US" dirty="0" err="1"/>
              <a:t>Dev</a:t>
            </a:r>
            <a:r>
              <a:rPr lang="en-US" dirty="0"/>
              <a:t> Channel</a:t>
            </a:r>
          </a:p>
          <a:p>
            <a:pPr marL="1358616" lvl="2" indent="-342900">
              <a:buClr>
                <a:schemeClr val="tx2"/>
              </a:buClr>
              <a:buFont typeface="Wingdings" charset="2"/>
              <a:buChar char="§"/>
            </a:pPr>
            <a:r>
              <a:rPr lang="en-US" dirty="0"/>
              <a:t>Requires </a:t>
            </a:r>
            <a:r>
              <a:rPr lang="en-US" dirty="0" err="1"/>
              <a:t>Git</a:t>
            </a:r>
            <a:r>
              <a:rPr lang="en-US" dirty="0"/>
              <a:t> access to Pantheon</a:t>
            </a:r>
          </a:p>
        </p:txBody>
      </p:sp>
    </p:spTree>
    <p:extLst>
      <p:ext uri="{BB962C8B-B14F-4D97-AF65-F5344CB8AC3E}">
        <p14:creationId xmlns:p14="http://schemas.microsoft.com/office/powerpoint/2010/main" val="4751940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August 2014</a:t>
            </a:r>
          </a:p>
        </p:txBody>
      </p:sp>
    </p:spTree>
    <p:extLst>
      <p:ext uri="{BB962C8B-B14F-4D97-AF65-F5344CB8AC3E}">
        <p14:creationId xmlns:p14="http://schemas.microsoft.com/office/powerpoint/2010/main" val="309341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3960" y="253894"/>
            <a:ext cx="9980491" cy="1615049"/>
          </a:xfrm>
        </p:spPr>
        <p:txBody>
          <a:bodyPr/>
          <a:lstStyle/>
          <a:p>
            <a:r>
              <a:rPr lang="en-US" sz="3600" dirty="0"/>
              <a:t>The Zen of Source Code Management</a:t>
            </a:r>
          </a:p>
        </p:txBody>
      </p:sp>
    </p:spTree>
    <p:extLst>
      <p:ext uri="{BB962C8B-B14F-4D97-AF65-F5344CB8AC3E}">
        <p14:creationId xmlns:p14="http://schemas.microsoft.com/office/powerpoint/2010/main" val="749833598"/>
      </p:ext>
    </p:extLst>
  </p:cSld>
  <p:clrMapOvr>
    <a:masterClrMapping/>
  </p:clrMapOvr>
  <p:transition spd="slow">
    <p:fade/>
  </p:transition>
</p:sld>
</file>

<file path=ppt/theme/theme1.xml><?xml version="1.0" encoding="utf-8"?>
<a:theme xmlns:a="http://schemas.openxmlformats.org/drawingml/2006/main" name="Welcome To Apigee_Opower_Aug 19 2013">
  <a:themeElements>
    <a:clrScheme name="Apigee Powerpoint Colors">
      <a:dk1>
        <a:srgbClr val="494949"/>
      </a:dk1>
      <a:lt1>
        <a:sysClr val="window" lastClr="FFFFFF"/>
      </a:lt1>
      <a:dk2>
        <a:srgbClr val="FF4300"/>
      </a:dk2>
      <a:lt2>
        <a:srgbClr val="CACACA"/>
      </a:lt2>
      <a:accent1>
        <a:srgbClr val="1B97D1"/>
      </a:accent1>
      <a:accent2>
        <a:srgbClr val="064B7C"/>
      </a:accent2>
      <a:accent3>
        <a:srgbClr val="54828C"/>
      </a:accent3>
      <a:accent4>
        <a:srgbClr val="528959"/>
      </a:accent4>
      <a:accent5>
        <a:srgbClr val="FFCD03"/>
      </a:accent5>
      <a:accent6>
        <a:srgbClr val="CACACA"/>
      </a:accent6>
      <a:hlink>
        <a:srgbClr val="1B97D1"/>
      </a:hlink>
      <a:folHlink>
        <a:srgbClr val="064B7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lumMod val="50000"/>
            </a:schemeClr>
          </a:solid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a:defRPr dirty="0" smtClean="0">
            <a:latin typeface="Arial"/>
            <a:cs typeface="Arial"/>
          </a:defRPr>
        </a:defPPr>
      </a:lstStyle>
    </a:txDef>
  </a:objectDefaults>
  <a:extraClrSchemeLst/>
</a:theme>
</file>

<file path=ppt/theme/theme2.xml><?xml version="1.0" encoding="utf-8"?>
<a:theme xmlns:a="http://schemas.openxmlformats.org/drawingml/2006/main" name="Apigee_Theme_081413">
  <a:themeElements>
    <a:clrScheme name="Apigee Theme 1">
      <a:dk1>
        <a:srgbClr val="686868"/>
      </a:dk1>
      <a:lt1>
        <a:sysClr val="window" lastClr="FFFFFF"/>
      </a:lt1>
      <a:dk2>
        <a:srgbClr val="FF4300"/>
      </a:dk2>
      <a:lt2>
        <a:srgbClr val="F1F2F2"/>
      </a:lt2>
      <a:accent1>
        <a:srgbClr val="D1D3D4"/>
      </a:accent1>
      <a:accent2>
        <a:srgbClr val="A7A9AC"/>
      </a:accent2>
      <a:accent3>
        <a:srgbClr val="6D6E71"/>
      </a:accent3>
      <a:accent4>
        <a:srgbClr val="494949"/>
      </a:accent4>
      <a:accent5>
        <a:srgbClr val="1C9AD6"/>
      </a:accent5>
      <a:accent6>
        <a:srgbClr val="179C4E"/>
      </a:accent6>
      <a:hlink>
        <a:srgbClr val="1B97D1"/>
      </a:hlink>
      <a:folHlink>
        <a:srgbClr val="064B7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85750" indent="-285750">
          <a:buClr>
            <a:schemeClr val="tx2"/>
          </a:buClr>
          <a:buFont typeface="Arial"/>
          <a:buChar char="•"/>
          <a:defRPr dirty="0" smtClean="0"/>
        </a:defPPr>
      </a:lstStyle>
    </a:txDef>
  </a:objectDefaults>
  <a:extraClrSchemeLst/>
</a:theme>
</file>

<file path=ppt/theme/theme3.xml><?xml version="1.0" encoding="utf-8"?>
<a:theme xmlns:a="http://schemas.openxmlformats.org/drawingml/2006/main" name="Apigee_final_021114">
  <a:themeElements>
    <a:clrScheme name="Apigee Test 2">
      <a:dk1>
        <a:srgbClr val="686868"/>
      </a:dk1>
      <a:lt1>
        <a:sysClr val="window" lastClr="FFFFFF"/>
      </a:lt1>
      <a:dk2>
        <a:srgbClr val="FF4300"/>
      </a:dk2>
      <a:lt2>
        <a:srgbClr val="F1F2F2"/>
      </a:lt2>
      <a:accent1>
        <a:srgbClr val="D1D3D4"/>
      </a:accent1>
      <a:accent2>
        <a:srgbClr val="CACA9E"/>
      </a:accent2>
      <a:accent3>
        <a:srgbClr val="6693B0"/>
      </a:accent3>
      <a:accent4>
        <a:srgbClr val="6E5199"/>
      </a:accent4>
      <a:accent5>
        <a:srgbClr val="1C9AD6"/>
      </a:accent5>
      <a:accent6>
        <a:srgbClr val="179C4E"/>
      </a:accent6>
      <a:hlink>
        <a:srgbClr val="1B97D1"/>
      </a:hlink>
      <a:folHlink>
        <a:srgbClr val="064B7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85750" indent="-285750">
          <a:buClr>
            <a:schemeClr val="tx2"/>
          </a:buClr>
          <a:buFont typeface="Arial"/>
          <a:buChar char="•"/>
          <a:defRPr dirty="0" smtClean="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Welcome To Apigee_Opower_Aug 19 2013.potx</Template>
  <TotalTime>304784</TotalTime>
  <Words>7295</Words>
  <Application>Microsoft Macintosh PowerPoint</Application>
  <PresentationFormat>Custom</PresentationFormat>
  <Paragraphs>1158</Paragraphs>
  <Slides>81</Slides>
  <Notes>55</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81</vt:i4>
      </vt:variant>
    </vt:vector>
  </HeadingPairs>
  <TitlesOfParts>
    <vt:vector size="94" baseType="lpstr">
      <vt:lpstr>ＭＳ Ｐゴシック</vt:lpstr>
      <vt:lpstr>Arial</vt:lpstr>
      <vt:lpstr>ARS Maquette Pro</vt:lpstr>
      <vt:lpstr>Calibri</vt:lpstr>
      <vt:lpstr>Century Gothic</vt:lpstr>
      <vt:lpstr>Courier</vt:lpstr>
      <vt:lpstr>Helvetica</vt:lpstr>
      <vt:lpstr>Helvetica Light</vt:lpstr>
      <vt:lpstr>Lucida Grande</vt:lpstr>
      <vt:lpstr>Wingdings</vt:lpstr>
      <vt:lpstr>Welcome To Apigee_Opower_Aug 19 2013</vt:lpstr>
      <vt:lpstr>Apigee_Theme_081413</vt:lpstr>
      <vt:lpstr>Apigee_final_021114</vt:lpstr>
      <vt:lpstr>PowerPoint Presentation</vt:lpstr>
      <vt:lpstr>Agenda</vt:lpstr>
      <vt:lpstr>Agenda</vt:lpstr>
      <vt:lpstr>PowerPoint Presentation</vt:lpstr>
      <vt:lpstr>API Lifecycle</vt:lpstr>
      <vt:lpstr>PowerPoint Presentation</vt:lpstr>
      <vt:lpstr>In-house tools solutions don’t come for free…</vt:lpstr>
      <vt:lpstr>PowerPoint Presentation</vt:lpstr>
      <vt:lpstr>PowerPoint Presentation</vt:lpstr>
      <vt:lpstr>The Zen of SCM</vt:lpstr>
      <vt:lpstr>The Zen of SCM</vt:lpstr>
      <vt:lpstr>Source code management: “Fork-and-pull” model</vt:lpstr>
      <vt:lpstr>“Fork and clone”</vt:lpstr>
      <vt:lpstr>Source code management: Shared repository model</vt:lpstr>
      <vt:lpstr>Using pull requests</vt:lpstr>
      <vt:lpstr>PowerPoint Presentation</vt:lpstr>
      <vt:lpstr>The Zen of SCM</vt:lpstr>
      <vt:lpstr>The Zen of SCM</vt:lpstr>
      <vt:lpstr>The Zen of SCM</vt:lpstr>
      <vt:lpstr>The open-source / Apigee branching strategy</vt:lpstr>
      <vt:lpstr>The Zen of SCM</vt:lpstr>
      <vt:lpstr>About “master” and “develop” branches</vt:lpstr>
      <vt:lpstr>PowerPoint Presentation</vt:lpstr>
      <vt:lpstr>About “feature” branches</vt:lpstr>
      <vt:lpstr>PowerPoint Presentation</vt:lpstr>
      <vt:lpstr>PowerPoint Presentation</vt:lpstr>
      <vt:lpstr>About “release” branches</vt:lpstr>
      <vt:lpstr>About “hotfix” branches</vt:lpstr>
      <vt:lpstr>PowerPoint Presentation</vt:lpstr>
      <vt:lpstr>PowerPoint Presentation</vt:lpstr>
      <vt:lpstr>Section objectives</vt:lpstr>
      <vt:lpstr>Let’s start by selecting the right tool</vt:lpstr>
      <vt:lpstr>PowerPoint Presentation</vt:lpstr>
      <vt:lpstr>There are two tools that combine the best of both worlds</vt:lpstr>
      <vt:lpstr>Why choose Apigee Deploy Maven and Grunt.js Plugins tools?</vt:lpstr>
      <vt:lpstr>PowerPoint Presentation</vt:lpstr>
      <vt:lpstr>So what’s the catch?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it to the next level – Apigee CI/CD</vt:lpstr>
      <vt:lpstr>Take it to the next level – Apigee CI</vt:lpstr>
      <vt:lpstr>Take it to the next level – Apigee CI</vt:lpstr>
      <vt:lpstr>Getting started…</vt:lpstr>
      <vt:lpstr>PowerPoint Presentation</vt:lpstr>
      <vt:lpstr>PowerPoint Presentation</vt:lpstr>
      <vt:lpstr>Strategies to decrease TTFHW</vt:lpstr>
      <vt:lpstr>Manage API documentation</vt:lpstr>
      <vt:lpstr>Key features</vt:lpstr>
      <vt:lpstr>Implement progressive API Modeling and SmartDocs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Beta</dc:title>
  <dc:creator>Sam Ramji</dc:creator>
  <cp:lastModifiedBy>Terrance David</cp:lastModifiedBy>
  <cp:revision>2276</cp:revision>
  <cp:lastPrinted>2014-08-10T17:30:08Z</cp:lastPrinted>
  <dcterms:created xsi:type="dcterms:W3CDTF">2012-03-26T01:06:47Z</dcterms:created>
  <dcterms:modified xsi:type="dcterms:W3CDTF">2018-11-09T20:28:39Z</dcterms:modified>
</cp:coreProperties>
</file>